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96" r:id="rId3"/>
    <p:sldId id="258" r:id="rId4"/>
    <p:sldId id="259" r:id="rId5"/>
    <p:sldId id="260" r:id="rId6"/>
    <p:sldId id="261" r:id="rId7"/>
    <p:sldId id="262" r:id="rId8"/>
    <p:sldId id="285" r:id="rId9"/>
    <p:sldId id="286" r:id="rId10"/>
    <p:sldId id="263" r:id="rId11"/>
    <p:sldId id="288" r:id="rId12"/>
    <p:sldId id="289" r:id="rId13"/>
    <p:sldId id="290" r:id="rId14"/>
    <p:sldId id="291" r:id="rId15"/>
    <p:sldId id="287" r:id="rId16"/>
    <p:sldId id="293" r:id="rId17"/>
    <p:sldId id="264" r:id="rId18"/>
    <p:sldId id="265" r:id="rId19"/>
    <p:sldId id="266" r:id="rId20"/>
    <p:sldId id="267" r:id="rId21"/>
    <p:sldId id="292" r:id="rId22"/>
    <p:sldId id="270" r:id="rId23"/>
    <p:sldId id="271" r:id="rId24"/>
    <p:sldId id="272" r:id="rId25"/>
    <p:sldId id="281" r:id="rId26"/>
    <p:sldId id="273" r:id="rId27"/>
    <p:sldId id="274" r:id="rId28"/>
    <p:sldId id="275" r:id="rId29"/>
    <p:sldId id="278" r:id="rId30"/>
    <p:sldId id="283" r:id="rId31"/>
    <p:sldId id="294" r:id="rId32"/>
    <p:sldId id="295" r:id="rId33"/>
    <p:sldId id="282" r:id="rId34"/>
    <p:sldId id="284" r:id="rId35"/>
    <p:sldId id="277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D865A4E-370B-42B9-BB0B-56402FAAD0C0}">
          <p14:sldIdLst>
            <p14:sldId id="257"/>
            <p14:sldId id="296"/>
            <p14:sldId id="258"/>
            <p14:sldId id="259"/>
            <p14:sldId id="260"/>
            <p14:sldId id="261"/>
            <p14:sldId id="262"/>
            <p14:sldId id="285"/>
            <p14:sldId id="286"/>
            <p14:sldId id="263"/>
            <p14:sldId id="288"/>
            <p14:sldId id="289"/>
            <p14:sldId id="290"/>
            <p14:sldId id="291"/>
            <p14:sldId id="287"/>
            <p14:sldId id="293"/>
            <p14:sldId id="264"/>
            <p14:sldId id="265"/>
            <p14:sldId id="266"/>
            <p14:sldId id="267"/>
            <p14:sldId id="292"/>
            <p14:sldId id="270"/>
            <p14:sldId id="271"/>
            <p14:sldId id="272"/>
            <p14:sldId id="281"/>
            <p14:sldId id="273"/>
            <p14:sldId id="274"/>
            <p14:sldId id="275"/>
            <p14:sldId id="278"/>
            <p14:sldId id="283"/>
            <p14:sldId id="294"/>
            <p14:sldId id="295"/>
            <p14:sldId id="282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664B8"/>
    <a:srgbClr val="D13FBC"/>
    <a:srgbClr val="EB2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5848.9</c:v>
                </c:pt>
                <c:pt idx="1">
                  <c:v>5449.6</c:v>
                </c:pt>
                <c:pt idx="2">
                  <c:v>5661.7</c:v>
                </c:pt>
                <c:pt idx="3">
                  <c:v>6048.3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C-4507-B27B-C749309E66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6071.7</c:v>
                </c:pt>
                <c:pt idx="1">
                  <c:v>5559.6</c:v>
                </c:pt>
                <c:pt idx="2">
                  <c:v>5761.7</c:v>
                </c:pt>
                <c:pt idx="3">
                  <c:v>6153.8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C-4507-B27B-C749309E66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-222.8</c:v>
                </c:pt>
                <c:pt idx="1">
                  <c:v>-110</c:v>
                </c:pt>
                <c:pt idx="2">
                  <c:v>-100</c:v>
                </c:pt>
                <c:pt idx="3">
                  <c:v>-105.5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8C-4507-B27B-C749309E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83744"/>
        <c:axId val="177189632"/>
      </c:barChart>
      <c:catAx>
        <c:axId val="17718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9632"/>
        <c:crosses val="autoZero"/>
        <c:auto val="1"/>
        <c:lblAlgn val="ctr"/>
        <c:lblOffset val="100"/>
        <c:noMultiLvlLbl val="0"/>
      </c:catAx>
      <c:valAx>
        <c:axId val="1771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183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97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0-D40C-46CC-B695-F9B3E34E2358}"/>
              </c:ext>
            </c:extLst>
          </c:dPt>
          <c:dLbls>
            <c:dLbl>
              <c:idx val="0"/>
              <c:layout>
                <c:manualLayout>
                  <c:x val="5.0918079809314114E-2"/>
                  <c:y val="-2.0248362926995039E-2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29,7%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0C-46CC-B695-F9B3E34E2358}"/>
                </c:ext>
              </c:extLst>
            </c:dLbl>
            <c:dLbl>
              <c:idx val="1"/>
              <c:layout>
                <c:manualLayout>
                  <c:x val="0"/>
                  <c:y val="0.1509711481332992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0C-46CC-B695-F9B3E34E2358}"/>
                </c:ext>
              </c:extLst>
            </c:dLbl>
            <c:dLbl>
              <c:idx val="2"/>
              <c:layout>
                <c:manualLayout>
                  <c:x val="-7.0746305966003772E-2"/>
                  <c:y val="7.70433719924839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12,6%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0C-46CC-B695-F9B3E34E2358}"/>
                </c:ext>
              </c:extLst>
            </c:dLbl>
            <c:dLbl>
              <c:idx val="3"/>
              <c:layout>
                <c:manualLayout>
                  <c:x val="0.11149998485016817"/>
                  <c:y val="7.239003672794526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0C-46CC-B695-F9B3E34E2358}"/>
                </c:ext>
              </c:extLst>
            </c:dLbl>
            <c:dLbl>
              <c:idx val="4"/>
              <c:layout>
                <c:manualLayout>
                  <c:x val="8.500166648150205E-2"/>
                  <c:y val="0.1204090068423769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0C-46CC-B695-F9B3E34E2358}"/>
                </c:ext>
              </c:extLst>
            </c:dLbl>
            <c:dLbl>
              <c:idx val="5"/>
              <c:layout>
                <c:manualLayout>
                  <c:x val="3.5973906939632972E-3"/>
                  <c:y val="0.1036526987197500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0C-46CC-B695-F9B3E34E2358}"/>
                </c:ext>
              </c:extLst>
            </c:dLbl>
            <c:dLbl>
              <c:idx val="6"/>
              <c:layout>
                <c:manualLayout>
                  <c:x val="-2.6228840734867843E-2"/>
                  <c:y val="7.467613892574027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0C-46CC-B695-F9B3E34E2358}"/>
                </c:ext>
              </c:extLst>
            </c:dLbl>
            <c:dLbl>
              <c:idx val="7"/>
              <c:layout>
                <c:manualLayout>
                  <c:x val="-4.2354132369130701E-2"/>
                  <c:y val="7.293164321611324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1,0%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0C-46CC-B695-F9B3E34E2358}"/>
                </c:ext>
              </c:extLst>
            </c:dLbl>
            <c:dLbl>
              <c:idx val="8"/>
              <c:layout>
                <c:manualLayout>
                  <c:x val="-1.9543409318156568E-2"/>
                  <c:y val="7.304948143016788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0C-46CC-B695-F9B3E34E2358}"/>
                </c:ext>
              </c:extLst>
            </c:dLbl>
            <c:dLbl>
              <c:idx val="9"/>
              <c:layout>
                <c:manualLayout>
                  <c:x val="-3.5023128743270952E-2"/>
                  <c:y val="4.200186907337093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04%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0C-46CC-B695-F9B3E34E2358}"/>
                </c:ext>
              </c:extLst>
            </c:dLbl>
            <c:dLbl>
              <c:idx val="10"/>
              <c:layout>
                <c:manualLayout>
                  <c:x val="3.3222031337078177E-2"/>
                  <c:y val="-0.1423348291413675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latin typeface="Times New Roman" pitchFamily="18" charset="0"/>
                        <a:cs typeface="Times New Roman" pitchFamily="18" charset="0"/>
                      </a:rPr>
                      <a:t>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0C-46CC-B695-F9B3E34E2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Налог, взимаемый в связи с применением УСН</c:v>
                </c:pt>
                <c:pt idx="3">
                  <c:v>ЕНВД</c:v>
                </c:pt>
                <c:pt idx="4">
                  <c:v>Единый сельский налог</c:v>
                </c:pt>
                <c:pt idx="5">
                  <c:v>Налог, взимаемый в вязи с применеием патентной системы налогооблажения</c:v>
                </c:pt>
                <c:pt idx="6">
                  <c:v>Налог на имущество физических лиц</c:v>
                </c:pt>
                <c:pt idx="7">
                  <c:v>Налог на имущество организаций</c:v>
                </c:pt>
                <c:pt idx="8">
                  <c:v>Земельный налог</c:v>
                </c:pt>
                <c:pt idx="9">
                  <c:v>Платежи за пользование природными ресурсами </c:v>
                </c:pt>
                <c:pt idx="10">
                  <c:v>Госпошлина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575.20000000000005</c:v>
                </c:pt>
                <c:pt idx="1">
                  <c:v>11.6</c:v>
                </c:pt>
                <c:pt idx="2">
                  <c:v>244.2</c:v>
                </c:pt>
                <c:pt idx="3">
                  <c:v>110</c:v>
                </c:pt>
                <c:pt idx="4">
                  <c:v>1.9</c:v>
                </c:pt>
                <c:pt idx="5">
                  <c:v>20.5</c:v>
                </c:pt>
                <c:pt idx="6">
                  <c:v>117.8</c:v>
                </c:pt>
                <c:pt idx="7">
                  <c:v>19.5</c:v>
                </c:pt>
                <c:pt idx="8">
                  <c:v>127</c:v>
                </c:pt>
                <c:pt idx="9">
                  <c:v>0.8</c:v>
                </c:pt>
                <c:pt idx="10">
                  <c:v>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40C-46CC-B695-F9B3E34E2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59630588671213E-2"/>
          <c:y val="4.2130301494278412E-2"/>
          <c:w val="0.3268650985139962"/>
          <c:h val="0.95786969850572157"/>
        </c:manualLayout>
      </c:layout>
      <c:overlay val="0"/>
      <c:spPr>
        <a:ln w="0" cmpd="sng"/>
      </c:spPr>
      <c:txPr>
        <a:bodyPr anchor="t"/>
        <a:lstStyle/>
        <a:p>
          <a:pPr defTabSz="468000"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 h="107950"/>
              <a:bevelB w="0"/>
            </a:sp3d>
          </c:spPr>
          <c:explosion val="8"/>
          <c:dLbls>
            <c:dLbl>
              <c:idx val="0"/>
              <c:layout>
                <c:manualLayout>
                  <c:x val="1.322348324070355E-2"/>
                  <c:y val="-1.706584203662904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27,7%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9A-4D2A-BCF6-8DCADF39B4D3}"/>
                </c:ext>
              </c:extLst>
            </c:dLbl>
            <c:dLbl>
              <c:idx val="1"/>
              <c:layout>
                <c:manualLayout>
                  <c:x val="0.19408942987816163"/>
                  <c:y val="0.10009878129483198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0,6%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A-4D2A-BCF6-8DCADF39B4D3}"/>
                </c:ext>
              </c:extLst>
            </c:dLbl>
            <c:dLbl>
              <c:idx val="2"/>
              <c:layout>
                <c:manualLayout>
                  <c:x val="8.4985233122245679E-2"/>
                  <c:y val="0.151031930429630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A-4D2A-BCF6-8DCADF39B4D3}"/>
                </c:ext>
              </c:extLst>
            </c:dLbl>
            <c:dLbl>
              <c:idx val="3"/>
              <c:layout>
                <c:manualLayout>
                  <c:x val="-8.5934664666888858E-2"/>
                  <c:y val="0.11842403984098385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9A-4D2A-BCF6-8DCADF39B4D3}"/>
                </c:ext>
              </c:extLst>
            </c:dLbl>
            <c:dLbl>
              <c:idx val="4"/>
              <c:layout>
                <c:manualLayout>
                  <c:x val="-8.290328852349739E-2"/>
                  <c:y val="8.093176638200182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/>
                      <a:t>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9A-4D2A-BCF6-8DCADF39B4D3}"/>
                </c:ext>
              </c:extLst>
            </c:dLbl>
            <c:dLbl>
              <c:idx val="5"/>
              <c:layout>
                <c:manualLayout>
                  <c:x val="-6.6471543522704499E-2"/>
                  <c:y val="7.7038422316577943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6,53%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9A-4D2A-BCF6-8DCADF39B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 (плата за негативное воздействие окружающей среды)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536</c:v>
                </c:pt>
                <c:pt idx="1">
                  <c:v>11.5</c:v>
                </c:pt>
                <c:pt idx="2">
                  <c:v>8.1999999999999993</c:v>
                </c:pt>
                <c:pt idx="3">
                  <c:v>2.2000000000000002</c:v>
                </c:pt>
                <c:pt idx="4">
                  <c:v>100.7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9A-4D2A-BCF6-8DCADF39B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97411398733472"/>
          <c:y val="2.9905493592499385E-2"/>
          <c:w val="0.3378556228795091"/>
          <c:h val="0.89398842962698188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1998.8</c:v>
                </c:pt>
                <c:pt idx="1">
                  <c:v>1936.6</c:v>
                </c:pt>
                <c:pt idx="2">
                  <c:v>1985.6</c:v>
                </c:pt>
                <c:pt idx="3">
                  <c:v>2024.1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D7-41E5-B2F7-C44C7F010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3951.1</c:v>
                </c:pt>
                <c:pt idx="1">
                  <c:v>3550.9</c:v>
                </c:pt>
                <c:pt idx="2">
                  <c:v>3695.6</c:v>
                </c:pt>
                <c:pt idx="3">
                  <c:v>4043.8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D7-41E5-B2F7-C44C7F01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8227840"/>
        <c:axId val="238229376"/>
      </c:barChart>
      <c:catAx>
        <c:axId val="238227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38229376"/>
        <c:crosses val="autoZero"/>
        <c:auto val="1"/>
        <c:lblAlgn val="ctr"/>
        <c:lblOffset val="100"/>
        <c:noMultiLvlLbl val="0"/>
      </c:catAx>
      <c:valAx>
        <c:axId val="238229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822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47464458185726"/>
          <c:y val="0.24109487834685031"/>
          <c:w val="0.26689122342564253"/>
          <c:h val="0.680069714476169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45663026688791E-2"/>
          <c:y val="2.6145658492820134E-2"/>
          <c:w val="0.69730334622317947"/>
          <c:h val="0.94247955131579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4"/>
            <c:bubble3D val="0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73-408C-86CF-1E09881ADCAB}"/>
              </c:ext>
            </c:extLst>
          </c:dPt>
          <c:dLbls>
            <c:dLbl>
              <c:idx val="0"/>
              <c:layout>
                <c:manualLayout>
                  <c:x val="-6.354479286609524E-2"/>
                  <c:y val="0.1037694452814595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73-408C-86CF-1E09881ADCAB}"/>
                </c:ext>
              </c:extLst>
            </c:dLbl>
            <c:dLbl>
              <c:idx val="1"/>
              <c:layout>
                <c:manualLayout>
                  <c:x val="-0.11467305717821499"/>
                  <c:y val="0.1045497342821221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73-408C-86CF-1E09881ADCAB}"/>
                </c:ext>
              </c:extLst>
            </c:dLbl>
            <c:dLbl>
              <c:idx val="2"/>
              <c:layout>
                <c:manualLayout>
                  <c:x val="-2.812240078063313E-2"/>
                  <c:y val="5.247338625044868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73-408C-86CF-1E09881ADCAB}"/>
                </c:ext>
              </c:extLst>
            </c:dLbl>
            <c:dLbl>
              <c:idx val="3"/>
              <c:layout>
                <c:manualLayout>
                  <c:x val="3.2293228394037046E-2"/>
                  <c:y val="-0.3547781261714325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73-408C-86CF-1E09881ADCAB}"/>
                </c:ext>
              </c:extLst>
            </c:dLbl>
            <c:dLbl>
              <c:idx val="4"/>
              <c:layout>
                <c:manualLayout>
                  <c:x val="1.5026332199648067E-3"/>
                  <c:y val="-6.724375144495937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63,8%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73-408C-86CF-1E09881ADCAB}"/>
                </c:ext>
              </c:extLst>
            </c:dLbl>
            <c:dLbl>
              <c:idx val="5"/>
              <c:layout>
                <c:manualLayout>
                  <c:x val="7.1519719135149859E-2"/>
                  <c:y val="-5.808124217817627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73-408C-86CF-1E09881ADCAB}"/>
                </c:ext>
              </c:extLst>
            </c:dLbl>
            <c:dLbl>
              <c:idx val="6"/>
              <c:layout>
                <c:manualLayout>
                  <c:x val="0.13359352321068269"/>
                  <c:y val="1.85080381430159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73-408C-86CF-1E09881ADCAB}"/>
                </c:ext>
              </c:extLst>
            </c:dLbl>
            <c:dLbl>
              <c:idx val="7"/>
              <c:layout>
                <c:manualLayout>
                  <c:x val="0.17520440239143553"/>
                  <c:y val="9.78098756413156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73-408C-86CF-1E09881ADCAB}"/>
                </c:ext>
              </c:extLst>
            </c:dLbl>
            <c:dLbl>
              <c:idx val="8"/>
              <c:layout>
                <c:manualLayout>
                  <c:x val="9.880316240735032E-2"/>
                  <c:y val="0.1220713685689599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73-408C-86CF-1E09881ADCAB}"/>
                </c:ext>
              </c:extLst>
            </c:dLbl>
            <c:dLbl>
              <c:idx val="9"/>
              <c:layout>
                <c:manualLayout>
                  <c:x val="-7.1333338603133947E-3"/>
                  <c:y val="0.1294062849931142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0,004%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73-408C-86CF-1E09881AD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кинематоргафия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0"/>
                <c:pt idx="0">
                  <c:v>152.5</c:v>
                </c:pt>
                <c:pt idx="1">
                  <c:v>26.8</c:v>
                </c:pt>
                <c:pt idx="2">
                  <c:v>596</c:v>
                </c:pt>
                <c:pt idx="3">
                  <c:v>665.8</c:v>
                </c:pt>
                <c:pt idx="4">
                  <c:v>3570.8</c:v>
                </c:pt>
                <c:pt idx="5">
                  <c:v>89.4</c:v>
                </c:pt>
                <c:pt idx="6">
                  <c:v>338.9</c:v>
                </c:pt>
                <c:pt idx="7">
                  <c:v>114.3</c:v>
                </c:pt>
                <c:pt idx="8">
                  <c:v>4.5999999999999996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73-408C-86CF-1E09881A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08922826404862"/>
          <c:y val="1.0919450196980511E-2"/>
          <c:w val="0.28426764702524149"/>
          <c:h val="0.76526249281654568"/>
        </c:manualLayout>
      </c:layout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2019 год факт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6070.1</c:v>
                </c:pt>
                <c:pt idx="1">
                  <c:v>5597.5</c:v>
                </c:pt>
                <c:pt idx="2">
                  <c:v>5781.2</c:v>
                </c:pt>
                <c:pt idx="3">
                  <c:v>6173.4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0-495D-984A-12FDEE842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204800"/>
        <c:axId val="238206336"/>
        <c:axId val="0"/>
      </c:bar3DChart>
      <c:catAx>
        <c:axId val="23820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8206336"/>
        <c:crosses val="autoZero"/>
        <c:auto val="1"/>
        <c:lblAlgn val="ctr"/>
        <c:lblOffset val="100"/>
        <c:noMultiLvlLbl val="0"/>
      </c:catAx>
      <c:valAx>
        <c:axId val="238206336"/>
        <c:scaling>
          <c:orientation val="minMax"/>
          <c:max val="6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8204800"/>
        <c:crosses val="autoZero"/>
        <c:crossBetween val="between"/>
        <c:majorUnit val="1100"/>
        <c:minorUnit val="20"/>
      </c:valAx>
    </c:plotArea>
    <c:legend>
      <c:legendPos val="r"/>
      <c:layout>
        <c:manualLayout>
          <c:xMode val="edge"/>
          <c:yMode val="edge"/>
          <c:x val="0.83768043315692287"/>
          <c:y val="0.2244614019160121"/>
          <c:w val="0.15622289702228617"/>
          <c:h val="7.7881988871760552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Трансферты из бюджета РБ</a:t>
            </a:r>
          </a:p>
        </c:rich>
      </c:tx>
      <c:layout>
        <c:manualLayout>
          <c:xMode val="edge"/>
          <c:yMode val="edge"/>
          <c:x val="5.5236011493803076E-2"/>
          <c:y val="6.5958470076611974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Трансферты из бюджета РБ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254273139943761"/>
                  <c:y val="7.526303953753164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latin typeface="Times New Roman" pitchFamily="18" charset="0"/>
                        <a:cs typeface="Times New Roman" pitchFamily="18" charset="0"/>
                      </a:rPr>
                      <a:t>3 </a:t>
                    </a: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319,5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459339833071518"/>
                  <c:y val="-5.9446656287389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190,0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796544731354716"/>
                  <c:y val="-4.71368222729668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41,4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90756582601934E-2"/>
                  <c:y val="-1.477467415901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491797207717661E-2"/>
                  <c:y val="-1.664179126295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Субвенции, субсидии</c:v>
                </c:pt>
                <c:pt idx="1">
                  <c:v>Дотации на выравнивание бюджетной обеспеченности</c:v>
                </c:pt>
                <c:pt idx="2">
                  <c:v>Дотации на  поддержку мер по обеспеченности сбалансированности бюджетов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3319.5</c:v>
                </c:pt>
                <c:pt idx="1">
                  <c:v>190</c:v>
                </c:pt>
                <c:pt idx="2">
                  <c:v>41.4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5999174863743948"/>
          <c:y val="9.1836802032131765E-2"/>
          <c:w val="0.32656323511316676"/>
          <c:h val="0.9081631979678681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4C28E-11DF-45D2-9971-FACE1EFF9691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BC94AA-45D0-4AA7-9B3B-6D01B3175D9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бюджета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7FE718-9313-4B7E-B0B2-6F0F4EF41F75}" type="parTrans" cxnId="{831E26FA-BF5E-45D5-AC1D-88C253E7B1B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201793-1FB9-4857-A38E-30CEEB27170A}" type="sibTrans" cxnId="{831E26FA-BF5E-45D5-AC1D-88C253E7B1B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16E24D-CF3C-4138-971F-3FC1E862616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объективности и качества бюджетного планирования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87E85E-3F98-4757-AD6A-C4D62ACC3C8C}" type="parTrans" cxnId="{CE0E6551-63FC-415A-9FF1-A216D274C86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935B5B-DA95-44B2-8CD1-CCFD911D15F2}" type="sibTrans" cxnId="{CE0E6551-63FC-415A-9FF1-A216D274C86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63CBFD-C906-4ECE-8C36-E2F26A8DCF2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Наращивание темпов роста собственных (налоговых и неналоговых) доходов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34DB93-38BB-4122-A768-E9BF29B86CD3}" type="parTrans" cxnId="{E6F61D82-77EA-4EEA-BCF8-144ADB74DB1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C62B0-0FEA-498B-8BF3-650DA8C93636}" type="sibTrans" cxnId="{E6F61D82-77EA-4EEA-BCF8-144ADB74DB1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AF26F0-248C-4BD9-98E3-A97AD625E22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распределения бюджетных средств, ответственного подхода к принятию новых расходных обязательств с учетом их социально-экономической значимости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BE07E3-843A-41EB-BE3E-0BE45B86B0EE}" type="parTrans" cxnId="{5C4C1CC5-AB45-436A-8E20-E69E6F4AB74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A6A8C5-10AA-4780-A426-10670D5A0A78}" type="sibTrans" cxnId="{5C4C1CC5-AB45-436A-8E20-E69E6F4AB74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46E8E5-8264-4104-90AA-6E1001DC808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A03F8A-49B7-47E2-8649-256FB654106E}" type="parTrans" cxnId="{9B9D45B4-F56E-4FDA-81A4-4000EDB3F64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BEE7BB-FFA5-454F-8A1E-6D22C8B7C164}" type="sibTrans" cxnId="{9B9D45B4-F56E-4FDA-81A4-4000EDB3F64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B7D61F-1FD8-4CD0-81C0-4B4E67DE9A00}" type="pres">
      <dgm:prSet presAssocID="{F3C4C28E-11DF-45D2-9971-FACE1EFF96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37C634-D3DE-49FA-B3FC-7CAE32AE1951}" type="pres">
      <dgm:prSet presAssocID="{F3C4C28E-11DF-45D2-9971-FACE1EFF9691}" presName="Name1" presStyleCnt="0"/>
      <dgm:spPr/>
    </dgm:pt>
    <dgm:pt modelId="{6421C523-447C-4CC6-A042-4CA87FB5514B}" type="pres">
      <dgm:prSet presAssocID="{F3C4C28E-11DF-45D2-9971-FACE1EFF9691}" presName="cycle" presStyleCnt="0"/>
      <dgm:spPr/>
    </dgm:pt>
    <dgm:pt modelId="{414912BD-16C0-4436-A464-BF206856E077}" type="pres">
      <dgm:prSet presAssocID="{F3C4C28E-11DF-45D2-9971-FACE1EFF9691}" presName="srcNode" presStyleLbl="node1" presStyleIdx="0" presStyleCnt="5"/>
      <dgm:spPr/>
    </dgm:pt>
    <dgm:pt modelId="{A9EC3CD6-CAFA-4ED0-9A53-E8C114230051}" type="pres">
      <dgm:prSet presAssocID="{F3C4C28E-11DF-45D2-9971-FACE1EFF9691}" presName="conn" presStyleLbl="parChTrans1D2" presStyleIdx="0" presStyleCnt="1"/>
      <dgm:spPr/>
      <dgm:t>
        <a:bodyPr/>
        <a:lstStyle/>
        <a:p>
          <a:endParaRPr lang="ru-RU"/>
        </a:p>
      </dgm:t>
    </dgm:pt>
    <dgm:pt modelId="{A8775080-DB98-4BFF-9BFA-60E1425AD9E1}" type="pres">
      <dgm:prSet presAssocID="{F3C4C28E-11DF-45D2-9971-FACE1EFF9691}" presName="extraNode" presStyleLbl="node1" presStyleIdx="0" presStyleCnt="5"/>
      <dgm:spPr/>
    </dgm:pt>
    <dgm:pt modelId="{D40FE7D6-A389-4BB6-8DBC-7472CBA79458}" type="pres">
      <dgm:prSet presAssocID="{F3C4C28E-11DF-45D2-9971-FACE1EFF9691}" presName="dstNode" presStyleLbl="node1" presStyleIdx="0" presStyleCnt="5"/>
      <dgm:spPr/>
    </dgm:pt>
    <dgm:pt modelId="{6F84963A-213B-41C6-AC50-E6EF6D4E64B7}" type="pres">
      <dgm:prSet presAssocID="{E4BC94AA-45D0-4AA7-9B3B-6D01B3175D9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DB302-5336-453E-8A82-644E7A13E3B6}" type="pres">
      <dgm:prSet presAssocID="{E4BC94AA-45D0-4AA7-9B3B-6D01B3175D9C}" presName="accent_1" presStyleCnt="0"/>
      <dgm:spPr/>
    </dgm:pt>
    <dgm:pt modelId="{A0432F43-6559-4CDD-BAD7-97EABEED57D0}" type="pres">
      <dgm:prSet presAssocID="{E4BC94AA-45D0-4AA7-9B3B-6D01B3175D9C}" presName="accentRepeatNode" presStyleLbl="solidFgAcc1" presStyleIdx="0" presStyleCnt="5"/>
      <dgm:spPr/>
    </dgm:pt>
    <dgm:pt modelId="{27D50F98-DD95-4B67-92DF-AF899A4C5202}" type="pres">
      <dgm:prSet presAssocID="{5416E24D-CF3C-4138-971F-3FC1E86261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80B4B-A1B5-4C6E-8658-71D97F9608C5}" type="pres">
      <dgm:prSet presAssocID="{5416E24D-CF3C-4138-971F-3FC1E8626165}" presName="accent_2" presStyleCnt="0"/>
      <dgm:spPr/>
    </dgm:pt>
    <dgm:pt modelId="{ABC1BC8D-88B4-42FA-8B3F-84B57209B93F}" type="pres">
      <dgm:prSet presAssocID="{5416E24D-CF3C-4138-971F-3FC1E8626165}" presName="accentRepeatNode" presStyleLbl="solidFgAcc1" presStyleIdx="1" presStyleCnt="5"/>
      <dgm:spPr/>
    </dgm:pt>
    <dgm:pt modelId="{3390610F-E62F-4AC7-B669-77CF949493F0}" type="pres">
      <dgm:prSet presAssocID="{0463CBFD-C906-4ECE-8C36-E2F26A8DCF2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5C2A-484B-4BC1-BE83-FBDC160125B9}" type="pres">
      <dgm:prSet presAssocID="{0463CBFD-C906-4ECE-8C36-E2F26A8DCF2D}" presName="accent_3" presStyleCnt="0"/>
      <dgm:spPr/>
    </dgm:pt>
    <dgm:pt modelId="{7BC45CCA-3DC2-43BC-9A49-E2806315994E}" type="pres">
      <dgm:prSet presAssocID="{0463CBFD-C906-4ECE-8C36-E2F26A8DCF2D}" presName="accentRepeatNode" presStyleLbl="solidFgAcc1" presStyleIdx="2" presStyleCnt="5"/>
      <dgm:spPr/>
    </dgm:pt>
    <dgm:pt modelId="{98EFF078-5984-4CA6-877F-0BC7FF6E48ED}" type="pres">
      <dgm:prSet presAssocID="{66AF26F0-248C-4BD9-98E3-A97AD625E22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8E09A-BC3B-44A8-A2F2-5DA6D70ABF1C}" type="pres">
      <dgm:prSet presAssocID="{66AF26F0-248C-4BD9-98E3-A97AD625E226}" presName="accent_4" presStyleCnt="0"/>
      <dgm:spPr/>
    </dgm:pt>
    <dgm:pt modelId="{B5A452C9-3CCC-4320-A432-16919BD9446F}" type="pres">
      <dgm:prSet presAssocID="{66AF26F0-248C-4BD9-98E3-A97AD625E226}" presName="accentRepeatNode" presStyleLbl="solidFgAcc1" presStyleIdx="3" presStyleCnt="5"/>
      <dgm:spPr/>
    </dgm:pt>
    <dgm:pt modelId="{6CBE46B2-16A6-4F42-8596-B3FDFF18627B}" type="pres">
      <dgm:prSet presAssocID="{7A46E8E5-8264-4104-90AA-6E1001DC808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0EE11-1574-49BA-A50E-C50568E93DE8}" type="pres">
      <dgm:prSet presAssocID="{7A46E8E5-8264-4104-90AA-6E1001DC8086}" presName="accent_5" presStyleCnt="0"/>
      <dgm:spPr/>
    </dgm:pt>
    <dgm:pt modelId="{CDAC5488-2D9F-4834-A736-80ECCA1AB552}" type="pres">
      <dgm:prSet presAssocID="{7A46E8E5-8264-4104-90AA-6E1001DC8086}" presName="accentRepeatNode" presStyleLbl="solidFgAcc1" presStyleIdx="4" presStyleCnt="5"/>
      <dgm:spPr/>
    </dgm:pt>
  </dgm:ptLst>
  <dgm:cxnLst>
    <dgm:cxn modelId="{CE0E6551-63FC-415A-9FF1-A216D274C86B}" srcId="{F3C4C28E-11DF-45D2-9971-FACE1EFF9691}" destId="{5416E24D-CF3C-4138-971F-3FC1E8626165}" srcOrd="1" destOrd="0" parTransId="{5687E85E-3F98-4757-AD6A-C4D62ACC3C8C}" sibTransId="{95935B5B-DA95-44B2-8CD1-CCFD911D15F2}"/>
    <dgm:cxn modelId="{5C4C1CC5-AB45-436A-8E20-E69E6F4AB74B}" srcId="{F3C4C28E-11DF-45D2-9971-FACE1EFF9691}" destId="{66AF26F0-248C-4BD9-98E3-A97AD625E226}" srcOrd="3" destOrd="0" parTransId="{A1BE07E3-843A-41EB-BE3E-0BE45B86B0EE}" sibTransId="{D3A6A8C5-10AA-4780-A426-10670D5A0A78}"/>
    <dgm:cxn modelId="{842EE35C-CFD7-4570-B61C-2D51E466EBD5}" type="presOf" srcId="{7A46E8E5-8264-4104-90AA-6E1001DC8086}" destId="{6CBE46B2-16A6-4F42-8596-B3FDFF18627B}" srcOrd="0" destOrd="0" presId="urn:microsoft.com/office/officeart/2008/layout/VerticalCurvedList"/>
    <dgm:cxn modelId="{880664CB-6E95-4D6A-BACC-EB5ACAE9D6AF}" type="presOf" srcId="{5416E24D-CF3C-4138-971F-3FC1E8626165}" destId="{27D50F98-DD95-4B67-92DF-AF899A4C5202}" srcOrd="0" destOrd="0" presId="urn:microsoft.com/office/officeart/2008/layout/VerticalCurvedList"/>
    <dgm:cxn modelId="{831E26FA-BF5E-45D5-AC1D-88C253E7B1B3}" srcId="{F3C4C28E-11DF-45D2-9971-FACE1EFF9691}" destId="{E4BC94AA-45D0-4AA7-9B3B-6D01B3175D9C}" srcOrd="0" destOrd="0" parTransId="{FB7FE718-9313-4B7E-B0B2-6F0F4EF41F75}" sibTransId="{25201793-1FB9-4857-A38E-30CEEB27170A}"/>
    <dgm:cxn modelId="{82E3B789-CF3D-4732-8095-C354F4E944A2}" type="presOf" srcId="{E4BC94AA-45D0-4AA7-9B3B-6D01B3175D9C}" destId="{6F84963A-213B-41C6-AC50-E6EF6D4E64B7}" srcOrd="0" destOrd="0" presId="urn:microsoft.com/office/officeart/2008/layout/VerticalCurvedList"/>
    <dgm:cxn modelId="{677244E8-594A-4E99-8278-9711D95F0CBB}" type="presOf" srcId="{66AF26F0-248C-4BD9-98E3-A97AD625E226}" destId="{98EFF078-5984-4CA6-877F-0BC7FF6E48ED}" srcOrd="0" destOrd="0" presId="urn:microsoft.com/office/officeart/2008/layout/VerticalCurvedList"/>
    <dgm:cxn modelId="{05B99D75-6F16-470D-96F3-6DBA14C28217}" type="presOf" srcId="{25201793-1FB9-4857-A38E-30CEEB27170A}" destId="{A9EC3CD6-CAFA-4ED0-9A53-E8C114230051}" srcOrd="0" destOrd="0" presId="urn:microsoft.com/office/officeart/2008/layout/VerticalCurvedList"/>
    <dgm:cxn modelId="{9F3617BB-9532-4089-AFB6-FBE2C24C41A8}" type="presOf" srcId="{0463CBFD-C906-4ECE-8C36-E2F26A8DCF2D}" destId="{3390610F-E62F-4AC7-B669-77CF949493F0}" srcOrd="0" destOrd="0" presId="urn:microsoft.com/office/officeart/2008/layout/VerticalCurvedList"/>
    <dgm:cxn modelId="{9B9D45B4-F56E-4FDA-81A4-4000EDB3F64F}" srcId="{F3C4C28E-11DF-45D2-9971-FACE1EFF9691}" destId="{7A46E8E5-8264-4104-90AA-6E1001DC8086}" srcOrd="4" destOrd="0" parTransId="{F3A03F8A-49B7-47E2-8649-256FB654106E}" sibTransId="{E6BEE7BB-FFA5-454F-8A1E-6D22C8B7C164}"/>
    <dgm:cxn modelId="{E6F61D82-77EA-4EEA-BCF8-144ADB74DB1E}" srcId="{F3C4C28E-11DF-45D2-9971-FACE1EFF9691}" destId="{0463CBFD-C906-4ECE-8C36-E2F26A8DCF2D}" srcOrd="2" destOrd="0" parTransId="{7F34DB93-38BB-4122-A768-E9BF29B86CD3}" sibTransId="{86AC62B0-0FEA-498B-8BF3-650DA8C93636}"/>
    <dgm:cxn modelId="{9BAA6442-E4B3-46A1-9139-183EC2ED58AC}" type="presOf" srcId="{F3C4C28E-11DF-45D2-9971-FACE1EFF9691}" destId="{A2B7D61F-1FD8-4CD0-81C0-4B4E67DE9A00}" srcOrd="0" destOrd="0" presId="urn:microsoft.com/office/officeart/2008/layout/VerticalCurvedList"/>
    <dgm:cxn modelId="{74A2390C-EAE0-4403-9724-FFAB052160AE}" type="presParOf" srcId="{A2B7D61F-1FD8-4CD0-81C0-4B4E67DE9A00}" destId="{EA37C634-D3DE-49FA-B3FC-7CAE32AE1951}" srcOrd="0" destOrd="0" presId="urn:microsoft.com/office/officeart/2008/layout/VerticalCurvedList"/>
    <dgm:cxn modelId="{42A6F575-4FCB-4030-B7E7-95678AC4BFA4}" type="presParOf" srcId="{EA37C634-D3DE-49FA-B3FC-7CAE32AE1951}" destId="{6421C523-447C-4CC6-A042-4CA87FB5514B}" srcOrd="0" destOrd="0" presId="urn:microsoft.com/office/officeart/2008/layout/VerticalCurvedList"/>
    <dgm:cxn modelId="{2BD3AF9F-48AD-413B-9B99-6E27982B252A}" type="presParOf" srcId="{6421C523-447C-4CC6-A042-4CA87FB5514B}" destId="{414912BD-16C0-4436-A464-BF206856E077}" srcOrd="0" destOrd="0" presId="urn:microsoft.com/office/officeart/2008/layout/VerticalCurvedList"/>
    <dgm:cxn modelId="{14676314-15B5-4BEB-9641-61F77CECF946}" type="presParOf" srcId="{6421C523-447C-4CC6-A042-4CA87FB5514B}" destId="{A9EC3CD6-CAFA-4ED0-9A53-E8C114230051}" srcOrd="1" destOrd="0" presId="urn:microsoft.com/office/officeart/2008/layout/VerticalCurvedList"/>
    <dgm:cxn modelId="{5F87643B-FA94-466A-A7F4-34810DF1B89B}" type="presParOf" srcId="{6421C523-447C-4CC6-A042-4CA87FB5514B}" destId="{A8775080-DB98-4BFF-9BFA-60E1425AD9E1}" srcOrd="2" destOrd="0" presId="urn:microsoft.com/office/officeart/2008/layout/VerticalCurvedList"/>
    <dgm:cxn modelId="{8F7A5876-8FB8-43F4-836D-D0339C23554C}" type="presParOf" srcId="{6421C523-447C-4CC6-A042-4CA87FB5514B}" destId="{D40FE7D6-A389-4BB6-8DBC-7472CBA79458}" srcOrd="3" destOrd="0" presId="urn:microsoft.com/office/officeart/2008/layout/VerticalCurvedList"/>
    <dgm:cxn modelId="{739D32B6-C067-4D2C-A7B4-41D7830EF63C}" type="presParOf" srcId="{EA37C634-D3DE-49FA-B3FC-7CAE32AE1951}" destId="{6F84963A-213B-41C6-AC50-E6EF6D4E64B7}" srcOrd="1" destOrd="0" presId="urn:microsoft.com/office/officeart/2008/layout/VerticalCurvedList"/>
    <dgm:cxn modelId="{F332B6FF-A66A-423E-807B-1B15288D33CC}" type="presParOf" srcId="{EA37C634-D3DE-49FA-B3FC-7CAE32AE1951}" destId="{357DB302-5336-453E-8A82-644E7A13E3B6}" srcOrd="2" destOrd="0" presId="urn:microsoft.com/office/officeart/2008/layout/VerticalCurvedList"/>
    <dgm:cxn modelId="{6CB761E4-C594-436A-BD10-98125CE9B7C5}" type="presParOf" srcId="{357DB302-5336-453E-8A82-644E7A13E3B6}" destId="{A0432F43-6559-4CDD-BAD7-97EABEED57D0}" srcOrd="0" destOrd="0" presId="urn:microsoft.com/office/officeart/2008/layout/VerticalCurvedList"/>
    <dgm:cxn modelId="{22E25FF4-7D2E-4A9C-A4CB-2865D4A89A5E}" type="presParOf" srcId="{EA37C634-D3DE-49FA-B3FC-7CAE32AE1951}" destId="{27D50F98-DD95-4B67-92DF-AF899A4C5202}" srcOrd="3" destOrd="0" presId="urn:microsoft.com/office/officeart/2008/layout/VerticalCurvedList"/>
    <dgm:cxn modelId="{CDD949C2-F19F-478A-BA1B-567F69CFB380}" type="presParOf" srcId="{EA37C634-D3DE-49FA-B3FC-7CAE32AE1951}" destId="{01180B4B-A1B5-4C6E-8658-71D97F9608C5}" srcOrd="4" destOrd="0" presId="urn:microsoft.com/office/officeart/2008/layout/VerticalCurvedList"/>
    <dgm:cxn modelId="{4D959B93-EBCA-4A85-AB35-050960913D2B}" type="presParOf" srcId="{01180B4B-A1B5-4C6E-8658-71D97F9608C5}" destId="{ABC1BC8D-88B4-42FA-8B3F-84B57209B93F}" srcOrd="0" destOrd="0" presId="urn:microsoft.com/office/officeart/2008/layout/VerticalCurvedList"/>
    <dgm:cxn modelId="{BE258974-A21E-4EF2-A56D-D62A2F86A539}" type="presParOf" srcId="{EA37C634-D3DE-49FA-B3FC-7CAE32AE1951}" destId="{3390610F-E62F-4AC7-B669-77CF949493F0}" srcOrd="5" destOrd="0" presId="urn:microsoft.com/office/officeart/2008/layout/VerticalCurvedList"/>
    <dgm:cxn modelId="{F7CE92D1-BE25-41CF-80DF-6253BAFE1746}" type="presParOf" srcId="{EA37C634-D3DE-49FA-B3FC-7CAE32AE1951}" destId="{CA1D5C2A-484B-4BC1-BE83-FBDC160125B9}" srcOrd="6" destOrd="0" presId="urn:microsoft.com/office/officeart/2008/layout/VerticalCurvedList"/>
    <dgm:cxn modelId="{F7472883-E999-4C72-87A0-D4EDE123BD5A}" type="presParOf" srcId="{CA1D5C2A-484B-4BC1-BE83-FBDC160125B9}" destId="{7BC45CCA-3DC2-43BC-9A49-E2806315994E}" srcOrd="0" destOrd="0" presId="urn:microsoft.com/office/officeart/2008/layout/VerticalCurvedList"/>
    <dgm:cxn modelId="{4307EAB1-B1D1-4408-A202-CC3FC9B54BFD}" type="presParOf" srcId="{EA37C634-D3DE-49FA-B3FC-7CAE32AE1951}" destId="{98EFF078-5984-4CA6-877F-0BC7FF6E48ED}" srcOrd="7" destOrd="0" presId="urn:microsoft.com/office/officeart/2008/layout/VerticalCurvedList"/>
    <dgm:cxn modelId="{1408E618-40DF-44A9-9047-A4898952F8ED}" type="presParOf" srcId="{EA37C634-D3DE-49FA-B3FC-7CAE32AE1951}" destId="{11F8E09A-BC3B-44A8-A2F2-5DA6D70ABF1C}" srcOrd="8" destOrd="0" presId="urn:microsoft.com/office/officeart/2008/layout/VerticalCurvedList"/>
    <dgm:cxn modelId="{FA49203D-6334-46AF-910F-BE6CEB22AC77}" type="presParOf" srcId="{11F8E09A-BC3B-44A8-A2F2-5DA6D70ABF1C}" destId="{B5A452C9-3CCC-4320-A432-16919BD9446F}" srcOrd="0" destOrd="0" presId="urn:microsoft.com/office/officeart/2008/layout/VerticalCurvedList"/>
    <dgm:cxn modelId="{2123BEA6-5181-46A1-ACEC-B84F46E9018B}" type="presParOf" srcId="{EA37C634-D3DE-49FA-B3FC-7CAE32AE1951}" destId="{6CBE46B2-16A6-4F42-8596-B3FDFF18627B}" srcOrd="9" destOrd="0" presId="urn:microsoft.com/office/officeart/2008/layout/VerticalCurvedList"/>
    <dgm:cxn modelId="{5EC81EFB-BD58-4851-8E53-D495ED1D36CC}" type="presParOf" srcId="{EA37C634-D3DE-49FA-B3FC-7CAE32AE1951}" destId="{2970EE11-1574-49BA-A50E-C50568E93DE8}" srcOrd="10" destOrd="0" presId="urn:microsoft.com/office/officeart/2008/layout/VerticalCurvedList"/>
    <dgm:cxn modelId="{2B469C4E-C2EB-423A-BDFC-9E03B66A93DE}" type="presParOf" srcId="{2970EE11-1574-49BA-A50E-C50568E93DE8}" destId="{CDAC5488-2D9F-4834-A736-80ECCA1AB5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34B98-25C7-43DB-BB06-F5A521F62AB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8CE861D-BBB6-40B9-9CF8-66EC96EC9873}">
      <dgm:prSet phldrT="[Текст]" custT="1"/>
      <dgm:spPr/>
      <dgm:t>
        <a:bodyPr/>
        <a:lstStyle/>
        <a:p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финансовое управление администрации городского округа город Стерлитамак Республики Башкортостан, каб.422</a:t>
          </a:r>
        </a:p>
      </dgm:t>
    </dgm:pt>
    <dgm:pt modelId="{C6E52AAE-466A-4479-A5CD-909CA5ADF142}" type="parTrans" cxnId="{13BD2C4A-733A-4C09-AE72-25468E7415BD}">
      <dgm:prSet/>
      <dgm:spPr/>
      <dgm:t>
        <a:bodyPr/>
        <a:lstStyle/>
        <a:p>
          <a:endParaRPr lang="ru-RU"/>
        </a:p>
      </dgm:t>
    </dgm:pt>
    <dgm:pt modelId="{DBC2C23A-6423-45A9-8E07-2E5FED5B121E}" type="sibTrans" cxnId="{13BD2C4A-733A-4C09-AE72-25468E7415BD}">
      <dgm:prSet/>
      <dgm:spPr/>
      <dgm:t>
        <a:bodyPr/>
        <a:lstStyle/>
        <a:p>
          <a:endParaRPr lang="ru-RU"/>
        </a:p>
      </dgm:t>
    </dgm:pt>
    <dgm:pt modelId="{38F571DE-8BEF-4CA6-890B-611E6534FD39}">
      <dgm:prSet phldrT="[Текст]" custT="1"/>
      <dgm:spPr/>
      <dgm:t>
        <a:bodyPr/>
        <a:lstStyle/>
        <a:p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Депутату законодательного (представительного) органа, где изложить суть проблемы и обосновать необходимость бюджетного финансирования</a:t>
          </a:r>
        </a:p>
      </dgm:t>
    </dgm:pt>
    <dgm:pt modelId="{B9B753C5-0BA1-4FF4-A8C1-32E5E7AC70FB}" type="parTrans" cxnId="{D5370702-8C76-4C88-9D31-0D5EBC4FE740}">
      <dgm:prSet/>
      <dgm:spPr/>
      <dgm:t>
        <a:bodyPr/>
        <a:lstStyle/>
        <a:p>
          <a:endParaRPr lang="ru-RU"/>
        </a:p>
      </dgm:t>
    </dgm:pt>
    <dgm:pt modelId="{33C838C5-8569-4FD5-83D5-371D31BC73A5}" type="sibTrans" cxnId="{D5370702-8C76-4C88-9D31-0D5EBC4FE740}">
      <dgm:prSet/>
      <dgm:spPr/>
      <dgm:t>
        <a:bodyPr/>
        <a:lstStyle/>
        <a:p>
          <a:endParaRPr lang="ru-RU"/>
        </a:p>
      </dgm:t>
    </dgm:pt>
    <dgm:pt modelId="{243F95D0-2368-4308-924A-95BE44B064F5}">
      <dgm:prSet phldrT="[Текст]" custT="1"/>
      <dgm:spPr/>
      <dgm:t>
        <a:bodyPr/>
        <a:lstStyle/>
        <a:p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сайт: </a:t>
          </a:r>
          <a:r>
            <a:rPr lang="en-US" sz="13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Sterlit_gfu@ufamts.ru</a:t>
          </a:r>
          <a:endParaRPr lang="ru-RU" sz="1300" i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5739DD-7566-4ED0-9B45-781EC998AD42}" type="parTrans" cxnId="{C6BA6029-5CE4-44BE-8641-E89314D489E9}">
      <dgm:prSet/>
      <dgm:spPr/>
      <dgm:t>
        <a:bodyPr/>
        <a:lstStyle/>
        <a:p>
          <a:endParaRPr lang="ru-RU"/>
        </a:p>
      </dgm:t>
    </dgm:pt>
    <dgm:pt modelId="{29CDBE09-0457-4D3E-973F-7F96DC3C4C00}" type="sibTrans" cxnId="{C6BA6029-5CE4-44BE-8641-E89314D489E9}">
      <dgm:prSet/>
      <dgm:spPr/>
      <dgm:t>
        <a:bodyPr/>
        <a:lstStyle/>
        <a:p>
          <a:endParaRPr lang="ru-RU"/>
        </a:p>
      </dgm:t>
    </dgm:pt>
    <dgm:pt modelId="{3643F8EE-E273-4182-943C-EF712F4E2F44}" type="pres">
      <dgm:prSet presAssocID="{DCA34B98-25C7-43DB-BB06-F5A521F62AB2}" presName="CompostProcess" presStyleCnt="0">
        <dgm:presLayoutVars>
          <dgm:dir/>
          <dgm:resizeHandles val="exact"/>
        </dgm:presLayoutVars>
      </dgm:prSet>
      <dgm:spPr/>
    </dgm:pt>
    <dgm:pt modelId="{3FFBCA73-0B9E-48D1-A61F-7EC107E38E55}" type="pres">
      <dgm:prSet presAssocID="{DCA34B98-25C7-43DB-BB06-F5A521F62AB2}" presName="arrow" presStyleLbl="bgShp" presStyleIdx="0" presStyleCnt="1"/>
      <dgm:spPr/>
    </dgm:pt>
    <dgm:pt modelId="{4407B5BA-38C0-461C-A1BC-75C6E1B9F0C3}" type="pres">
      <dgm:prSet presAssocID="{DCA34B98-25C7-43DB-BB06-F5A521F62AB2}" presName="linearProcess" presStyleCnt="0"/>
      <dgm:spPr/>
    </dgm:pt>
    <dgm:pt modelId="{71BCC88B-F91B-46DF-AD20-1DA95B529860}" type="pres">
      <dgm:prSet presAssocID="{F8CE861D-BBB6-40B9-9CF8-66EC96EC9873}" presName="textNode" presStyleLbl="node1" presStyleIdx="0" presStyleCnt="3" custScaleX="145615" custScaleY="83695" custLinFactNeighborX="-30612" custLinFactNeighborY="-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4FCD-93AA-4448-B926-1D14465B978C}" type="pres">
      <dgm:prSet presAssocID="{DBC2C23A-6423-45A9-8E07-2E5FED5B121E}" presName="sibTrans" presStyleCnt="0"/>
      <dgm:spPr/>
    </dgm:pt>
    <dgm:pt modelId="{CD24C3C1-9249-4D99-8872-6B669251A20B}" type="pres">
      <dgm:prSet presAssocID="{38F571DE-8BEF-4CA6-890B-611E6534FD39}" presName="textNode" presStyleLbl="node1" presStyleIdx="1" presStyleCnt="3" custScaleX="161711" custScaleY="83333" custLinFactNeighborX="-39052" custLinFactNeighborY="-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8B2F6-4392-4654-B167-E5088F062C02}" type="pres">
      <dgm:prSet presAssocID="{33C838C5-8569-4FD5-83D5-371D31BC73A5}" presName="sibTrans" presStyleCnt="0"/>
      <dgm:spPr/>
    </dgm:pt>
    <dgm:pt modelId="{CB538CA1-6FB2-4ADE-BD81-04F791B084F2}" type="pres">
      <dgm:prSet presAssocID="{243F95D0-2368-4308-924A-95BE44B064F5}" presName="textNode" presStyleLbl="node1" presStyleIdx="2" presStyleCnt="3" custScaleY="83333" custLinFactNeighborX="-50592" custLinFactNeighborY="-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D2C4A-733A-4C09-AE72-25468E7415BD}" srcId="{DCA34B98-25C7-43DB-BB06-F5A521F62AB2}" destId="{F8CE861D-BBB6-40B9-9CF8-66EC96EC9873}" srcOrd="0" destOrd="0" parTransId="{C6E52AAE-466A-4479-A5CD-909CA5ADF142}" sibTransId="{DBC2C23A-6423-45A9-8E07-2E5FED5B121E}"/>
    <dgm:cxn modelId="{1D7A61A4-9DB5-49B9-B696-0249ABE4E6D6}" type="presOf" srcId="{243F95D0-2368-4308-924A-95BE44B064F5}" destId="{CB538CA1-6FB2-4ADE-BD81-04F791B084F2}" srcOrd="0" destOrd="0" presId="urn:microsoft.com/office/officeart/2005/8/layout/hProcess9"/>
    <dgm:cxn modelId="{D5370702-8C76-4C88-9D31-0D5EBC4FE740}" srcId="{DCA34B98-25C7-43DB-BB06-F5A521F62AB2}" destId="{38F571DE-8BEF-4CA6-890B-611E6534FD39}" srcOrd="1" destOrd="0" parTransId="{B9B753C5-0BA1-4FF4-A8C1-32E5E7AC70FB}" sibTransId="{33C838C5-8569-4FD5-83D5-371D31BC73A5}"/>
    <dgm:cxn modelId="{4AE0E883-FA1E-4AD9-AB46-A2D50AA57051}" type="presOf" srcId="{DCA34B98-25C7-43DB-BB06-F5A521F62AB2}" destId="{3643F8EE-E273-4182-943C-EF712F4E2F44}" srcOrd="0" destOrd="0" presId="urn:microsoft.com/office/officeart/2005/8/layout/hProcess9"/>
    <dgm:cxn modelId="{C6BA6029-5CE4-44BE-8641-E89314D489E9}" srcId="{DCA34B98-25C7-43DB-BB06-F5A521F62AB2}" destId="{243F95D0-2368-4308-924A-95BE44B064F5}" srcOrd="2" destOrd="0" parTransId="{A05739DD-7566-4ED0-9B45-781EC998AD42}" sibTransId="{29CDBE09-0457-4D3E-973F-7F96DC3C4C00}"/>
    <dgm:cxn modelId="{6DCB51DC-6395-4356-B6A9-21FF4460EFB5}" type="presOf" srcId="{38F571DE-8BEF-4CA6-890B-611E6534FD39}" destId="{CD24C3C1-9249-4D99-8872-6B669251A20B}" srcOrd="0" destOrd="0" presId="urn:microsoft.com/office/officeart/2005/8/layout/hProcess9"/>
    <dgm:cxn modelId="{677002F9-E9DC-430D-A9B2-113F771AB1F0}" type="presOf" srcId="{F8CE861D-BBB6-40B9-9CF8-66EC96EC9873}" destId="{71BCC88B-F91B-46DF-AD20-1DA95B529860}" srcOrd="0" destOrd="0" presId="urn:microsoft.com/office/officeart/2005/8/layout/hProcess9"/>
    <dgm:cxn modelId="{EC8C80B6-0C8D-48FF-969D-A0B312E46E13}" type="presParOf" srcId="{3643F8EE-E273-4182-943C-EF712F4E2F44}" destId="{3FFBCA73-0B9E-48D1-A61F-7EC107E38E55}" srcOrd="0" destOrd="0" presId="urn:microsoft.com/office/officeart/2005/8/layout/hProcess9"/>
    <dgm:cxn modelId="{4FC112F3-4670-48E2-9346-CBDEE0753434}" type="presParOf" srcId="{3643F8EE-E273-4182-943C-EF712F4E2F44}" destId="{4407B5BA-38C0-461C-A1BC-75C6E1B9F0C3}" srcOrd="1" destOrd="0" presId="urn:microsoft.com/office/officeart/2005/8/layout/hProcess9"/>
    <dgm:cxn modelId="{1796AE7E-2166-4C3A-B3D3-8A313212C580}" type="presParOf" srcId="{4407B5BA-38C0-461C-A1BC-75C6E1B9F0C3}" destId="{71BCC88B-F91B-46DF-AD20-1DA95B529860}" srcOrd="0" destOrd="0" presId="urn:microsoft.com/office/officeart/2005/8/layout/hProcess9"/>
    <dgm:cxn modelId="{19162C7B-9D56-4B2D-88E7-2D5CC6A4AD27}" type="presParOf" srcId="{4407B5BA-38C0-461C-A1BC-75C6E1B9F0C3}" destId="{69A14FCD-93AA-4448-B926-1D14465B978C}" srcOrd="1" destOrd="0" presId="urn:microsoft.com/office/officeart/2005/8/layout/hProcess9"/>
    <dgm:cxn modelId="{3CB8C729-8925-40BD-91F5-A1B6F320FCEC}" type="presParOf" srcId="{4407B5BA-38C0-461C-A1BC-75C6E1B9F0C3}" destId="{CD24C3C1-9249-4D99-8872-6B669251A20B}" srcOrd="2" destOrd="0" presId="urn:microsoft.com/office/officeart/2005/8/layout/hProcess9"/>
    <dgm:cxn modelId="{22967495-7DDD-47DF-A8BA-0E46F11C71AE}" type="presParOf" srcId="{4407B5BA-38C0-461C-A1BC-75C6E1B9F0C3}" destId="{1358B2F6-4392-4654-B167-E5088F062C02}" srcOrd="3" destOrd="0" presId="urn:microsoft.com/office/officeart/2005/8/layout/hProcess9"/>
    <dgm:cxn modelId="{8E52ACA6-3162-4F16-B403-30DD6FF437BB}" type="presParOf" srcId="{4407B5BA-38C0-461C-A1BC-75C6E1B9F0C3}" destId="{CB538CA1-6FB2-4ADE-BD81-04F791B084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C3CD6-CAFA-4ED0-9A53-E8C114230051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4963A-213B-41C6-AC50-E6EF6D4E64B7}">
      <dsp:nvSpPr>
        <dsp:cNvPr id="0" name=""/>
        <dsp:cNvSpPr/>
      </dsp:nvSpPr>
      <dsp:spPr>
        <a:xfrm>
          <a:off x="469582" y="311420"/>
          <a:ext cx="7048530" cy="623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бюджета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582" y="311420"/>
        <a:ext cx="7048530" cy="623240"/>
      </dsp:txXfrm>
    </dsp:sp>
    <dsp:sp modelId="{A0432F43-6559-4CDD-BAD7-97EABEED57D0}">
      <dsp:nvSpPr>
        <dsp:cNvPr id="0" name=""/>
        <dsp:cNvSpPr/>
      </dsp:nvSpPr>
      <dsp:spPr>
        <a:xfrm>
          <a:off x="80056" y="233515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D50F98-DD95-4B67-92DF-AF899A4C5202}">
      <dsp:nvSpPr>
        <dsp:cNvPr id="0" name=""/>
        <dsp:cNvSpPr/>
      </dsp:nvSpPr>
      <dsp:spPr>
        <a:xfrm>
          <a:off x="916177" y="1245982"/>
          <a:ext cx="6601934" cy="6232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объективности и качества бюджетного планирования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6177" y="1245982"/>
        <a:ext cx="6601934" cy="623240"/>
      </dsp:txXfrm>
    </dsp:sp>
    <dsp:sp modelId="{ABC1BC8D-88B4-42FA-8B3F-84B57209B93F}">
      <dsp:nvSpPr>
        <dsp:cNvPr id="0" name=""/>
        <dsp:cNvSpPr/>
      </dsp:nvSpPr>
      <dsp:spPr>
        <a:xfrm>
          <a:off x="526652" y="1168077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0610F-E62F-4AC7-B669-77CF949493F0}">
      <dsp:nvSpPr>
        <dsp:cNvPr id="0" name=""/>
        <dsp:cNvSpPr/>
      </dsp:nvSpPr>
      <dsp:spPr>
        <a:xfrm>
          <a:off x="1053246" y="2180543"/>
          <a:ext cx="6464865" cy="6232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Наращивание темпов роста собственных (налоговых и неналоговых) доходов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3246" y="2180543"/>
        <a:ext cx="6464865" cy="623240"/>
      </dsp:txXfrm>
    </dsp:sp>
    <dsp:sp modelId="{7BC45CCA-3DC2-43BC-9A49-E2806315994E}">
      <dsp:nvSpPr>
        <dsp:cNvPr id="0" name=""/>
        <dsp:cNvSpPr/>
      </dsp:nvSpPr>
      <dsp:spPr>
        <a:xfrm>
          <a:off x="663721" y="2102638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EFF078-5984-4CA6-877F-0BC7FF6E48ED}">
      <dsp:nvSpPr>
        <dsp:cNvPr id="0" name=""/>
        <dsp:cNvSpPr/>
      </dsp:nvSpPr>
      <dsp:spPr>
        <a:xfrm>
          <a:off x="916177" y="3115105"/>
          <a:ext cx="6601934" cy="6232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распределения бюджетных средств, ответственного подхода к принятию новых расходных обязательств с учетом их социально-экономической значимости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6177" y="3115105"/>
        <a:ext cx="6601934" cy="623240"/>
      </dsp:txXfrm>
    </dsp:sp>
    <dsp:sp modelId="{B5A452C9-3CCC-4320-A432-16919BD9446F}">
      <dsp:nvSpPr>
        <dsp:cNvPr id="0" name=""/>
        <dsp:cNvSpPr/>
      </dsp:nvSpPr>
      <dsp:spPr>
        <a:xfrm>
          <a:off x="526652" y="3037200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BE46B2-16A6-4F42-8596-B3FDFF18627B}">
      <dsp:nvSpPr>
        <dsp:cNvPr id="0" name=""/>
        <dsp:cNvSpPr/>
      </dsp:nvSpPr>
      <dsp:spPr>
        <a:xfrm>
          <a:off x="469582" y="4049666"/>
          <a:ext cx="7048530" cy="6232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582" y="4049666"/>
        <a:ext cx="7048530" cy="623240"/>
      </dsp:txXfrm>
    </dsp:sp>
    <dsp:sp modelId="{CDAC5488-2D9F-4834-A736-80ECCA1AB552}">
      <dsp:nvSpPr>
        <dsp:cNvPr id="0" name=""/>
        <dsp:cNvSpPr/>
      </dsp:nvSpPr>
      <dsp:spPr>
        <a:xfrm>
          <a:off x="80056" y="3971761"/>
          <a:ext cx="779050" cy="779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CA73-0B9E-48D1-A61F-7EC107E38E55}">
      <dsp:nvSpPr>
        <dsp:cNvPr id="0" name=""/>
        <dsp:cNvSpPr/>
      </dsp:nvSpPr>
      <dsp:spPr>
        <a:xfrm>
          <a:off x="457199" y="0"/>
          <a:ext cx="5181600" cy="302433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CC88B-F91B-46DF-AD20-1DA95B529860}">
      <dsp:nvSpPr>
        <dsp:cNvPr id="0" name=""/>
        <dsp:cNvSpPr/>
      </dsp:nvSpPr>
      <dsp:spPr>
        <a:xfrm>
          <a:off x="0" y="963777"/>
          <a:ext cx="2059832" cy="10124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финансовое управление администрации городского округа город Стерлитамак Республики Башкортостан, каб.422</a:t>
          </a:r>
        </a:p>
      </dsp:txBody>
      <dsp:txXfrm>
        <a:off x="49426" y="1013203"/>
        <a:ext cx="1960980" cy="913635"/>
      </dsp:txXfrm>
    </dsp:sp>
    <dsp:sp modelId="{CD24C3C1-9249-4D99-8872-6B669251A20B}">
      <dsp:nvSpPr>
        <dsp:cNvPr id="0" name=""/>
        <dsp:cNvSpPr/>
      </dsp:nvSpPr>
      <dsp:spPr>
        <a:xfrm>
          <a:off x="2162819" y="968156"/>
          <a:ext cx="2287521" cy="1008107"/>
        </a:xfrm>
        <a:prstGeom prst="roundRect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Депутату законодательного (представительного) органа, где изложить суть проблемы и обосновать необходимость бюджетного финансирования</a:t>
          </a:r>
        </a:p>
      </dsp:txBody>
      <dsp:txXfrm>
        <a:off x="2212031" y="1017368"/>
        <a:ext cx="2189097" cy="909683"/>
      </dsp:txXfrm>
    </dsp:sp>
    <dsp:sp modelId="{CB538CA1-6FB2-4ADE-BD81-04F791B084F2}">
      <dsp:nvSpPr>
        <dsp:cNvPr id="0" name=""/>
        <dsp:cNvSpPr/>
      </dsp:nvSpPr>
      <dsp:spPr>
        <a:xfrm>
          <a:off x="4595423" y="968156"/>
          <a:ext cx="1414574" cy="1008107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сайт: </a:t>
          </a:r>
          <a:r>
            <a:rPr lang="en-US" sz="1300" i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Sterlit_gfu@ufamts.ru</a:t>
          </a:r>
          <a:endParaRPr lang="ru-RU" sz="1300" i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4635" y="1017368"/>
        <a:ext cx="1316150" cy="909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0.04342</cdr:x>
      <cdr:y>0.25899</cdr:y>
    </cdr:from>
    <cdr:to>
      <cdr:x>0.06714</cdr:x>
      <cdr:y>0.3741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E3A2CAC2-2B38-4394-A591-D8E8C55BB071}"/>
            </a:ext>
          </a:extLst>
        </cdr:cNvPr>
        <cdr:cNvCxnSpPr/>
      </cdr:nvCxnSpPr>
      <cdr:spPr>
        <a:xfrm xmlns:a="http://schemas.openxmlformats.org/drawingml/2006/main" flipH="1" flipV="1">
          <a:off x="395491" y="1296130"/>
          <a:ext cx="216069" cy="5760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0.32323</cdr:x>
      <cdr:y>0.11822</cdr:y>
    </cdr:from>
    <cdr:to>
      <cdr:x>0.44697</cdr:x>
      <cdr:y>0.19777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33464" y="535058"/>
          <a:ext cx="1008141" cy="3600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5597,5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B40E-C4B8-44E6-BC05-1665838369EB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86DC-7EDB-4544-89B9-EA3A80151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2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86DC-7EDB-4544-89B9-EA3A8015136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5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52238-4AAD-4F56-A89C-4FF97F764F39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E3D77C-F276-4D91-A1FE-05048956FE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udget-sterlitama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oner\Рабочий стол\графики\2020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1452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Loner\Рабочий стол\графики\2020\img_20160719_203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420888"/>
            <a:ext cx="21452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Loner\Рабочий стол\графики\2020\DzHTBtBXcAMegY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145229" cy="18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Loner\Рабочий стол\графики\2020\3edfe9503e0712c4a1856aaaeb1900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3042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Loner\Рабочий стол\графики\2020\2HeX3Zi2vTf1sLBNTe8hTmiUjctjyEnbgWFnhotuKFW6sWgBgShStu5itzpqj6J3JoCW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7"/>
            <a:ext cx="254157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2062495"/>
            <a:ext cx="5421899" cy="4278094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/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Разработанный на основе решения совета от 20 декабря 2019 года №4-2/32з «О бюджете городского округа город Стерлитамак Республики Башкортостан на 2020 год и на плановый период 2021 и 2022 годов»</a:t>
            </a:r>
            <a:endParaRPr lang="ru-RU" sz="20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5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304" y="59677"/>
            <a:ext cx="7992888" cy="121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численности и естественного прироста населения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33219530"/>
              </p:ext>
            </p:extLst>
          </p:nvPr>
        </p:nvGraphicFramePr>
        <p:xfrm>
          <a:off x="395536" y="1916832"/>
          <a:ext cx="7972425" cy="394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Лист" r:id="rId5" imgW="7962900" imgH="3657600" progId="Excel.Sheet.8">
                  <p:embed/>
                </p:oleObj>
              </mc:Choice>
              <mc:Fallback>
                <p:oleObj name="Лист" r:id="rId5" imgW="7962900" imgH="36576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16832"/>
                        <a:ext cx="7972425" cy="39498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73" y="5661248"/>
            <a:ext cx="1073473" cy="5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0130"/>
            <a:ext cx="6984608" cy="1368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Сценарные условия прогноза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– экономического развития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70295143"/>
              </p:ext>
            </p:extLst>
          </p:nvPr>
        </p:nvGraphicFramePr>
        <p:xfrm>
          <a:off x="356593" y="1772816"/>
          <a:ext cx="8463879" cy="39278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5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4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7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1353"/>
              </a:tblGrid>
              <a:tr h="58871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Сценарий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83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на нефть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Urals</a:t>
                      </a: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долл. за баррель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потребительских цен, % к декабрю пред. года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доллара, рублей за доллар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3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121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на 2020 – 2022 годы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14331418"/>
              </p:ext>
            </p:extLst>
          </p:nvPr>
        </p:nvGraphicFramePr>
        <p:xfrm>
          <a:off x="260356" y="1484783"/>
          <a:ext cx="8568786" cy="4886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5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2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3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3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37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7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 на 2020-2022 годы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(базовый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986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9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ru-RU" sz="11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102,9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 – 103,1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 – 100,6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9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соп.оценке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107,0 – 105,8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 –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106,2 – 154,8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9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соп.оценке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 – 102,6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102,5 – 103,1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 – 101,5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1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реализации платных услуг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соп.оценке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101,9 – 102,6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100,3 - 100,6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– 100,2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73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Номинальное  увеличение среднемесячной заработной платы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 к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105,8 – 106,8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105,9 – 107,0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 – 105,7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73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к экономически активному населению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 – 4,6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 рабочей силе)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1,02 – 0,94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0,79 – 0,78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34284" marB="3428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7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304" y="59677"/>
            <a:ext cx="7992888" cy="121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на 2020-2022 годы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74007"/>
              </p:ext>
            </p:extLst>
          </p:nvPr>
        </p:nvGraphicFramePr>
        <p:xfrm>
          <a:off x="107502" y="1844823"/>
          <a:ext cx="8712801" cy="4522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2"/>
                <a:gridCol w="720080"/>
                <a:gridCol w="1008112"/>
                <a:gridCol w="1080120"/>
                <a:gridCol w="1152128"/>
                <a:gridCol w="1080120"/>
                <a:gridCol w="1151959"/>
              </a:tblGrid>
              <a:tr h="2678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2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2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- всего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27355695,00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28449923,0000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29872419,0000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31545303,0000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33343385,0000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9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начисленная заработная плата c учетом субъектов малого предпринимательства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24344,20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25389,8000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26104,8000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26797,2000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27359,1000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2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34523,00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36422,0000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38244,0000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40386,0000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42688,0000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6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Среднемесячные денежные доходы на душу населения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27342,00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28737,0000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30213,0000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31905,0000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33723,0000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24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(на конец периода в % к численности экономически активного населения)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0,7900</a:t>
                      </a:r>
                      <a:endParaRPr lang="ru-RU" sz="13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8" marR="6848" marT="684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6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3"/>
            <a:ext cx="7992888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ввода в действие жилых домов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3" y="842963"/>
            <a:ext cx="7772400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400" b="1" dirty="0">
              <a:solidFill>
                <a:srgbClr val="FFFFCC"/>
              </a:solidFill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19478552"/>
              </p:ext>
            </p:extLst>
          </p:nvPr>
        </p:nvGraphicFramePr>
        <p:xfrm>
          <a:off x="501961" y="1484784"/>
          <a:ext cx="813690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Лист" r:id="rId5" imgW="8448743" imgH="2943225" progId="Excel.Sheet.8">
                  <p:embed/>
                </p:oleObj>
              </mc:Choice>
              <mc:Fallback>
                <p:oleObj name="Лист" r:id="rId5" imgW="8448743" imgH="29432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 l="3818" t="7928" r="3818"/>
                      <a:stretch>
                        <a:fillRect/>
                      </a:stretch>
                    </p:blipFill>
                    <p:spPr bwMode="auto">
                      <a:xfrm>
                        <a:off x="501961" y="1484784"/>
                        <a:ext cx="8136904" cy="381642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8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2098"/>
            <a:ext cx="7596336" cy="121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и приоритетные направления бюджетной политики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3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47759237"/>
              </p:ext>
            </p:extLst>
          </p:nvPr>
        </p:nvGraphicFramePr>
        <p:xfrm>
          <a:off x="800588" y="1397000"/>
          <a:ext cx="7587835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C:\Documents and Settings\Loner\Рабочий стол\графики\Декабрь 2019\бюдж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3" y="2745798"/>
            <a:ext cx="107347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304" y="59677"/>
            <a:ext cx="7992888" cy="121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округа город Стерлитамак РБ на 2020 год и плановый период 2021 и 2022 годы,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73219"/>
              </p:ext>
            </p:extLst>
          </p:nvPr>
        </p:nvGraphicFramePr>
        <p:xfrm>
          <a:off x="179512" y="5242935"/>
          <a:ext cx="698477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232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5949,9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5487,5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5681,2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6067,9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6070,1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5597,5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5781,2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6173,4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Дефицит/профицит,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-120,2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99070891"/>
              </p:ext>
            </p:extLst>
          </p:nvPr>
        </p:nvGraphicFramePr>
        <p:xfrm>
          <a:off x="395536" y="1772816"/>
          <a:ext cx="80648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2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80" y="14082"/>
            <a:ext cx="3960440" cy="778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673823"/>
            <a:ext cx="7560840" cy="408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 бюджета городского округа  город Стерлитамак РБ, млн. рублей (2019/2020)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58203" y="1345898"/>
            <a:ext cx="270972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с физических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8267" y="2119396"/>
            <a:ext cx="2682235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2139" y="3344738"/>
            <a:ext cx="2685784" cy="540303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8169" y="1081539"/>
            <a:ext cx="2682237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4929" y="4414660"/>
            <a:ext cx="269299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4929" y="5396486"/>
            <a:ext cx="2692994" cy="49445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4214" y="4846708"/>
            <a:ext cx="2685784" cy="60041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5631" y="2262191"/>
            <a:ext cx="2692292" cy="53098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уплаты акцизов на нефтепродукты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13440" y="3933154"/>
            <a:ext cx="266429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44958" y="5953841"/>
            <a:ext cx="266429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Госпошлина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3545" y="1777946"/>
            <a:ext cx="270437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564,3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575,2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88170" y="1657603"/>
            <a:ext cx="2682237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19,0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20,5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75631" y="4846708"/>
            <a:ext cx="2692293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121,0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110,0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82139" y="3887648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217,7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244,2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39889" y="5451364"/>
            <a:ext cx="2682239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2,0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0,8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07235" y="254971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111,1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117,8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2139" y="2793171"/>
            <a:ext cx="268578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12,4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11,6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2139" y="5880774"/>
            <a:ext cx="268578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2,0  /  1,9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40397" y="6372645"/>
            <a:ext cx="2664297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52,4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49,5</a:t>
            </a:r>
          </a:p>
        </p:txBody>
      </p:sp>
      <p:pic>
        <p:nvPicPr>
          <p:cNvPr id="1027" name="Picture 3" descr="C:\Documents and Settings\Loner\Рабочий стол\Проект\2523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9" y="4854226"/>
            <a:ext cx="1134006" cy="9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Рабочий стол\Проект\усн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3347345"/>
            <a:ext cx="1110125" cy="9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oner\Рабочий стол\Проект\1548423997_w480_h360_b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3961666"/>
            <a:ext cx="1133763" cy="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oner\Рабочий стол\Проект\360-e15162146957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2119646"/>
            <a:ext cx="1108157" cy="8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Loner\Рабочий стол\Проект\strahovanie-5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4" y="5396486"/>
            <a:ext cx="1110125" cy="8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Etalon_62\obmenik\Римма\Картинки для презентации\Госпошлина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5976486"/>
            <a:ext cx="1154848" cy="8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talon_62\obmenik\Римма\Картинки для презентации\Доходы от уплаты акцизов на нефтепродукты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2262191"/>
            <a:ext cx="1105390" cy="9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Etalon_62\obmenik\Римма\Картинки для презентации\ЕНВД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" y="4414660"/>
            <a:ext cx="1133186" cy="7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Etalon_62\obmenik\Римма\Картинки для презентации\патен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8" y="1081539"/>
            <a:ext cx="1087962" cy="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Etalon_62\obmenik\Римма\Картинки для презентации\НДФЛ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" y="1352048"/>
            <a:ext cx="1090144" cy="8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019001" y="3019406"/>
            <a:ext cx="2670472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16206" y="4365202"/>
            <a:ext cx="2661530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100,9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127,0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19001" y="3451454"/>
            <a:ext cx="2670472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26,4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19,5</a:t>
            </a:r>
          </a:p>
        </p:txBody>
      </p:sp>
      <p:pic>
        <p:nvPicPr>
          <p:cNvPr id="2050" name="Picture 2" descr="C:\Documents and Settings\Loner\Рабочий стол\Проект\nalog_na_imushchestv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3019406"/>
            <a:ext cx="1126220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9914081"/>
              </p:ext>
            </p:extLst>
          </p:nvPr>
        </p:nvGraphicFramePr>
        <p:xfrm>
          <a:off x="61837" y="1268760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21" y="5301208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227636"/>
            <a:ext cx="6984776" cy="1233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городского округа город Стерлитамак РБ на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16786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092"/>
            <a:ext cx="7138696" cy="77809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городского округа город Стерлитамак  РБ на 2020 год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908720"/>
            <a:ext cx="7869560" cy="532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бюджета города Стерлитамак РБ, млн. рублей (2019/2020)</a:t>
            </a:r>
          </a:p>
          <a:p>
            <a:endParaRPr lang="ru-RU" dirty="0"/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49" y="515719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4" y="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1344149"/>
            <a:ext cx="2700748" cy="85488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7599" y="2824337"/>
            <a:ext cx="2681659" cy="81675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(плата за негативное воздействие на окружающую среду)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3275" y="1521555"/>
            <a:ext cx="268223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8272" y="4293096"/>
            <a:ext cx="269120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8455" y="5373216"/>
            <a:ext cx="2682238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199034"/>
            <a:ext cx="270074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544,3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536,0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6030" y="5805264"/>
            <a:ext cx="2674663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4,3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2,2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9489" y="4726035"/>
            <a:ext cx="269120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37,1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8,2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8272" y="3641087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8,3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11,5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2888" y="216346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6,8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0,0</a:t>
            </a:r>
          </a:p>
        </p:txBody>
      </p:sp>
      <p:pic>
        <p:nvPicPr>
          <p:cNvPr id="2050" name="Picture 2" descr="C:\Documents and Settings\Loner\Рабочий стол\Проект\1550211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7" y="1344149"/>
            <a:ext cx="1332285" cy="12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oner\Рабочий стол\Проект\delklar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4" y="4283079"/>
            <a:ext cx="1366615" cy="8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oner\Рабочий стол\Проект\DtoMC4vWoAUXE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4" y="5373216"/>
            <a:ext cx="1362406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Loner\Рабочий стол\Проект\tith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95" y="1558004"/>
            <a:ext cx="1336880" cy="9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http://gazetagreencity.ru/sites/default/files/field/photo/vozmeshchenie_vreda_okruzh_sred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5" y="2831379"/>
            <a:ext cx="1360214" cy="119598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6201234" y="2781298"/>
            <a:ext cx="2682238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96912" y="342937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168,8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 100,7</a:t>
            </a:r>
          </a:p>
        </p:txBody>
      </p:sp>
      <p:pic>
        <p:nvPicPr>
          <p:cNvPr id="1027" name="Picture 3" descr="C:\Documents and Settings\Loner\Рабочий стол\Проект\956c08b000913d02f11877d2680b5f2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1299"/>
            <a:ext cx="1347806" cy="10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13792"/>
            <a:ext cx="7499176" cy="1143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города Стерлитамак!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363272" cy="4525963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 В целях повышения прозрачности бюджета и бюджетного процесса Финансовым управлением администрации города Стерлитамак РБ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 Как формируется доходная и расходная часть бюджета города Стерлитамак? Сколько тратится из городского бюджета на образование, физкультуру и спорт, культуру и другие отрасли? Ответы на эти и ряд других вопросов содержит «Бюджет для граждан». 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 В электронном «Бюджете для граждан» даны определения терминов, рассмотрен механизм бюджетного процесса в городском округе. Ключевые параметры бюджета на 2019 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Мы надеемся, что «Бюджет для граждан» будет 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интересен для каждого жителя нашего города.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4548"/>
            <a:ext cx="721114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городского округа город Стерлитамак РБ на 2020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7150111"/>
              </p:ext>
            </p:extLst>
          </p:nvPr>
        </p:nvGraphicFramePr>
        <p:xfrm>
          <a:off x="107504" y="1124744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2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86" y="29768"/>
            <a:ext cx="7416824" cy="1369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городского округа город Стерлитамак РБ, млн.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4"/>
            <a:ext cx="1008112" cy="134414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C:\Documents and Settings\Loner\Рабочий стол\Проект\674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13176"/>
            <a:ext cx="1664221" cy="16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13287"/>
              </p:ext>
            </p:extLst>
          </p:nvPr>
        </p:nvGraphicFramePr>
        <p:xfrm>
          <a:off x="425398" y="1617817"/>
          <a:ext cx="8280921" cy="4475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76466"/>
                <a:gridCol w="2232248"/>
                <a:gridCol w="1872207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(план)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3951,2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2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т. 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1043,5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488,0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2458,2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8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(средства самообложения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поступления от граждан и юр. лиц спонсоров по Программам: ППМИ, Современная городская среда и «Башкирские дворики»)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5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-12,8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52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7206"/>
            <a:ext cx="756084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городского округа город Стерлитамак РБ на 2020 год и плановый период 2021 и 2022 годы,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8074475"/>
              </p:ext>
            </p:extLst>
          </p:nvPr>
        </p:nvGraphicFramePr>
        <p:xfrm>
          <a:off x="1259632" y="1428346"/>
          <a:ext cx="7560672" cy="351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80180"/>
              </p:ext>
            </p:extLst>
          </p:nvPr>
        </p:nvGraphicFramePr>
        <p:xfrm>
          <a:off x="395535" y="5115216"/>
          <a:ext cx="6264697" cy="145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000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8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181"/>
            <a:ext cx="3384376" cy="706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6506" y="548680"/>
            <a:ext cx="7540111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РБ, 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млн. рублей (2019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2020 план)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5736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44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34076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045" y="177281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218,7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152,5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045" y="2297313"/>
            <a:ext cx="2681659" cy="55083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6506" y="426843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3499" y="1356792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13498" y="228405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7086" y="5229200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3499" y="321605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13499" y="413311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9357" y="508518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муниципального и государственного долга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7085" y="335177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9357" y="456516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4,8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4,8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86466" y="2834897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28,3/ 26,8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7086" y="5661248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3565,7/ 3571,4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8353" y="4700482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696,5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679,3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8353" y="3783226"/>
            <a:ext cx="2670971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1004,1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596,1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9357" y="3645024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124,4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09936" y="2705841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335,0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357,0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12919" y="178884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92,4 / 89,4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3499" y="5517231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0,004 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0,3</a:t>
            </a:r>
          </a:p>
        </p:txBody>
      </p:sp>
      <p:pic>
        <p:nvPicPr>
          <p:cNvPr id="1026" name="Picture 2" descr="C:\Documents and Settings\Loner\Рабочий стол\Проект\71_main-1024x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3"/>
            <a:ext cx="949324" cy="8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Рабочий стол\Проект\no-translate-detected_1012-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1340768"/>
            <a:ext cx="810970" cy="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Рабочий стол\Проект\2c612de226d523328a349981ddd721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2297314"/>
            <a:ext cx="822237" cy="9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oner\Рабочий стол\Проект\1c103f8d722761e8b5c0508b4be226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3351778"/>
            <a:ext cx="822237" cy="8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oner\Рабочий стол\Проект\411385_9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5" y="4284176"/>
            <a:ext cx="822237" cy="8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Loner\Рабочий стол\Проект\Dv5H3ADX0AEfs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5" y="5229200"/>
            <a:ext cx="810971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Loner\Рабочий стол\Проект\0010906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8009"/>
            <a:ext cx="963520" cy="8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Loner\Рабочий стол\Проект\36380_1200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7314"/>
            <a:ext cx="949324" cy="7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Loner\Рабочий стол\Проект\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9600"/>
            <a:ext cx="963519" cy="8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Loner\Рабочий стол\Проект\315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133118"/>
            <a:ext cx="953467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869" y="116632"/>
            <a:ext cx="684076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2020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6221359"/>
              </p:ext>
            </p:extLst>
          </p:nvPr>
        </p:nvGraphicFramePr>
        <p:xfrm>
          <a:off x="0" y="1268760"/>
          <a:ext cx="9108504" cy="50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57838" y="6093296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969745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1109" y="1460781"/>
            <a:ext cx="10224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664" cy="16996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городского округа город Стерлитамак РБ, на 2019 год и плановый период 2020 и 2021 годы,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3874038"/>
              </p:ext>
            </p:extLst>
          </p:nvPr>
        </p:nvGraphicFramePr>
        <p:xfrm>
          <a:off x="138336" y="1844824"/>
          <a:ext cx="8147248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2348880"/>
            <a:ext cx="970966" cy="355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6070,1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490536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5781,2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2313672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6173,4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248" y="101290"/>
            <a:ext cx="7632848" cy="16917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2020 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7316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29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строительного комплекса и архитектуры в ГО г. Стерлитамак РБ на 2016-2021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9196" y="36214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4924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культуры в ГО г. Стерлитамак РБ на период на 2017-2022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8237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образования ГО г. Стерлитамак РБ до 2025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9289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ГО г. Стерлитамак РБ на 2016-2021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6214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199,4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6269" y="3609020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3711,2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8274" y="36214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49,7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Loner\Рабочий стол\Проект\stro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1" y="2348880"/>
            <a:ext cx="1422597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Loner\Рабочий стол\Проект\gosy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9" y="2337858"/>
            <a:ext cx="1368152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юля\1 сентября\фото\VK\IMG_04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53" y="2311007"/>
            <a:ext cx="1440160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Loner\Рабочий стол\Проект\0bc00ecd9e96d923a343c8be584b81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14" y="2311007"/>
            <a:ext cx="1400212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368" y="116632"/>
            <a:ext cx="7128792" cy="171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2020 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72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9" y="11057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28795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ГО город Стерлитамак 2018-2022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5816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на 2019-2022 годы ГО г. Стерлитамак РБ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4499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рисков и смягчение последствий чрезвычайных ситуаций природного и техногенного характера в городском округе г. Стерлитамак Республики Башкортостан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молодежной политики в городском округе город Стерлитамак на 2018-2022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2404" y="334385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120,0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354504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2531" y="332098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26,8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848" y="332098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427,9</a:t>
            </a:r>
          </a:p>
        </p:txBody>
      </p:sp>
      <p:pic>
        <p:nvPicPr>
          <p:cNvPr id="4100" name="Picture 4" descr="C:\Documents and Settings\Loner\Рабочий стол\Проект\kes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" y="2132856"/>
            <a:ext cx="1386599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Loner\Рабочий стол\Проект\CtuY7t7Vd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11" y="2132856"/>
            <a:ext cx="1426185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Loner\Рабочий стол\Проект\origina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23786" y="2125088"/>
            <a:ext cx="1396702" cy="10675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Loner\Рабочий стол\Проект\404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00" y="2145432"/>
            <a:ext cx="1337024" cy="10675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098" y="90995"/>
            <a:ext cx="763284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2020 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92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895029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муниципальным долгом ГО г. Стерлитамак на 2019-2024 годы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5720" y="1890756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городского округа город Стерлитамак РБ на 2018-2024 годы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851232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 и их незаконному обороту в ГО г. Стерлитамак на 2015-2020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1851232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ГО г. Стерлитамак РБ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197653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20,1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23184" y="3219244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129,2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16090" y="3219244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3193607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3,0</a:t>
            </a:r>
          </a:p>
        </p:txBody>
      </p:sp>
      <p:pic>
        <p:nvPicPr>
          <p:cNvPr id="2051" name="Picture 3" descr="C:\Documents and Settings\Loner\Рабочий стол\Проект\Патентная-система-налогообложения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1440160" cy="10081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oner\Рабочий стол\Проект\o-WHITE-HAND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7"/>
            <a:ext cx="1440160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oner\Рабочий стол\Проект\net-narkotikam-197x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82" y="2060848"/>
            <a:ext cx="1296144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Loner\Рабочий стол\Проект\654e88665e507e3ce05dba61daeb3fa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51089"/>
            <a:ext cx="1322023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00800" cy="17716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2020 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8" y="5168868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0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03598" y="1988840"/>
            <a:ext cx="1792137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проектов по комплексному благоустройству дворовых территорий ГО г. Стерлитамак РБ «Башкирские дворики»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2003310"/>
            <a:ext cx="1800200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городского округа город Стерлитамак Республики Башкортостан на 2017-2020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1988840"/>
            <a:ext cx="1795391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единства российской нации и этнокультурное развитие народов, проживающих в ГО г, Стерлитамак РБ на 2017-2022 гг.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26947" y="2003310"/>
            <a:ext cx="1775788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ГО г. Стерлитамак Республики Башкортостан на 2018-2022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6196" y="315711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140,3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5399" y="315711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0,7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96036" y="317655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394,7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38777" y="3198037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Loner\Рабочий стол\Проект\1wR0PFwFs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8" y="2132856"/>
            <a:ext cx="1296143" cy="936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Loner\Рабочий стол\Проект\karav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78" y="2138416"/>
            <a:ext cx="1296145" cy="9361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Loner\Рабочий стол\Проект\ARgpj-nXNn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37" y="2138417"/>
            <a:ext cx="1312926" cy="936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Loner\Рабочий стол\Проект\Ishod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11" y="2158495"/>
            <a:ext cx="1212460" cy="9361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9840" y="1640396"/>
            <a:ext cx="4608512" cy="4892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Расходы  бюджета городского округа Стерлитамак (слайды 23-29)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Межбюджетные трансферты (слайд 30)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Программа муниципальных заимствований (слайд 31)</a:t>
            </a: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Программа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поддержки местных инициатив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32-34)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Справочная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информация (слайд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12206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43680" y="1675366"/>
            <a:ext cx="3936160" cy="456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Arial" pitchFamily="34" charset="0"/>
              <a:buAutoNum type="romanU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Азбука бюджета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4-8)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учреждений (слайд 9)</a:t>
            </a: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(слайды 10-14)</a:t>
            </a: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задачи и приоритетные направления бюджетной политики (слайд 15)</a:t>
            </a: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Доходы бюджета городского округа Стерлитамак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16-22)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Loner\Рабочий стол\Проект\45148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35813"/>
            <a:ext cx="1741918" cy="12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" y="88064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7414" y="197816"/>
            <a:ext cx="4752528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16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00" y="141058"/>
            <a:ext cx="6912768" cy="13252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в 2020 году, млн. рублей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441892"/>
            <a:ext cx="7942876" cy="2047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3212976"/>
            <a:ext cx="691276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77553733"/>
              </p:ext>
            </p:extLst>
          </p:nvPr>
        </p:nvGraphicFramePr>
        <p:xfrm>
          <a:off x="341784" y="1460781"/>
          <a:ext cx="5526360" cy="448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трелка вправо с вырезом 12"/>
          <p:cNvSpPr/>
          <p:nvPr/>
        </p:nvSpPr>
        <p:spPr>
          <a:xfrm>
            <a:off x="6408199" y="3058057"/>
            <a:ext cx="479845" cy="658975"/>
          </a:xfrm>
          <a:prstGeom prst="notchedRightArrow">
            <a:avLst>
              <a:gd name="adj1" fmla="val 50000"/>
              <a:gd name="adj2" fmla="val 4294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544103" y="1707654"/>
            <a:ext cx="864096" cy="4385642"/>
          </a:xfrm>
          <a:prstGeom prst="rightBrace">
            <a:avLst>
              <a:gd name="adj1" fmla="val 21379"/>
              <a:gd name="adj2" fmla="val 38161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90182" y="1707654"/>
            <a:ext cx="1788374" cy="3305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C:\Documents and Settings\Loner\Рабочий стол\Проект\14143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28" y="3573016"/>
            <a:ext cx="758281" cy="1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569" y="5537"/>
            <a:ext cx="7632848" cy="18533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Программа м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униципальных заимствований городского округа город Стерлитамак Республики Башкортостан на 2020 год и плановый период 2021 и 2022 годы,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441892"/>
            <a:ext cx="7942876" cy="2047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3212976"/>
            <a:ext cx="691276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73945"/>
              </p:ext>
            </p:extLst>
          </p:nvPr>
        </p:nvGraphicFramePr>
        <p:xfrm>
          <a:off x="323528" y="2348880"/>
          <a:ext cx="8460942" cy="376811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08706"/>
                <a:gridCol w="1208705"/>
                <a:gridCol w="1208707"/>
                <a:gridCol w="1208706"/>
                <a:gridCol w="1208706"/>
                <a:gridCol w="1208706"/>
                <a:gridCol w="1208706"/>
              </a:tblGrid>
              <a:tr h="330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муниципальных заимствований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758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муниципальных заимствований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 направляемых на погашение основной суммы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муниципальных заимствований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 направляемых на погашение основной суммы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муниципальных заимствований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 направляемых на погашение основной суммы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75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заимствования, всего в том числе: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06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РФ и в валюте РФ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6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5521"/>
            <a:ext cx="6912768" cy="13252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Программа поддержки местных инициатив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Loner\Рабочий стол\Проект\igi-logo1280-768x7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4" y="1268760"/>
            <a:ext cx="5908570" cy="42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441892"/>
            <a:ext cx="7942876" cy="2047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Применительно к вопросам распределения бюджетного финансирования совсем недавно появился новый инструмент вовлечения активных граждан в процесс распределения бюджетных ресурсов – это так называемое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«инициативное бюджетирование».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3212976"/>
            <a:ext cx="691276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 инициативного бюджетирования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 том, чтобы вовлечь граждан в бюджетный процесс в части определения направлений расходования бюджетных средств и последующего контроля за ходом реализации отобранных таким образом и профинансированных проектов. Для стимулирования интереса со стороны всех участников на реализацию отобранных проектов направляются средства из различных источников: это и средства самих граждан, и средства региональных и местных бюджетов, и частные вложения со стороны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23311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990" y="91481"/>
            <a:ext cx="691276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ППМИ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в городском округе город Стерлитамак РБ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461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19" y="2780928"/>
            <a:ext cx="5471491" cy="3816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            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 участия в 2019 году в конкурсе по Программе поддержки местных инициатив реализованы следующие проекты-победители: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ограждена территория МАОУ «СОШ № 18» на сумму 1,4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заасфальтирована дорога улицы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Станотина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сумму 0,9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приобретено оборудование для создания арт-мастерской «Библиотека ремесел» в юношеской библиотеке №5 МБУ ЦБС на сумму 0,9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установлены пластиковые окна в МАОУ «СОШ № 19» на сумму 0,8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ограждена придомовая территория МКД № 73а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ул.Худайбердина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сумму 0,5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приобретено оборудование для кабинета информатики МАОУ «СОШ № 16» на сумму 0,4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установлены детские игровые площадки в 6 дворах на общую сумму 3,2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МКД № 31а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ул.Дружбы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(стоимость проекта 0,7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МКД № 9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ул.Имая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Насыри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(стоимость проекта 0,7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МКД № 54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ул.Коммунистическая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(стоимость проекта 0,5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МКД № 66 по ул. Коммунистическая (стоимость проекта 0,5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МКД № 81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ул.Советская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(стоимость проекта 0,4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МКД № 11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ул.Шаймуратова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(стоимость проекта 0,4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pic>
        <p:nvPicPr>
          <p:cNvPr id="3078" name="Picture 6" descr="C:\Documents and Settings\Loner\Рабочий стол\Проект\Метод-изучения-языков-Китайгородск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4956"/>
            <a:ext cx="1856620" cy="7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Etalon_62\obmenik\Римма\ППМИ\Др31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780928"/>
            <a:ext cx="27363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Etalon_62\obmenik\Римма\ППМИ\ком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27" y="1124743"/>
            <a:ext cx="2735545" cy="16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Etalon_62\obmenik\Римма\ППМИ\шайм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3"/>
            <a:ext cx="273630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9147"/>
            <a:ext cx="705678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повлиять на расходы бюджета городского округа город Стерлитамак РБ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573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9569703"/>
              </p:ext>
            </p:extLst>
          </p:nvPr>
        </p:nvGraphicFramePr>
        <p:xfrm>
          <a:off x="179512" y="3789040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952138"/>
            <a:ext cx="3744416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Сходить на приём: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466851"/>
            <a:ext cx="3983794" cy="5280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1749" y="1981606"/>
            <a:ext cx="3672408" cy="12241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 участвуют в формировании местных бюджетов (наполняют доходы,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приоритезируют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расходы, осуществляют общественный контроль</a:t>
            </a:r>
          </a:p>
        </p:txBody>
      </p:sp>
      <p:pic>
        <p:nvPicPr>
          <p:cNvPr id="2050" name="Picture 2" descr="C:\Documents and Settings\Loner\Рабочий стол\Проект\81fdb6a09acc7655cfb0915844f35bd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0" y="1466851"/>
            <a:ext cx="484622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17206"/>
            <a:ext cx="604867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208912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Брошюра подготовлена Финансовым управлением Администрации городского округа город Стерлитамак Республики Башкортостан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городской округ город Стерлитамак Республики Башкортостан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Заместитель главы администрации по экономическим и финансовым вопросам-начальник финансового управления  - </a:t>
            </a:r>
            <a:r>
              <a:rPr lang="ru-RU" sz="1800" b="1" i="1" u="sng" dirty="0" err="1">
                <a:latin typeface="Times New Roman" pitchFamily="18" charset="0"/>
                <a:cs typeface="Times New Roman" pitchFamily="18" charset="0"/>
              </a:rPr>
              <a:t>Зиганшина</a:t>
            </a: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 Гульшад Рустамовна</a:t>
            </a:r>
            <a:endParaRPr lang="ru-RU" sz="18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453100, Республика Башкортостан, г. Стерлитамак, пр. Октября, 32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+7 (3473) 24-07-65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+7 (3473) 23-96-84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Sterlit_gfu@ufamts.ru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Понедельник – пятница с 8-30 до 17-30 часов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Перерыв с 13-00 до 14-00 часов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Интернет сайт: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http://budget-sterlitamak.ru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7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44" y="266766"/>
            <a:ext cx="7101117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67619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важнейший инструмент регулирования экономики.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нем отражены цели развития общества и запланированы расходы для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их достижения. Кроме того, бюджет – это конкретный подробный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доходов и расходов определенного объекта, который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устанавливается на конкретный период, как правило на три год.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Loner\Рабочий стол\Проект\158832378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064587" cy="20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Loner\Рабочий стол\Проект\money-picture-318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808312" cy="24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2" y="92629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0425" y="4869160"/>
            <a:ext cx="3898776" cy="892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(-) Дефицит (расходы больше доходов)</a:t>
            </a: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(+) Профицит (доходы больше расходов)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89336" y="1625353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доходы и расходы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813747" y="2653503"/>
            <a:ext cx="1440160" cy="1584176"/>
          </a:xfrm>
          <a:prstGeom prst="ca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8" name="Цилиндр 7"/>
          <p:cNvSpPr/>
          <p:nvPr/>
        </p:nvSpPr>
        <p:spPr>
          <a:xfrm>
            <a:off x="3563888" y="2645296"/>
            <a:ext cx="1440160" cy="1584176"/>
          </a:xfrm>
          <a:prstGeom prst="ca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6304950" y="2665835"/>
            <a:ext cx="2227490" cy="1584176"/>
          </a:xfrm>
          <a:prstGeom prst="ca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Дефицит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(+) Профицит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4747" y="3373583"/>
            <a:ext cx="792088" cy="144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573016"/>
            <a:ext cx="792088" cy="144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3269707"/>
            <a:ext cx="792088" cy="1440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Loner\Рабочий стол\Проект\Fami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83" y="1322859"/>
            <a:ext cx="1944216" cy="12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6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1149"/>
            <a:ext cx="604867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315152"/>
            <a:ext cx="2880320" cy="45125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товары (работы, услуги), реализуемые на территории РФ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 видов деятельности (ЕНВД)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buBlip>
                <a:blip r:embed="rId2"/>
              </a:buBlip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0053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31840" y="2276872"/>
            <a:ext cx="288032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12160" y="2348880"/>
            <a:ext cx="288032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Дотации из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Субсидии, субвенции, иные межбюджетные трансферты из других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лиц, в том числе добровольные пожертвования.</a:t>
            </a:r>
          </a:p>
        </p:txBody>
      </p:sp>
      <p:pic>
        <p:nvPicPr>
          <p:cNvPr id="1026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2143"/>
            <a:ext cx="1067641" cy="1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52735"/>
            <a:ext cx="1440160" cy="12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1864"/>
            <a:ext cx="1067641" cy="1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15" y="95269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7864" y="980728"/>
            <a:ext cx="4032448" cy="1972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Расходы бюджета-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0242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5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14401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004254" y="3212394"/>
            <a:ext cx="4032448" cy="58742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55776" y="4221088"/>
            <a:ext cx="1944216" cy="57606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разделам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92080" y="4205987"/>
            <a:ext cx="2068048" cy="57606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подразделам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756928" y="5229200"/>
            <a:ext cx="2068048" cy="57606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целевым статьям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115616" y="5197151"/>
            <a:ext cx="2068048" cy="57926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1" idx="2"/>
          </p:cNvCxnSpPr>
          <p:nvPr/>
        </p:nvCxnSpPr>
        <p:spPr>
          <a:xfrm>
            <a:off x="3020478" y="3799821"/>
            <a:ext cx="0" cy="421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547664" y="3799821"/>
            <a:ext cx="0" cy="1397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>
            <a:off x="4716016" y="3799821"/>
            <a:ext cx="74936" cy="1429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  <a:endCxn id="13" idx="0"/>
          </p:cNvCxnSpPr>
          <p:nvPr/>
        </p:nvCxnSpPr>
        <p:spPr>
          <a:xfrm>
            <a:off x="5036702" y="3506108"/>
            <a:ext cx="1289402" cy="699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15" y="95269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04864"/>
            <a:ext cx="2448272" cy="19728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помощь, поддержка. Межбюджетные трансферты, предоставляемые в целях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расходных обязательств нижестоящего бюджета.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0242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5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31840" y="2204864"/>
            <a:ext cx="24482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marL="0" indent="0" algn="ctr">
              <a:buFont typeface="Arial" pitchFamily="34" charset="0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subvenre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 помощь.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40152" y="2196367"/>
            <a:ext cx="24482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использования.</a:t>
            </a:r>
          </a:p>
        </p:txBody>
      </p:sp>
      <p:pic>
        <p:nvPicPr>
          <p:cNvPr id="205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1368152" cy="12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111212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516" y="59677"/>
            <a:ext cx="8040676" cy="121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муниципальных учреждений городского округа город Стерлитамак на 2020 год,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9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97929" y="1484784"/>
            <a:ext cx="806839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129 объектов со штатной численностью 9730,33 единиц, в том числе 124 автономных  и бюджетных учреждений и 5 учреждений органов местного самоуправления (ОМСУ)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348" y="3017752"/>
            <a:ext cx="2448272" cy="2592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663" y="2475679"/>
            <a:ext cx="2592287" cy="4966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5536" y="3595696"/>
            <a:ext cx="760832" cy="151216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143442" y="3598558"/>
            <a:ext cx="760832" cy="151216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879150" y="3587929"/>
            <a:ext cx="813192" cy="151216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4432" y="4609352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3361,8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9960" y="4585597"/>
            <a:ext cx="781936" cy="5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4398,3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9526" y="4578275"/>
            <a:ext cx="756084" cy="527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681,5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7930" y="3314356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25836" y="3314356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89917" y="3314356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110726"/>
            <a:ext cx="756084" cy="434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сады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3442" y="5107865"/>
            <a:ext cx="756084" cy="434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и школы- интернат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94269" y="5107864"/>
            <a:ext cx="787340" cy="437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Внешкольные учреждения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7280" y="3014353"/>
            <a:ext cx="936104" cy="25905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075460" y="3601241"/>
            <a:ext cx="760832" cy="1944215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9030" y="3324490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9010" y="4820883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00417" y="3003798"/>
            <a:ext cx="914772" cy="25922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55195" y="2978973"/>
            <a:ext cx="923608" cy="25935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94486" y="2987648"/>
            <a:ext cx="936105" cy="26024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728713" y="2997518"/>
            <a:ext cx="959870" cy="2592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15272" y="2480274"/>
            <a:ext cx="1080120" cy="4966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5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6682122" y="3587929"/>
            <a:ext cx="760832" cy="1922561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863110" y="3578256"/>
            <a:ext cx="691076" cy="192256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294787" y="3623520"/>
            <a:ext cx="751995" cy="1924153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437043" y="3595696"/>
            <a:ext cx="760832" cy="19241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14611" y="2465882"/>
            <a:ext cx="1086383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9782" y="333663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38903" y="3336634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64516" y="333663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10626" y="3336635"/>
            <a:ext cx="396044" cy="2868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58883" y="4823856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16,5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92307" y="4835381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63110" y="4857178"/>
            <a:ext cx="691076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780,3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94787" y="4811658"/>
            <a:ext cx="756084" cy="50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173,0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шт.ед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293733" y="2436652"/>
            <a:ext cx="1086383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  <a:endParaRPr lang="ru-RU" sz="11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509953" y="2445764"/>
            <a:ext cx="1086383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ОМСУ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60609" y="2454784"/>
            <a:ext cx="1152128" cy="5024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авая фигурная скобка 47"/>
          <p:cNvSpPr/>
          <p:nvPr/>
        </p:nvSpPr>
        <p:spPr>
          <a:xfrm rot="16200000">
            <a:off x="4407273" y="-2048555"/>
            <a:ext cx="249708" cy="8720706"/>
          </a:xfrm>
          <a:prstGeom prst="rightBrace">
            <a:avLst>
              <a:gd name="adj1" fmla="val 52251"/>
              <a:gd name="adj2" fmla="val 50071"/>
            </a:avLst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 contourW="31750">
            <a:bevelT w="0" h="0"/>
            <a:bevelB w="0"/>
            <a:contourClr>
              <a:schemeClr val="accent6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3096</TotalTime>
  <Words>2545</Words>
  <Application>Microsoft Office PowerPoint</Application>
  <PresentationFormat>Экран (4:3)</PresentationFormat>
  <Paragraphs>644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Воздушный поток</vt:lpstr>
      <vt:lpstr>Лист</vt:lpstr>
      <vt:lpstr>Презентация PowerPoint</vt:lpstr>
      <vt:lpstr>Уважаемые жители города Стерлитамак!</vt:lpstr>
      <vt:lpstr>Презентация PowerPoint</vt:lpstr>
      <vt:lpstr>Азбука бюджета</vt:lpstr>
      <vt:lpstr>Чтобы понять, как устроен бюджет, сравним его с бюджетом отдельной семьи.</vt:lpstr>
      <vt:lpstr>Доходы бюджета</vt:lpstr>
      <vt:lpstr>Расходы бюджета</vt:lpstr>
      <vt:lpstr>Межбюджетные трансферты</vt:lpstr>
      <vt:lpstr>Структура муниципальных учреждений городского округа город Стерлитамак на 2020 год, млн.рублей</vt:lpstr>
      <vt:lpstr>Динамика численности и естественного прироста населения</vt:lpstr>
      <vt:lpstr>Сценарные условия прогноза  социально – экономического развития  Российской Федерации</vt:lpstr>
      <vt:lpstr>Прогноз на 2020 – 2022 годы</vt:lpstr>
      <vt:lpstr>Прогноз на 2020-2022 годы</vt:lpstr>
      <vt:lpstr>Динамика ввода в действие жилых домов</vt:lpstr>
      <vt:lpstr>Основные задачи и приоритетные направления бюджетной политики</vt:lpstr>
      <vt:lpstr>Основные характеристики бюджета городского округа город Стерлитамак РБ на 2020 год и плановый период 2021 и 2022 годы,  млн. рублей</vt:lpstr>
      <vt:lpstr>Налоговые доходы</vt:lpstr>
      <vt:lpstr>Налоговые доходы бюджета городского округа город Стерлитамак РБ на  2020 год</vt:lpstr>
      <vt:lpstr>Неналоговые доходы бюджета городского округа город Стерлитамак  РБ на 2020 год</vt:lpstr>
      <vt:lpstr>Неналоговые доходы бюджета городского округа город Стерлитамак РБ на 2020 год</vt:lpstr>
      <vt:lpstr>Безвозмездные поступления в бюджет городского округа город Стерлитамак РБ, млн. рублей</vt:lpstr>
      <vt:lpstr>Динамика доходов бюджета городского округа город Стерлитамак РБ на 2020 год и плановый период 2021 и 2022 годы, млн. рублей</vt:lpstr>
      <vt:lpstr>Расходы</vt:lpstr>
      <vt:lpstr>Расходы бюджета городского округа город Стерлитамак РБ на 2020 год</vt:lpstr>
      <vt:lpstr>Динамика расходов бюджета городского округа город Стерлитамак РБ, на 2019 год и плановый период 2020 и 2021 годы,  млн. рублей</vt:lpstr>
      <vt:lpstr>Расходы бюджета городского округа город Стерлитамак РБ на реализацию муниципальных программ на 2020 год, млн. рублей</vt:lpstr>
      <vt:lpstr>Расходы бюджета городского округа город Стерлитамак РБ на реализацию муниципальных программ на 2020 год, млн. рублей</vt:lpstr>
      <vt:lpstr>Расходы бюджета городского округа город Стерлитамак РБ на реализацию муниципальных программ на 2020 год, млн. рублей</vt:lpstr>
      <vt:lpstr>Расходы бюджета городского округа город Стерлитамак РБ на реализацию муниципальных программ на 2020 год, млн. рублей</vt:lpstr>
      <vt:lpstr>Межбюджетные трансферты в 2020 году, млн. рублей</vt:lpstr>
      <vt:lpstr>Программа муниципальных заимствований городского округа город Стерлитамак Республики Башкортостан на 2020 год и плановый период 2021 и 2022 годы, тыс.рублей</vt:lpstr>
      <vt:lpstr>Программа поддержки местных инициатив</vt:lpstr>
      <vt:lpstr>ППМИ в городском округе город Стерлитамак РБ</vt:lpstr>
      <vt:lpstr>Как повлиять на расходы бюджета городского округа город Стерлитамак РБ</vt:lpstr>
      <vt:lpstr>Контактная информация и обратная связь</vt:lpstr>
    </vt:vector>
  </TitlesOfParts>
  <Company>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</dc:creator>
  <cp:lastModifiedBy>FU</cp:lastModifiedBy>
  <cp:revision>399</cp:revision>
  <cp:lastPrinted>2020-01-16T03:54:12Z</cp:lastPrinted>
  <dcterms:created xsi:type="dcterms:W3CDTF">2019-03-21T07:53:32Z</dcterms:created>
  <dcterms:modified xsi:type="dcterms:W3CDTF">2020-01-16T09:41:24Z</dcterms:modified>
</cp:coreProperties>
</file>