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charts/chart10.xml" ContentType="application/vnd.openxmlformats-officedocument.drawingml.char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charts/chart23.xml" ContentType="application/vnd.openxmlformats-officedocument.drawingml.char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charts/chart14.xml" ContentType="application/vnd.openxmlformats-officedocument.drawingml.char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charts/chart4.xml" ContentType="application/vnd.openxmlformats-officedocument.drawingml.char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charts/chart19.xml" ContentType="application/vnd.openxmlformats-officedocument.drawingml.char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rawings/drawing1.xml" ContentType="application/vnd.openxmlformats-officedocument.drawingml.chartshape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801" r:id="rId3"/>
    <p:sldMasterId id="2147483906" r:id="rId4"/>
    <p:sldMasterId id="2147483942" r:id="rId5"/>
    <p:sldMasterId id="2147484014" r:id="rId6"/>
    <p:sldMasterId id="2147484026" r:id="rId7"/>
    <p:sldMasterId id="2147484038" r:id="rId8"/>
    <p:sldMasterId id="2147484050" r:id="rId9"/>
    <p:sldMasterId id="2147484098" r:id="rId10"/>
    <p:sldMasterId id="2147484122" r:id="rId11"/>
    <p:sldMasterId id="2147484134" r:id="rId12"/>
    <p:sldMasterId id="2147484146" r:id="rId13"/>
    <p:sldMasterId id="2147484158" r:id="rId14"/>
    <p:sldMasterId id="2147484209" r:id="rId15"/>
    <p:sldMasterId id="2147484233" r:id="rId16"/>
  </p:sldMasterIdLst>
  <p:notesMasterIdLst>
    <p:notesMasterId r:id="rId122"/>
  </p:notesMasterIdLst>
  <p:sldIdLst>
    <p:sldId id="468" r:id="rId17"/>
    <p:sldId id="257" r:id="rId18"/>
    <p:sldId id="355" r:id="rId19"/>
    <p:sldId id="356" r:id="rId20"/>
    <p:sldId id="357" r:id="rId21"/>
    <p:sldId id="358" r:id="rId22"/>
    <p:sldId id="359" r:id="rId23"/>
    <p:sldId id="497" r:id="rId24"/>
    <p:sldId id="361" r:id="rId25"/>
    <p:sldId id="362" r:id="rId26"/>
    <p:sldId id="363" r:id="rId27"/>
    <p:sldId id="364" r:id="rId28"/>
    <p:sldId id="446" r:id="rId29"/>
    <p:sldId id="366" r:id="rId30"/>
    <p:sldId id="494" r:id="rId31"/>
    <p:sldId id="477" r:id="rId32"/>
    <p:sldId id="438" r:id="rId33"/>
    <p:sldId id="478" r:id="rId34"/>
    <p:sldId id="495" r:id="rId35"/>
    <p:sldId id="453" r:id="rId36"/>
    <p:sldId id="496" r:id="rId37"/>
    <p:sldId id="493" r:id="rId38"/>
    <p:sldId id="262" r:id="rId39"/>
    <p:sldId id="448" r:id="rId40"/>
    <p:sldId id="449" r:id="rId41"/>
    <p:sldId id="454" r:id="rId42"/>
    <p:sldId id="455" r:id="rId43"/>
    <p:sldId id="436" r:id="rId44"/>
    <p:sldId id="499" r:id="rId45"/>
    <p:sldId id="484" r:id="rId46"/>
    <p:sldId id="285" r:id="rId47"/>
    <p:sldId id="337" r:id="rId48"/>
    <p:sldId id="376" r:id="rId49"/>
    <p:sldId id="374" r:id="rId50"/>
    <p:sldId id="375" r:id="rId51"/>
    <p:sldId id="440" r:id="rId52"/>
    <p:sldId id="441" r:id="rId53"/>
    <p:sldId id="442" r:id="rId54"/>
    <p:sldId id="415" r:id="rId55"/>
    <p:sldId id="456" r:id="rId56"/>
    <p:sldId id="479" r:id="rId57"/>
    <p:sldId id="386" r:id="rId58"/>
    <p:sldId id="301" r:id="rId59"/>
    <p:sldId id="381" r:id="rId60"/>
    <p:sldId id="382" r:id="rId61"/>
    <p:sldId id="304" r:id="rId62"/>
    <p:sldId id="460" r:id="rId63"/>
    <p:sldId id="461" r:id="rId64"/>
    <p:sldId id="480" r:id="rId65"/>
    <p:sldId id="380" r:id="rId66"/>
    <p:sldId id="290" r:id="rId67"/>
    <p:sldId id="431" r:id="rId68"/>
    <p:sldId id="475" r:id="rId69"/>
    <p:sldId id="360" r:id="rId70"/>
    <p:sldId id="485" r:id="rId71"/>
    <p:sldId id="486" r:id="rId72"/>
    <p:sldId id="393" r:id="rId73"/>
    <p:sldId id="305" r:id="rId74"/>
    <p:sldId id="498" r:id="rId75"/>
    <p:sldId id="483" r:id="rId76"/>
    <p:sldId id="481" r:id="rId77"/>
    <p:sldId id="482" r:id="rId78"/>
    <p:sldId id="302" r:id="rId79"/>
    <p:sldId id="392" r:id="rId80"/>
    <p:sldId id="274" r:id="rId81"/>
    <p:sldId id="273" r:id="rId82"/>
    <p:sldId id="489" r:id="rId83"/>
    <p:sldId id="309" r:id="rId84"/>
    <p:sldId id="421" r:id="rId85"/>
    <p:sldId id="314" r:id="rId86"/>
    <p:sldId id="411" r:id="rId87"/>
    <p:sldId id="457" r:id="rId88"/>
    <p:sldId id="490" r:id="rId89"/>
    <p:sldId id="422" r:id="rId90"/>
    <p:sldId id="473" r:id="rId91"/>
    <p:sldId id="423" r:id="rId92"/>
    <p:sldId id="424" r:id="rId93"/>
    <p:sldId id="425" r:id="rId94"/>
    <p:sldId id="390" r:id="rId95"/>
    <p:sldId id="391" r:id="rId96"/>
    <p:sldId id="399" r:id="rId97"/>
    <p:sldId id="396" r:id="rId98"/>
    <p:sldId id="400" r:id="rId99"/>
    <p:sldId id="426" r:id="rId100"/>
    <p:sldId id="419" r:id="rId101"/>
    <p:sldId id="420" r:id="rId102"/>
    <p:sldId id="474" r:id="rId103"/>
    <p:sldId id="491" r:id="rId104"/>
    <p:sldId id="462" r:id="rId105"/>
    <p:sldId id="463" r:id="rId106"/>
    <p:sldId id="488" r:id="rId107"/>
    <p:sldId id="445" r:id="rId108"/>
    <p:sldId id="470" r:id="rId109"/>
    <p:sldId id="471" r:id="rId110"/>
    <p:sldId id="469" r:id="rId111"/>
    <p:sldId id="472" r:id="rId112"/>
    <p:sldId id="465" r:id="rId113"/>
    <p:sldId id="500" r:id="rId114"/>
    <p:sldId id="504" r:id="rId115"/>
    <p:sldId id="501" r:id="rId116"/>
    <p:sldId id="505" r:id="rId117"/>
    <p:sldId id="502" r:id="rId118"/>
    <p:sldId id="503" r:id="rId119"/>
    <p:sldId id="487" r:id="rId120"/>
    <p:sldId id="379" r:id="rId121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8181"/>
    <a:srgbClr val="E1D8F8"/>
    <a:srgbClr val="6CF4D4"/>
    <a:srgbClr val="7C2E2C"/>
    <a:srgbClr val="172C95"/>
    <a:srgbClr val="A1172B"/>
    <a:srgbClr val="B81A31"/>
    <a:srgbClr val="2C67AE"/>
    <a:srgbClr val="3276C8"/>
    <a:srgbClr val="F078D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6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-39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16" Type="http://schemas.openxmlformats.org/officeDocument/2006/relationships/slide" Target="slides/slide100.xml"/><Relationship Id="rId124" Type="http://schemas.openxmlformats.org/officeDocument/2006/relationships/viewProps" Target="view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&#1080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4%20&#1075;&#1088;&#1072;&#1092;&#1080;&#1082;&#1080;-&#1096;&#1072;&#1073;&#1083;&#1086;&#1085;&#1099;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&#1080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&#1080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2015\2015-12-11%20&#1057;&#1077;&#1084;&#1080;&#1085;&#1072;&#1088;%20&#1074;&#1077;&#1090;&#1077;&#1088;&#1072;&#1085;&#1086;&#1074;\&#1075;&#1088;&#1072;&#1092;&#1080;&#1082;&#1080;%20&#1084;&#1080;&#1075;&#1088;&#1072;&#1094;&#1080;&#1103;%2010%20&#1083;&#1077;&#1090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%20&#1076;&#1074;&#1086;&#1081;&#1085;&#1086;&#1081;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2015\2015-10-29%20&#1043;&#1083;&#1072;&#1074;&#1072;%20&#1080;%20&#1089;&#1090;&#1091;&#1076;&#1077;&#1085;&#1090;&#1099;_&#1055;&#1095;&#1077;&#1083;&#1080;&#1085;&#1094;&#1077;&#1074;\&#1073;&#1088;&#1086;&#1096;&#1102;&#1088;&#1072;%20&#1075;&#1083;&#1072;&#1074;&#1077;%20&#1085;&#1072;%2001.10.2015\&#1075;&#1088;&#1072;&#1092;&#1080;&#1082;&#1080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%20&#1076;&#1074;&#1086;&#1081;&#1085;&#1086;&#1081;_2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2015\2015-10-29%20&#1043;&#1083;&#1072;&#1074;&#1072;%20&#1080;%20&#1089;&#1090;&#1091;&#1076;&#1077;&#1085;&#1090;&#1099;_&#1055;&#1095;&#1077;&#1083;&#1080;&#1085;&#1094;&#1077;&#1074;\&#1073;&#1088;&#1086;&#1096;&#1102;&#1088;&#1072;%20&#1075;&#1083;&#1072;&#1074;&#1077;%20&#1085;&#1072;%2001.10.2015\&#1075;&#1088;&#1072;&#1092;&#1080;&#1082;&#1080;_4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%20&#1076;&#1074;&#1086;&#1081;&#1085;&#1086;&#1081;_2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2015\2015-10-29%20&#1043;&#1083;&#1072;&#1074;&#1072;%20&#1080;%20&#1089;&#1090;&#1091;&#1076;&#1077;&#1085;&#1090;&#1099;_&#1055;&#1095;&#1077;&#1083;&#1080;&#1085;&#1094;&#1077;&#1074;\&#1073;&#1088;&#1086;&#1096;&#1102;&#1088;&#1072;%20&#1075;&#1083;&#1072;&#1074;&#1077;%20&#1085;&#1072;%2001.10.2015\&#1075;&#1088;&#1072;&#1092;&#1080;&#1082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&#1080;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%20&#1076;&#1074;&#1086;&#1081;&#1085;&#1086;&#1081;_2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2015\2015-10-29%20&#1043;&#1083;&#1072;&#1074;&#1072;%20&#1080;%20&#1089;&#1090;&#1091;&#1076;&#1077;&#1085;&#1090;&#1099;_&#1055;&#1095;&#1077;&#1083;&#1080;&#1085;&#1094;&#1077;&#1074;\&#1073;&#1088;&#1086;&#1096;&#1102;&#1088;&#1072;%20&#1075;&#1083;&#1072;&#1074;&#1077;%20&#1085;&#1072;%2001.10.2015\&#1075;&#1088;&#1072;&#1092;&#1080;&#1082;&#1080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2015\2015-10-29%20&#1043;&#1083;&#1072;&#1074;&#1072;%20&#1080;%20&#1089;&#1090;&#1091;&#1076;&#1077;&#1085;&#1090;&#1099;_&#1055;&#1095;&#1077;&#1083;&#1080;&#1085;&#1094;&#1077;&#1074;\&#1073;&#1088;&#1086;&#1096;&#1102;&#1088;&#1072;%20&#1075;&#1083;&#1072;&#1074;&#1077;%20&#1085;&#1072;%2001.10.2015\&#1075;&#1088;&#1072;&#1092;&#1080;&#1082;&#1080;_7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2015\2015-10-29%20&#1043;&#1083;&#1072;&#1074;&#1072;%20&#1080;%20&#1089;&#1090;&#1091;&#1076;&#1077;&#1085;&#1090;&#1099;_&#1055;&#1095;&#1077;&#1083;&#1080;&#1085;&#1094;&#1077;&#1074;\&#1073;&#1088;&#1086;&#1096;&#1102;&#1088;&#1072;%20&#1075;&#1083;&#1072;&#1074;&#1077;%20&#1085;&#1072;%2001.10.2015\&#1075;&#1088;&#1072;&#1092;&#1080;&#1082;&#1080;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%20&#1076;&#1074;&#1086;&#1081;&#1085;&#1086;&#1081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&#108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&#108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&#1080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%20&#1076;&#1074;&#1086;&#1081;&#1085;&#1086;&#1081;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&#1080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75;&#1088;&#1072;&#1092;&#1080;&#1082;%20&#1056;&#1040;&#1048;&#1055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0000%20&#1057;&#1077;&#1089;&#1089;&#1080;&#1103;-2016\&#1080;&#1085;&#1092;&#1086;&#1088;&#1084;&#1072;&#1094;&#1080;&#1103;%20&#1086;&#1090;%20&#1089;&#1083;&#1091;&#1078;&#1073;\&#1086;&#1090;%20&#1086;&#1090;&#1076;&#1077;&#1083;&#1072;%20&#1101;&#1082;&#1086;&#1085;&#1086;&#1084;&#1080;&#1082;&#1080;\&#1041;&#1056;&#1054;&#1064;&#1070;&#1056;&#1040;%2001.01.2016\&#1075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4850389297993954"/>
          <c:y val="0.22214657399203874"/>
          <c:w val="0.82094063356536451"/>
          <c:h val="0.64988706839537336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0B050"/>
            </a:solidFill>
            <a:ln w="25400">
              <a:solidFill>
                <a:srgbClr val="12742C"/>
              </a:solidFill>
            </a:ln>
          </c:spPr>
          <c:dPt>
            <c:idx val="3"/>
            <c:spPr>
              <a:solidFill>
                <a:srgbClr val="00B050"/>
              </a:solidFill>
              <a:ln w="25400" cmpd="sng">
                <a:solidFill>
                  <a:srgbClr val="12742C"/>
                </a:solidFill>
              </a:ln>
            </c:spPr>
          </c:dPt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Val val="1"/>
          </c:dLbls>
          <c:cat>
            <c:strRef>
              <c:f>'Лист1 (передел)'!$J$59:$M$59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</c:strCache>
            </c:strRef>
          </c:cat>
          <c:val>
            <c:numRef>
              <c:f>'Лист1 (передел)'!$J$60:$M$60</c:f>
              <c:numCache>
                <c:formatCode>0.0</c:formatCode>
                <c:ptCount val="4"/>
                <c:pt idx="0">
                  <c:v>10.4</c:v>
                </c:pt>
                <c:pt idx="1">
                  <c:v>11.5</c:v>
                </c:pt>
                <c:pt idx="2">
                  <c:v>12.1</c:v>
                </c:pt>
                <c:pt idx="3">
                  <c:v>13</c:v>
                </c:pt>
              </c:numCache>
            </c:numRef>
          </c:val>
        </c:ser>
        <c:gapWidth val="90"/>
        <c:overlap val="-25"/>
        <c:axId val="74466432"/>
        <c:axId val="74467968"/>
      </c:barChart>
      <c:catAx>
        <c:axId val="744664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4467968"/>
        <c:crosses val="autoZero"/>
        <c:auto val="1"/>
        <c:lblAlgn val="ctr"/>
        <c:lblOffset val="100"/>
      </c:catAx>
      <c:valAx>
        <c:axId val="74467968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600"/>
            </a:pPr>
            <a:endParaRPr lang="ru-RU"/>
          </a:p>
        </c:txPr>
        <c:crossAx val="74466432"/>
        <c:crosses val="autoZero"/>
        <c:crossBetween val="between"/>
      </c:valAx>
    </c:plotArea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0.11193584895346299"/>
          <c:y val="9.1623332691838477E-2"/>
          <c:w val="0.79273818721448752"/>
          <c:h val="0.66487378752497406"/>
        </c:manualLayout>
      </c:layout>
      <c:barChart>
        <c:barDir val="col"/>
        <c:grouping val="clustered"/>
        <c:ser>
          <c:idx val="1"/>
          <c:order val="0"/>
          <c:tx>
            <c:strRef>
              <c:f>Лист1!$D$6</c:f>
              <c:strCache>
                <c:ptCount val="1"/>
                <c:pt idx="0">
                  <c:v>среднемесячная заработная плата работников круных и средних организаций, руб.</c:v>
                </c:pt>
              </c:strCache>
            </c:strRef>
          </c:tx>
          <c:spPr>
            <a:solidFill>
              <a:srgbClr val="F078D9"/>
            </a:soli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dLbls>
            <c:dLbl>
              <c:idx val="0"/>
              <c:layout>
                <c:manualLayout>
                  <c:x val="8.8131257446046225E-4"/>
                  <c:y val="-2.1878483324976416E-4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3.5250029465720622E-3"/>
                  <c:y val="-4.2038611049772835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6.8936798906014897E-4"/>
                  <c:y val="-1.3524603330490759E-2"/>
                </c:manualLayout>
              </c:layout>
              <c:dLblPos val="outEnd"/>
              <c:showVal val="1"/>
            </c:dLbl>
            <c:numFmt formatCode="#,##0.0" sourceLinked="0"/>
            <c:spPr>
              <a:solidFill>
                <a:srgbClr val="FFFFFF"/>
              </a:solidFill>
              <a:ln w="15875">
                <a:solidFill>
                  <a:srgbClr val="0B5D32"/>
                </a:solidFill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Лист1!$A$5:$C$5</c:f>
              <c:strCache>
                <c:ptCount val="3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Лист1!$A$6:$C$6</c:f>
              <c:numCache>
                <c:formatCode>_-* #,##0.0"р."_-;\-* #,##0.0"р."_-;_-* "-"??"р."_-;_-@_-</c:formatCode>
                <c:ptCount val="3"/>
                <c:pt idx="0">
                  <c:v>23180.6</c:v>
                </c:pt>
                <c:pt idx="1">
                  <c:v>25141.599999999977</c:v>
                </c:pt>
                <c:pt idx="2" formatCode="#,##0.00&quot;р.&quot;;[Red]\-#,##0.00&quot;р.&quot;">
                  <c:v>26239</c:v>
                </c:pt>
              </c:numCache>
            </c:numRef>
          </c:val>
        </c:ser>
        <c:axId val="76868992"/>
        <c:axId val="76895360"/>
      </c:barChart>
      <c:lineChart>
        <c:grouping val="standard"/>
        <c:ser>
          <c:idx val="2"/>
          <c:order val="1"/>
          <c:tx>
            <c:strRef>
              <c:f>Лист1!$D$7</c:f>
              <c:strCache>
                <c:ptCount val="1"/>
                <c:pt idx="0">
                  <c:v>реальный рост среднемесячной заработной платы, %</c:v>
                </c:pt>
              </c:strCache>
            </c:strRef>
          </c:tx>
          <c:spPr>
            <a:ln>
              <a:solidFill>
                <a:srgbClr val="11914E"/>
              </a:solidFill>
            </a:ln>
          </c:spPr>
          <c:marker>
            <c:spPr>
              <a:solidFill>
                <a:srgbClr val="14900E"/>
              </a:solidFill>
              <a:ln>
                <a:solidFill>
                  <a:srgbClr val="14900E"/>
                </a:solidFill>
              </a:ln>
            </c:spPr>
          </c:marker>
          <c:dLbls>
            <c:dLbl>
              <c:idx val="0"/>
              <c:layout>
                <c:manualLayout>
                  <c:x val="-5.0672133789333683E-2"/>
                  <c:y val="-4.991750835794674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2587168133439022E-2"/>
                  <c:y val="5.770185645844288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4.3700043546191093E-2"/>
                  <c:y val="-5.5324503047331199E-2"/>
                </c:manualLayout>
              </c:layout>
              <c:dLblPos val="r"/>
              <c:showVal val="1"/>
            </c:dLbl>
            <c:numFmt formatCode="0.0%" sourceLinked="0"/>
            <c:spPr>
              <a:solidFill>
                <a:srgbClr val="99CC00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Лист1!$A$5:$B$5</c:f>
              <c:strCache>
                <c:ptCount val="2"/>
                <c:pt idx="0">
                  <c:v>2013г.</c:v>
                </c:pt>
                <c:pt idx="1">
                  <c:v>2014г.</c:v>
                </c:pt>
              </c:strCache>
            </c:strRef>
          </c:cat>
          <c:val>
            <c:numRef>
              <c:f>Лист1!$A$7:$C$7</c:f>
              <c:numCache>
                <c:formatCode>0.0%</c:formatCode>
                <c:ptCount val="3"/>
                <c:pt idx="0">
                  <c:v>1.0580000000000001</c:v>
                </c:pt>
                <c:pt idx="1">
                  <c:v>1.01</c:v>
                </c:pt>
                <c:pt idx="2">
                  <c:v>0.9</c:v>
                </c:pt>
              </c:numCache>
            </c:numRef>
          </c:val>
        </c:ser>
        <c:marker val="1"/>
        <c:axId val="76896896"/>
        <c:axId val="76902784"/>
      </c:lineChart>
      <c:catAx>
        <c:axId val="7686899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ru-RU"/>
          </a:p>
        </c:txPr>
        <c:crossAx val="76895360"/>
        <c:crosses val="autoZero"/>
        <c:auto val="1"/>
        <c:lblAlgn val="ctr"/>
        <c:lblOffset val="100"/>
      </c:catAx>
      <c:valAx>
        <c:axId val="76895360"/>
        <c:scaling>
          <c:orientation val="minMax"/>
        </c:scaling>
        <c:axPos val="l"/>
        <c:majorGridlines/>
        <c:numFmt formatCode="General" sourceLinked="0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ru-RU"/>
          </a:p>
        </c:txPr>
        <c:crossAx val="76868992"/>
        <c:crosses val="autoZero"/>
        <c:crossBetween val="between"/>
        <c:majorUnit val="1000"/>
      </c:valAx>
      <c:catAx>
        <c:axId val="76896896"/>
        <c:scaling>
          <c:orientation val="minMax"/>
        </c:scaling>
        <c:delete val="1"/>
        <c:axPos val="b"/>
        <c:tickLblPos val="nextTo"/>
        <c:crossAx val="76902784"/>
        <c:crosses val="autoZero"/>
        <c:auto val="1"/>
        <c:lblAlgn val="ctr"/>
        <c:lblOffset val="100"/>
      </c:catAx>
      <c:valAx>
        <c:axId val="76902784"/>
        <c:scaling>
          <c:orientation val="minMax"/>
        </c:scaling>
        <c:axPos val="r"/>
        <c:numFmt formatCode="0%" sourceLinked="0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ru-RU"/>
          </a:p>
        </c:txPr>
        <c:crossAx val="76896896"/>
        <c:crosses val="max"/>
        <c:crossBetween val="between"/>
      </c:valAx>
    </c:plotArea>
    <c:legend>
      <c:legendPos val="b"/>
      <c:layout>
        <c:manualLayout>
          <c:xMode val="edge"/>
          <c:yMode val="edge"/>
          <c:x val="4.2399172699069287E-2"/>
          <c:y val="0.87571944979574667"/>
          <c:w val="0.90486039296794085"/>
          <c:h val="0.10241557562927675"/>
        </c:manualLayout>
      </c:layout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8919072615923014E-2"/>
          <c:y val="0.27350721784776932"/>
          <c:w val="0.89052537182852143"/>
          <c:h val="0.61051290463691599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F0EA00"/>
            </a:solidFill>
            <a:ln w="25400">
              <a:solidFill>
                <a:srgbClr val="FFC000"/>
              </a:solidFill>
            </a:ln>
          </c:spP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Val val="1"/>
          </c:dLbls>
          <c:cat>
            <c:strRef>
              <c:f>'Лист1 (передел)'!$A$40:$D$40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</c:strCache>
            </c:strRef>
          </c:cat>
          <c:val>
            <c:numRef>
              <c:f>'Лист1 (передел)'!$A$41:$D$41</c:f>
              <c:numCache>
                <c:formatCode>General</c:formatCode>
                <c:ptCount val="4"/>
                <c:pt idx="0">
                  <c:v>1.07</c:v>
                </c:pt>
                <c:pt idx="1">
                  <c:v>0.93</c:v>
                </c:pt>
                <c:pt idx="2" formatCode="0.00">
                  <c:v>0.9</c:v>
                </c:pt>
                <c:pt idx="3" formatCode="0.00">
                  <c:v>0.99</c:v>
                </c:pt>
              </c:numCache>
            </c:numRef>
          </c:val>
        </c:ser>
        <c:gapWidth val="92"/>
        <c:overlap val="-25"/>
        <c:axId val="76926336"/>
        <c:axId val="76932224"/>
      </c:barChart>
      <c:catAx>
        <c:axId val="7692633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6932224"/>
        <c:crosses val="autoZero"/>
        <c:auto val="1"/>
        <c:lblAlgn val="ctr"/>
        <c:lblOffset val="100"/>
      </c:catAx>
      <c:valAx>
        <c:axId val="76932224"/>
        <c:scaling>
          <c:orientation val="minMax"/>
        </c:scaling>
        <c:axPos val="l"/>
        <c:majorGridlines/>
        <c:numFmt formatCode="0.00" sourceLinked="0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500"/>
            </a:pPr>
            <a:endParaRPr lang="ru-RU"/>
          </a:p>
        </c:txPr>
        <c:crossAx val="76926336"/>
        <c:crosses val="autoZero"/>
        <c:crossBetween val="between"/>
      </c:valAx>
    </c:plotArea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2602168040016901E-2"/>
          <c:y val="9.0901904396859579E-2"/>
          <c:w val="0.88295335829348465"/>
          <c:h val="0.69819450178127818"/>
        </c:manualLayout>
      </c:layout>
      <c:barChart>
        <c:barDir val="col"/>
        <c:grouping val="clustered"/>
        <c:ser>
          <c:idx val="0"/>
          <c:order val="0"/>
          <c:tx>
            <c:strRef>
              <c:f>'Лист1 (передел)'!$A$80</c:f>
              <c:strCache>
                <c:ptCount val="1"/>
                <c:pt idx="0">
                  <c:v>Число родившихся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spPr>
              <a:solidFill>
                <a:sysClr val="window" lastClr="FFFFFF"/>
              </a:solidFill>
              <a:ln>
                <a:solidFill>
                  <a:prstClr val="black"/>
                </a:solidFill>
              </a:ln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Val val="1"/>
          </c:dLbls>
          <c:cat>
            <c:strRef>
              <c:f>'Лист1 (передел)'!$B$79:$E$79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 2015г.</c:v>
                </c:pt>
              </c:strCache>
            </c:strRef>
          </c:cat>
          <c:val>
            <c:numRef>
              <c:f>'Лист1 (передел)'!$B$80:$E$80</c:f>
              <c:numCache>
                <c:formatCode>General</c:formatCode>
                <c:ptCount val="4"/>
                <c:pt idx="0">
                  <c:v>4180</c:v>
                </c:pt>
                <c:pt idx="1">
                  <c:v>4165</c:v>
                </c:pt>
                <c:pt idx="2">
                  <c:v>4192</c:v>
                </c:pt>
                <c:pt idx="3">
                  <c:v>4339</c:v>
                </c:pt>
              </c:numCache>
            </c:numRef>
          </c:val>
        </c:ser>
        <c:ser>
          <c:idx val="1"/>
          <c:order val="1"/>
          <c:tx>
            <c:strRef>
              <c:f>'Лист1 (передел)'!$A$81</c:f>
              <c:strCache>
                <c:ptCount val="1"/>
                <c:pt idx="0">
                  <c:v>Число умерших</c:v>
                </c:pt>
              </c:strCache>
            </c:strRef>
          </c:tx>
          <c:spPr>
            <a:solidFill>
              <a:srgbClr val="A3CFCF"/>
            </a:solidFill>
          </c:spPr>
          <c:dLbls>
            <c:dLbl>
              <c:idx val="3"/>
              <c:layout>
                <c:manualLayout>
                  <c:x val="5.5197796086737232E-3"/>
                  <c:y val="3.7037037037037056E-2"/>
                </c:manualLayout>
              </c:layout>
              <c:showVal val="1"/>
            </c:dLbl>
            <c:dLbl>
              <c:idx val="4"/>
              <c:layout>
                <c:manualLayout>
                  <c:x val="8.279669413010551E-3"/>
                  <c:y val="4.1666666666666664E-2"/>
                </c:manualLayout>
              </c:layout>
              <c:showVal val="1"/>
            </c:dLbl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Val val="1"/>
          </c:dLbls>
          <c:cat>
            <c:strRef>
              <c:f>'Лист1 (передел)'!$B$79:$E$79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 2015г.</c:v>
                </c:pt>
              </c:strCache>
            </c:strRef>
          </c:cat>
          <c:val>
            <c:numRef>
              <c:f>'Лист1 (передел)'!$B$81:$E$81</c:f>
              <c:numCache>
                <c:formatCode>General</c:formatCode>
                <c:ptCount val="4"/>
                <c:pt idx="0">
                  <c:v>3139</c:v>
                </c:pt>
                <c:pt idx="1">
                  <c:v>3246</c:v>
                </c:pt>
                <c:pt idx="2">
                  <c:v>3240</c:v>
                </c:pt>
                <c:pt idx="3">
                  <c:v>3320</c:v>
                </c:pt>
              </c:numCache>
            </c:numRef>
          </c:val>
        </c:ser>
        <c:gapWidth val="75"/>
        <c:overlap val="-25"/>
        <c:axId val="77129600"/>
        <c:axId val="77131136"/>
      </c:barChart>
      <c:catAx>
        <c:axId val="7712960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7131136"/>
        <c:crosses val="autoZero"/>
        <c:auto val="1"/>
        <c:lblAlgn val="ctr"/>
        <c:lblOffset val="100"/>
      </c:catAx>
      <c:valAx>
        <c:axId val="7713113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500" b="1"/>
            </a:pPr>
            <a:endParaRPr lang="ru-RU"/>
          </a:p>
        </c:txPr>
        <c:crossAx val="7712960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1257746774048669E-2"/>
          <c:y val="0.13862433324866638"/>
          <c:w val="0.90274949851802033"/>
          <c:h val="0.62269418338837523"/>
        </c:manualLayout>
      </c:layout>
      <c:lineChart>
        <c:grouping val="standard"/>
        <c:ser>
          <c:idx val="0"/>
          <c:order val="0"/>
          <c:tx>
            <c:strRef>
              <c:f>'Лист1 (передел)'!$B$3</c:f>
              <c:strCache>
                <c:ptCount val="1"/>
                <c:pt idx="0">
                  <c:v>Число прибывших</c:v>
                </c:pt>
              </c:strCache>
            </c:strRef>
          </c:tx>
          <c:spPr>
            <a:ln>
              <a:solidFill>
                <a:srgbClr val="172C95"/>
              </a:solidFill>
            </a:ln>
          </c:spPr>
          <c:marker>
            <c:spPr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433519169319639E-2"/>
                  <c:y val="-4.1421120232311454E-2"/>
                </c:manualLayout>
              </c:layout>
              <c:showVal val="1"/>
            </c:dLbl>
            <c:dLbl>
              <c:idx val="1"/>
              <c:layout>
                <c:manualLayout>
                  <c:x val="-3.6794901136568171E-2"/>
                  <c:y val="-3.8549617468029804E-2"/>
                </c:manualLayout>
              </c:layout>
              <c:showVal val="1"/>
            </c:dLbl>
            <c:dLbl>
              <c:idx val="2"/>
              <c:layout>
                <c:manualLayout>
                  <c:x val="-3.0674181882115816E-2"/>
                  <c:y val="-3.4545820070363692E-2"/>
                </c:manualLayout>
              </c:layout>
              <c:showVal val="1"/>
            </c:dLbl>
            <c:dLbl>
              <c:idx val="3"/>
              <c:layout>
                <c:manualLayout>
                  <c:x val="-2.8918364837003677E-2"/>
                  <c:y val="-3.9622717373094411E-2"/>
                </c:manualLayout>
              </c:layout>
              <c:showVal val="1"/>
            </c:dLbl>
            <c:dLbl>
              <c:idx val="4"/>
              <c:layout>
                <c:manualLayout>
                  <c:x val="-3.2121402084147752E-2"/>
                  <c:y val="-3.9742670464064656E-2"/>
                </c:manualLayout>
              </c:layout>
              <c:showVal val="1"/>
            </c:dLbl>
            <c:dLbl>
              <c:idx val="5"/>
              <c:layout>
                <c:manualLayout>
                  <c:x val="-3.5518872558434611E-2"/>
                  <c:y val="-4.3330987881834579E-2"/>
                </c:manualLayout>
              </c:layout>
              <c:showVal val="1"/>
            </c:dLbl>
            <c:dLbl>
              <c:idx val="6"/>
              <c:layout>
                <c:manualLayout>
                  <c:x val="-5.0365737831057598E-2"/>
                  <c:y val="-2.0475791589881318E-2"/>
                </c:manualLayout>
              </c:layout>
              <c:showVal val="1"/>
            </c:dLbl>
            <c:dLbl>
              <c:idx val="7"/>
              <c:layout>
                <c:manualLayout>
                  <c:x val="-3.3475225473141856E-2"/>
                  <c:y val="-3.9565309655442006E-2"/>
                </c:manualLayout>
              </c:layout>
              <c:showVal val="1"/>
            </c:dLbl>
            <c:dLbl>
              <c:idx val="8"/>
              <c:layout>
                <c:manualLayout>
                  <c:x val="-3.2378458818190341E-2"/>
                  <c:y val="-4.4469267048790541E-2"/>
                </c:manualLayout>
              </c:layout>
              <c:showVal val="1"/>
            </c:dLbl>
            <c:dLbl>
              <c:idx val="9"/>
              <c:layout>
                <c:manualLayout>
                  <c:x val="-2.9005837912986682E-2"/>
                  <c:y val="-4.6082616600388503E-2"/>
                </c:manualLayout>
              </c:layout>
              <c:showVal val="1"/>
            </c:dLbl>
            <c:dLbl>
              <c:idx val="10"/>
              <c:layout>
                <c:manualLayout>
                  <c:x val="-2.4049081809821071E-2"/>
                  <c:y val="-4.434534559645650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6998</a:t>
                    </a:r>
                  </a:p>
                </c:rich>
              </c:tx>
              <c:showVal val="1"/>
            </c:dLbl>
            <c:spPr>
              <a:solidFill>
                <a:sysClr val="window" lastClr="FFFFFF"/>
              </a:solidFill>
              <a:ln>
                <a:solidFill>
                  <a:prstClr val="black"/>
                </a:solidFill>
              </a:ln>
            </c:spPr>
            <c:txPr>
              <a:bodyPr/>
              <a:lstStyle/>
              <a:p>
                <a:pPr>
                  <a:defRPr sz="1300" b="1">
                    <a:solidFill>
                      <a:srgbClr val="2C67AE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(передел)'!$C$2:$M$2</c:f>
              <c:strCache>
                <c:ptCount val="11"/>
                <c:pt idx="0">
                  <c:v>2005г.</c:v>
                </c:pt>
                <c:pt idx="1">
                  <c:v>2006г.</c:v>
                </c:pt>
                <c:pt idx="2">
                  <c:v>2007г.</c:v>
                </c:pt>
                <c:pt idx="3">
                  <c:v>2008г.</c:v>
                </c:pt>
                <c:pt idx="4">
                  <c:v>2009г.</c:v>
                </c:pt>
                <c:pt idx="5">
                  <c:v>2010г.</c:v>
                </c:pt>
                <c:pt idx="6">
                  <c:v>2011г.</c:v>
                </c:pt>
                <c:pt idx="7">
                  <c:v>2012г.</c:v>
                </c:pt>
                <c:pt idx="8">
                  <c:v>2013г.</c:v>
                </c:pt>
                <c:pt idx="9">
                  <c:v>2014г.</c:v>
                </c:pt>
                <c:pt idx="10">
                  <c:v>2015г.</c:v>
                </c:pt>
              </c:strCache>
            </c:strRef>
          </c:cat>
          <c:val>
            <c:numRef>
              <c:f>'Лист1 (передел)'!$C$3:$M$3</c:f>
              <c:numCache>
                <c:formatCode>General</c:formatCode>
                <c:ptCount val="11"/>
                <c:pt idx="0">
                  <c:v>3359</c:v>
                </c:pt>
                <c:pt idx="1">
                  <c:v>3401</c:v>
                </c:pt>
                <c:pt idx="2">
                  <c:v>4404</c:v>
                </c:pt>
                <c:pt idx="3">
                  <c:v>3869</c:v>
                </c:pt>
                <c:pt idx="4">
                  <c:v>3648</c:v>
                </c:pt>
                <c:pt idx="5">
                  <c:v>3706</c:v>
                </c:pt>
                <c:pt idx="6">
                  <c:v>4835</c:v>
                </c:pt>
                <c:pt idx="7">
                  <c:v>6940</c:v>
                </c:pt>
                <c:pt idx="8">
                  <c:v>7142</c:v>
                </c:pt>
                <c:pt idx="9">
                  <c:v>7365</c:v>
                </c:pt>
                <c:pt idx="10">
                  <c:v>6998</c:v>
                </c:pt>
              </c:numCache>
            </c:numRef>
          </c:val>
        </c:ser>
        <c:ser>
          <c:idx val="1"/>
          <c:order val="1"/>
          <c:tx>
            <c:strRef>
              <c:f>'Лист1 (передел)'!$B$4</c:f>
              <c:strCache>
                <c:ptCount val="1"/>
                <c:pt idx="0">
                  <c:v>Число выбывших</c:v>
                </c:pt>
              </c:strCache>
            </c:strRef>
          </c:tx>
          <c:spPr>
            <a:ln w="25400">
              <a:solidFill>
                <a:srgbClr val="7C2E2C"/>
              </a:solidFill>
            </a:ln>
          </c:spPr>
          <c:marker>
            <c:symbol val="square"/>
            <c:size val="6"/>
            <c:spPr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2359736117419442E-2"/>
                  <c:y val="4.4383537164238207E-2"/>
                </c:manualLayout>
              </c:layout>
              <c:showVal val="1"/>
            </c:dLbl>
            <c:dLbl>
              <c:idx val="1"/>
              <c:layout>
                <c:manualLayout>
                  <c:x val="-2.8343457956746757E-2"/>
                  <c:y val="4.6229519182442357E-2"/>
                </c:manualLayout>
              </c:layout>
              <c:showVal val="1"/>
            </c:dLbl>
            <c:dLbl>
              <c:idx val="2"/>
              <c:layout>
                <c:manualLayout>
                  <c:x val="-3.1121259944527888E-2"/>
                  <c:y val="3.446384095605081E-2"/>
                </c:manualLayout>
              </c:layout>
              <c:showVal val="1"/>
            </c:dLbl>
            <c:dLbl>
              <c:idx val="3"/>
              <c:layout>
                <c:manualLayout>
                  <c:x val="-2.8634085597318351E-2"/>
                  <c:y val="4.4588596638186193E-2"/>
                </c:manualLayout>
              </c:layout>
              <c:showVal val="1"/>
            </c:dLbl>
            <c:dLbl>
              <c:idx val="4"/>
              <c:layout>
                <c:manualLayout>
                  <c:x val="-2.8180228733959877E-2"/>
                  <c:y val="4.1572792762606788E-2"/>
                </c:manualLayout>
              </c:layout>
              <c:showVal val="1"/>
            </c:dLbl>
            <c:dLbl>
              <c:idx val="5"/>
              <c:layout>
                <c:manualLayout>
                  <c:x val="-2.4883149073687612E-2"/>
                  <c:y val="5.1612888814430123E-2"/>
                </c:manualLayout>
              </c:layout>
              <c:showVal val="1"/>
            </c:dLbl>
            <c:dLbl>
              <c:idx val="6"/>
              <c:layout>
                <c:manualLayout>
                  <c:x val="-1.8302116954975627E-2"/>
                  <c:y val="4.2941866309264255E-2"/>
                </c:manualLayout>
              </c:layout>
              <c:showVal val="1"/>
            </c:dLbl>
            <c:dLbl>
              <c:idx val="7"/>
              <c:layout>
                <c:manualLayout>
                  <c:x val="-1.6900841959357742E-2"/>
                  <c:y val="4.1904283241190596E-2"/>
                </c:manualLayout>
              </c:layout>
              <c:showVal val="1"/>
            </c:dLbl>
            <c:dLbl>
              <c:idx val="8"/>
              <c:layout>
                <c:manualLayout>
                  <c:x val="-2.5716726390054987E-2"/>
                  <c:y val="5.2087563522644813E-2"/>
                </c:manualLayout>
              </c:layout>
              <c:showVal val="1"/>
            </c:dLbl>
            <c:dLbl>
              <c:idx val="9"/>
              <c:layout>
                <c:manualLayout>
                  <c:x val="-3.5650265409645852E-2"/>
                  <c:y val="4.873712186715793E-2"/>
                </c:manualLayout>
              </c:layout>
              <c:showVal val="1"/>
            </c:dLbl>
            <c:dLbl>
              <c:idx val="10"/>
              <c:layout>
                <c:manualLayout>
                  <c:x val="-2.1444659694112828E-2"/>
                  <c:y val="4.243070527901077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7000</a:t>
                    </a:r>
                  </a:p>
                </c:rich>
              </c:tx>
              <c:showVal val="1"/>
            </c:dLbl>
            <c:spPr>
              <a:solidFill>
                <a:sysClr val="window" lastClr="FFFFFF"/>
              </a:solidFill>
              <a:ln>
                <a:solidFill>
                  <a:prstClr val="black"/>
                </a:solidFill>
              </a:ln>
            </c:spPr>
            <c:txPr>
              <a:bodyPr/>
              <a:lstStyle/>
              <a:p>
                <a:pPr>
                  <a:defRPr sz="1300" b="1">
                    <a:solidFill>
                      <a:srgbClr val="A1172B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(передел)'!$C$2:$M$2</c:f>
              <c:strCache>
                <c:ptCount val="11"/>
                <c:pt idx="0">
                  <c:v>2005г.</c:v>
                </c:pt>
                <c:pt idx="1">
                  <c:v>2006г.</c:v>
                </c:pt>
                <c:pt idx="2">
                  <c:v>2007г.</c:v>
                </c:pt>
                <c:pt idx="3">
                  <c:v>2008г.</c:v>
                </c:pt>
                <c:pt idx="4">
                  <c:v>2009г.</c:v>
                </c:pt>
                <c:pt idx="5">
                  <c:v>2010г.</c:v>
                </c:pt>
                <c:pt idx="6">
                  <c:v>2011г.</c:v>
                </c:pt>
                <c:pt idx="7">
                  <c:v>2012г.</c:v>
                </c:pt>
                <c:pt idx="8">
                  <c:v>2013г.</c:v>
                </c:pt>
                <c:pt idx="9">
                  <c:v>2014г.</c:v>
                </c:pt>
                <c:pt idx="10">
                  <c:v>2015г.</c:v>
                </c:pt>
              </c:strCache>
            </c:strRef>
          </c:cat>
          <c:val>
            <c:numRef>
              <c:f>'Лист1 (передел)'!$C$4:$M$4</c:f>
              <c:numCache>
                <c:formatCode>General</c:formatCode>
                <c:ptCount val="11"/>
                <c:pt idx="0">
                  <c:v>2511</c:v>
                </c:pt>
                <c:pt idx="1">
                  <c:v>2553</c:v>
                </c:pt>
                <c:pt idx="2">
                  <c:v>2511</c:v>
                </c:pt>
                <c:pt idx="3">
                  <c:v>2782</c:v>
                </c:pt>
                <c:pt idx="4">
                  <c:v>2662</c:v>
                </c:pt>
                <c:pt idx="5">
                  <c:v>3186</c:v>
                </c:pt>
                <c:pt idx="6">
                  <c:v>4954</c:v>
                </c:pt>
                <c:pt idx="7">
                  <c:v>6565</c:v>
                </c:pt>
                <c:pt idx="8">
                  <c:v>6811</c:v>
                </c:pt>
                <c:pt idx="9">
                  <c:v>6687</c:v>
                </c:pt>
                <c:pt idx="10">
                  <c:v>7000</c:v>
                </c:pt>
              </c:numCache>
            </c:numRef>
          </c:val>
        </c:ser>
        <c:marker val="1"/>
        <c:axId val="77136640"/>
        <c:axId val="77138176"/>
      </c:lineChart>
      <c:catAx>
        <c:axId val="7713664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77138176"/>
        <c:crosses val="autoZero"/>
        <c:auto val="1"/>
        <c:lblAlgn val="ctr"/>
        <c:lblOffset val="100"/>
      </c:catAx>
      <c:valAx>
        <c:axId val="7713817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77136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843801083800044"/>
          <c:y val="0.90671297942595275"/>
          <c:w val="0.5555642711567722"/>
          <c:h val="6.501837270341207E-2"/>
        </c:manualLayout>
      </c:layout>
      <c:txPr>
        <a:bodyPr/>
        <a:lstStyle/>
        <a:p>
          <a:pPr>
            <a:defRPr sz="1700" b="1"/>
          </a:pPr>
          <a:endParaRPr lang="ru-RU"/>
        </a:p>
      </c:txPr>
    </c:legend>
    <c:plotVisOnly val="1"/>
    <c:dispBlanksAs val="gap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3983256355294142E-2"/>
          <c:y val="7.9537418228812828E-2"/>
          <c:w val="0.82810497571560548"/>
          <c:h val="0.67610535992645593"/>
        </c:manualLayout>
      </c:layout>
      <c:barChart>
        <c:barDir val="col"/>
        <c:grouping val="clustered"/>
        <c:ser>
          <c:idx val="1"/>
          <c:order val="0"/>
          <c:tx>
            <c:strRef>
              <c:f>'Лист1 (передел)'!$B$1</c:f>
              <c:strCache>
                <c:ptCount val="1"/>
                <c:pt idx="0">
                  <c:v>Отгружено товаров собственного производства по всем видам экономической деятельности, млрд.руб.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2.3645895907890412E-3"/>
                  <c:y val="-1.45616141732283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45</a:t>
                    </a:r>
                    <a:r>
                      <a:rPr lang="ru-RU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553,8</a:t>
                    </a:r>
                    <a:endParaRPr lang="en-US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-4.0051642005446133E-4"/>
                  <c:y val="-2.93417322834646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46</a:t>
                    </a:r>
                    <a:r>
                      <a:rPr lang="ru-RU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200,9</a:t>
                    </a:r>
                    <a:endParaRPr lang="en-US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6.338075191805704E-4"/>
                  <c:y val="-2.245137795275606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56</a:t>
                    </a:r>
                    <a:r>
                      <a:rPr lang="ru-RU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659,4</a:t>
                    </a:r>
                    <a:endParaRPr lang="en-US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-1.2919791437652507E-4"/>
                  <c:y val="0.10347731151602645"/>
                </c:manualLayout>
              </c:layout>
              <c:tx>
                <c:rich>
                  <a:bodyPr/>
                  <a:lstStyle/>
                  <a:p>
                    <a:r>
                      <a:rPr lang="en-US" sz="2200" dirty="0"/>
                      <a:t>100,3</a:t>
                    </a:r>
                  </a:p>
                </c:rich>
              </c:tx>
              <c:dLblPos val="outEnd"/>
              <c:showVal val="1"/>
            </c:dLbl>
            <c:dLbl>
              <c:idx val="4"/>
              <c:layout>
                <c:manualLayout>
                  <c:x val="-2.1713935189332277E-7"/>
                  <c:y val="0.17204283250671867"/>
                </c:manualLayout>
              </c:layout>
              <c:dLblPos val="outEnd"/>
              <c:showVal val="1"/>
            </c:dLbl>
            <c:spPr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prstClr val="black"/>
                </a:solidFill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chemeClr val="accent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(передел)'!$B$2:$B$4</c:f>
              <c:numCache>
                <c:formatCode>0.0</c:formatCode>
                <c:ptCount val="3"/>
                <c:pt idx="0">
                  <c:v>45553.8</c:v>
                </c:pt>
                <c:pt idx="1">
                  <c:v>46200.9</c:v>
                </c:pt>
                <c:pt idx="2">
                  <c:v>56659.4</c:v>
                </c:pt>
              </c:numCache>
            </c:numRef>
          </c:val>
        </c:ser>
        <c:axId val="77304576"/>
        <c:axId val="77306112"/>
      </c:barChart>
      <c:lineChart>
        <c:grouping val="standard"/>
        <c:ser>
          <c:idx val="0"/>
          <c:order val="1"/>
          <c:tx>
            <c:strRef>
              <c:f>'Лист1 (передел)'!$C$1</c:f>
              <c:strCache>
                <c:ptCount val="1"/>
                <c:pt idx="0">
                  <c:v>Индекс промышленного производства, %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6.3479320645956086E-2"/>
                  <c:y val="3.748562992125995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3502869706378029E-2"/>
                  <c:y val="4.6608098565286665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9564010614332932E-2"/>
                  <c:y val="3.377204724409449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7347639712882892E-2"/>
                  <c:y val="-4.5121115808550306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8011084963914184E-2"/>
                  <c:y val="-1.2773819231849001E-2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6350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2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(передел)'!$C$2:$C$4</c:f>
              <c:numCache>
                <c:formatCode>0.0%</c:formatCode>
                <c:ptCount val="3"/>
                <c:pt idx="0">
                  <c:v>0.69699999999999995</c:v>
                </c:pt>
                <c:pt idx="1">
                  <c:v>0.71600000000000064</c:v>
                </c:pt>
                <c:pt idx="2">
                  <c:v>0.75700000000000189</c:v>
                </c:pt>
              </c:numCache>
            </c:numRef>
          </c:val>
        </c:ser>
        <c:marker val="1"/>
        <c:axId val="77209600"/>
        <c:axId val="77211136"/>
      </c:lineChart>
      <c:catAx>
        <c:axId val="77304576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306112"/>
        <c:crosses val="autoZero"/>
        <c:lblAlgn val="ctr"/>
        <c:lblOffset val="100"/>
        <c:tickLblSkip val="1"/>
        <c:tickMarkSkip val="1"/>
      </c:catAx>
      <c:valAx>
        <c:axId val="77306112"/>
        <c:scaling>
          <c:orientation val="minMax"/>
          <c:min val="1.0000000000000005E-2"/>
        </c:scaling>
        <c:axPos val="l"/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304576"/>
        <c:crosses val="autoZero"/>
        <c:crossBetween val="between"/>
      </c:valAx>
      <c:catAx>
        <c:axId val="77209600"/>
        <c:scaling>
          <c:orientation val="minMax"/>
        </c:scaling>
        <c:delete val="1"/>
        <c:axPos val="b"/>
        <c:tickLblPos val="nextTo"/>
        <c:crossAx val="77211136"/>
        <c:crosses val="autoZero"/>
        <c:lblAlgn val="ctr"/>
        <c:lblOffset val="100"/>
      </c:catAx>
      <c:valAx>
        <c:axId val="77211136"/>
        <c:scaling>
          <c:orientation val="minMax"/>
          <c:max val="0.78"/>
          <c:min val="0.55000000000000004"/>
        </c:scaling>
        <c:axPos val="r"/>
        <c:numFmt formatCode="0%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209600"/>
        <c:crosses val="max"/>
        <c:crossBetween val="between"/>
      </c:valAx>
      <c:spPr>
        <a:noFill/>
        <a:ln w="12700">
          <a:noFill/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9.2721138081845025E-2"/>
          <c:y val="3.8854411706053152E-2"/>
          <c:w val="0.89072181532591665"/>
          <c:h val="0.71395526646125762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 w="25400">
              <a:solidFill>
                <a:schemeClr val="bg1"/>
              </a:solidFill>
            </a:ln>
          </c:spPr>
          <c:dLbls>
            <c:dLbl>
              <c:idx val="0"/>
              <c:layout>
                <c:manualLayout>
                  <c:x val="0"/>
                  <c:y val="0.2618270631188428"/>
                </c:manualLayout>
              </c:layout>
              <c:showVal val="1"/>
            </c:dLbl>
            <c:dLbl>
              <c:idx val="1"/>
              <c:layout>
                <c:manualLayout>
                  <c:x val="2.9999998818897792E-3"/>
                  <c:y val="0.266721026915452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0.27161499071206924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0.21044044325439626"/>
                </c:manualLayout>
              </c:layout>
              <c:showVal val="1"/>
            </c:dLbl>
            <c:dLbl>
              <c:idx val="4"/>
              <c:layout>
                <c:manualLayout>
                  <c:x val="2.9999998818897792E-3"/>
                  <c:y val="0.24469818983069247"/>
                </c:manualLayout>
              </c:layout>
              <c:showVal val="1"/>
            </c:dLbl>
            <c:spPr>
              <a:noFill/>
            </c:spPr>
            <c:txPr>
              <a:bodyPr rot="-5400000" vert="horz"/>
              <a:lstStyle/>
              <a:p>
                <a:pPr>
                  <a:defRPr sz="2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(передел)'!$J$40:$M$40</c:f>
              <c:strCache>
                <c:ptCount val="4"/>
                <c:pt idx="0">
                  <c:v>АО "БСК"</c:v>
                </c:pt>
                <c:pt idx="1">
                  <c:v>ОАО "Синтез-Каучук"</c:v>
                </c:pt>
                <c:pt idx="2">
                  <c:v>ОАО "СНХЗ"</c:v>
                </c:pt>
                <c:pt idx="3">
                  <c:v>ФКП "Авангард"</c:v>
                </c:pt>
              </c:strCache>
            </c:strRef>
          </c:cat>
          <c:val>
            <c:numRef>
              <c:f>'Лист1 (передел)'!$J$41:$M$41</c:f>
              <c:numCache>
                <c:formatCode>0.0</c:formatCode>
                <c:ptCount val="4"/>
                <c:pt idx="0">
                  <c:v>107.4</c:v>
                </c:pt>
                <c:pt idx="1">
                  <c:v>110.7</c:v>
                </c:pt>
                <c:pt idx="2">
                  <c:v>111.8</c:v>
                </c:pt>
                <c:pt idx="3">
                  <c:v>145.1</c:v>
                </c:pt>
              </c:numCache>
            </c:numRef>
          </c:val>
        </c:ser>
        <c:gapWidth val="97"/>
        <c:gapDepth val="108"/>
        <c:shape val="box"/>
        <c:axId val="77216000"/>
        <c:axId val="77238272"/>
        <c:axId val="0"/>
      </c:bar3DChart>
      <c:catAx>
        <c:axId val="7721600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7238272"/>
        <c:crosses val="autoZero"/>
        <c:auto val="1"/>
        <c:lblAlgn val="ctr"/>
        <c:lblOffset val="100"/>
      </c:catAx>
      <c:valAx>
        <c:axId val="77238272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7216000"/>
        <c:crosses val="autoZero"/>
        <c:crossBetween val="between"/>
      </c:valAx>
    </c:plotArea>
    <c:plotVisOnly val="1"/>
    <c:dispBlanksAs val="gap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032057911065151E-2"/>
          <c:y val="0.111195220993827"/>
          <c:w val="0.8538435022406089"/>
          <c:h val="0.7539581469273402"/>
        </c:manualLayout>
      </c:layout>
      <c:barChart>
        <c:barDir val="col"/>
        <c:grouping val="clustered"/>
        <c:ser>
          <c:idx val="1"/>
          <c:order val="0"/>
          <c:tx>
            <c:strRef>
              <c:f>'Лист1 (передел)'!$B$1</c:f>
              <c:strCache>
                <c:ptCount val="1"/>
                <c:pt idx="0">
                  <c:v>Отгружено товаров собственного производства по всем видам экономической деятельности, млрд.руб. </c:v>
                </c:pt>
              </c:strCache>
            </c:strRef>
          </c:tx>
          <c:spPr>
            <a:solidFill>
              <a:srgbClr val="2793F5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2.5723170706191487E-3"/>
                  <c:y val="-8.811465531094360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747,1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-3.4409880344558625E-3"/>
                  <c:y val="-6.214848143981992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915,4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-2.4066358141080629E-3"/>
                  <c:y val="-9.055118110236248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915,4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-1.2919791437652507E-4"/>
                  <c:y val="0.10347731151602645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2.1713935189332134E-7"/>
                  <c:y val="0.17204283250671826"/>
                </c:manualLayout>
              </c:layout>
              <c:dLblPos val="outEnd"/>
              <c:showVal val="1"/>
            </c:dLbl>
            <c:spPr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chemeClr val="accent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(передел)'!$B$2:$B$4</c:f>
              <c:numCache>
                <c:formatCode>0.0</c:formatCode>
                <c:ptCount val="3"/>
                <c:pt idx="0">
                  <c:v>4747.1000000000004</c:v>
                </c:pt>
                <c:pt idx="1">
                  <c:v>3915.4</c:v>
                </c:pt>
                <c:pt idx="2">
                  <c:v>3915.4</c:v>
                </c:pt>
              </c:numCache>
            </c:numRef>
          </c:val>
        </c:ser>
        <c:axId val="77600256"/>
        <c:axId val="77601792"/>
      </c:barChart>
      <c:lineChart>
        <c:grouping val="standard"/>
        <c:ser>
          <c:idx val="0"/>
          <c:order val="1"/>
          <c:tx>
            <c:strRef>
              <c:f>'Лист1 (передел)'!$C$1</c:f>
              <c:strCache>
                <c:ptCount val="1"/>
                <c:pt idx="0">
                  <c:v>Индекс промышленного производства, %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6.3176623031592424E-2"/>
                  <c:y val="5.902358187369451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5.773882308404607E-2"/>
                  <c:y val="5.963944239112963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1571879633175256E-2"/>
                  <c:y val="5.630483689538809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7347615674204123E-2"/>
                  <c:y val="-2.5587030823184455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8011084963914184E-2"/>
                  <c:y val="-1.2773819231849001E-2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6350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2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(передел)'!$C$2:$C$4</c:f>
              <c:numCache>
                <c:formatCode>0.0%</c:formatCode>
                <c:ptCount val="3"/>
                <c:pt idx="0">
                  <c:v>6.3E-2</c:v>
                </c:pt>
                <c:pt idx="1">
                  <c:v>5.1999999999999998E-2</c:v>
                </c:pt>
                <c:pt idx="2">
                  <c:v>4.5000000000000012E-2</c:v>
                </c:pt>
              </c:numCache>
            </c:numRef>
          </c:val>
        </c:ser>
        <c:marker val="1"/>
        <c:axId val="77619968"/>
        <c:axId val="77621504"/>
      </c:lineChart>
      <c:catAx>
        <c:axId val="77600256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601792"/>
        <c:crosses val="autoZero"/>
        <c:lblAlgn val="ctr"/>
        <c:lblOffset val="100"/>
        <c:tickLblSkip val="1"/>
        <c:tickMarkSkip val="1"/>
      </c:catAx>
      <c:valAx>
        <c:axId val="77601792"/>
        <c:scaling>
          <c:orientation val="minMax"/>
        </c:scaling>
        <c:axPos val="l"/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600256"/>
        <c:crosses val="autoZero"/>
        <c:crossBetween val="between"/>
      </c:valAx>
      <c:catAx>
        <c:axId val="77619968"/>
        <c:scaling>
          <c:orientation val="minMax"/>
        </c:scaling>
        <c:delete val="1"/>
        <c:axPos val="b"/>
        <c:tickLblPos val="nextTo"/>
        <c:crossAx val="77621504"/>
        <c:crosses val="autoZero"/>
        <c:lblAlgn val="ctr"/>
        <c:lblOffset val="100"/>
      </c:catAx>
      <c:valAx>
        <c:axId val="77621504"/>
        <c:scaling>
          <c:orientation val="minMax"/>
        </c:scaling>
        <c:axPos val="r"/>
        <c:numFmt formatCode="0%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619968"/>
        <c:crosses val="max"/>
        <c:crossBetween val="between"/>
      </c:valAx>
      <c:spPr>
        <a:noFill/>
        <a:ln w="12700">
          <a:noFill/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9.3002405949258085E-2"/>
          <c:y val="8.409368087633301E-2"/>
          <c:w val="0.87644203849519853"/>
          <c:h val="0.79992634996742651"/>
        </c:manualLayout>
      </c:layout>
      <c:bar3DChart>
        <c:barDir val="col"/>
        <c:grouping val="stack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 w="25400">
              <a:solidFill>
                <a:schemeClr val="bg1"/>
              </a:solidFill>
            </a:ln>
          </c:spPr>
          <c:dLbls>
            <c:dLbl>
              <c:idx val="0"/>
              <c:layout>
                <c:manualLayout>
                  <c:x val="-1.61474944512292E-3"/>
                  <c:y val="-5.7920541334138993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2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-1.5690373338225773E-3"/>
                  <c:y val="0"/>
                </c:manualLayout>
              </c:layout>
              <c:spPr>
                <a:solidFill>
                  <a:prstClr val="white"/>
                </a:solidFill>
              </c:spPr>
              <c:txPr>
                <a:bodyPr/>
                <a:lstStyle/>
                <a:p>
                  <a:pPr algn="ctr" rtl="0">
                    <a:defRPr lang="en-US" sz="2200" b="1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0"/>
                  <c:y val="-0.20391662292940191"/>
                </c:manualLayout>
              </c:layout>
              <c:spPr>
                <a:solidFill>
                  <a:prstClr val="white"/>
                </a:solidFill>
              </c:spPr>
              <c:txPr>
                <a:bodyPr/>
                <a:lstStyle/>
                <a:p>
                  <a:pPr>
                    <a:defRPr sz="2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-6.2761493352903146E-3"/>
                  <c:y val="-1.1541921349436357E-2"/>
                </c:manualLayout>
              </c:layout>
              <c:spPr>
                <a:solidFill>
                  <a:prstClr val="white"/>
                </a:solidFill>
              </c:spPr>
              <c:txPr>
                <a:bodyPr/>
                <a:lstStyle/>
                <a:p>
                  <a:pPr>
                    <a:defRPr sz="2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spPr>
              <a:noFill/>
            </c:spPr>
            <c:txPr>
              <a:bodyPr/>
              <a:lstStyle/>
              <a:p>
                <a:pPr>
                  <a:defRPr sz="2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(передел)'!$J$40:$M$40</c:f>
              <c:strCache>
                <c:ptCount val="4"/>
                <c:pt idx="0">
                  <c:v>ЗАО "ВРЗ"</c:v>
                </c:pt>
                <c:pt idx="1">
                  <c:v>ОАО "Завод "Строймаш"</c:v>
                </c:pt>
                <c:pt idx="2">
                  <c:v>ООО НПО "Станкостроение"</c:v>
                </c:pt>
                <c:pt idx="3">
                  <c:v>ОАО "Красный пролетарий"</c:v>
                </c:pt>
              </c:strCache>
            </c:strRef>
          </c:cat>
          <c:val>
            <c:numRef>
              <c:f>'Лист1 (передел)'!$J$41:$M$41</c:f>
              <c:numCache>
                <c:formatCode>0.0</c:formatCode>
                <c:ptCount val="4"/>
                <c:pt idx="0">
                  <c:v>97</c:v>
                </c:pt>
                <c:pt idx="1">
                  <c:v>44.9</c:v>
                </c:pt>
                <c:pt idx="2">
                  <c:v>220.8</c:v>
                </c:pt>
                <c:pt idx="3">
                  <c:v>51.5</c:v>
                </c:pt>
              </c:numCache>
            </c:numRef>
          </c:val>
        </c:ser>
        <c:gapWidth val="75"/>
        <c:shape val="box"/>
        <c:axId val="77660544"/>
        <c:axId val="77662080"/>
        <c:axId val="0"/>
      </c:bar3DChart>
      <c:catAx>
        <c:axId val="776605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77662080"/>
        <c:crosses val="autoZero"/>
        <c:auto val="1"/>
        <c:lblAlgn val="ctr"/>
        <c:lblOffset val="100"/>
      </c:catAx>
      <c:valAx>
        <c:axId val="77662080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7660544"/>
        <c:crosses val="autoZero"/>
        <c:crossBetween val="between"/>
      </c:valAx>
    </c:plotArea>
    <c:plotVisOnly val="1"/>
    <c:dispBlanksAs val="gap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032057911065151E-2"/>
          <c:y val="0.11119522099382703"/>
          <c:w val="0.85384350224060912"/>
          <c:h val="0.7539581469273402"/>
        </c:manualLayout>
      </c:layout>
      <c:barChart>
        <c:barDir val="col"/>
        <c:grouping val="clustered"/>
        <c:ser>
          <c:idx val="1"/>
          <c:order val="0"/>
          <c:tx>
            <c:strRef>
              <c:f>'Лист1 (передел)'!$B$1</c:f>
              <c:strCache>
                <c:ptCount val="1"/>
                <c:pt idx="0">
                  <c:v>Отгружено товаров собственного производства по всем видам экономической деятельности, млрд.руб. </c:v>
                </c:pt>
              </c:strCache>
            </c:strRef>
          </c:tx>
          <c:spPr>
            <a:solidFill>
              <a:srgbClr val="00B050"/>
            </a:solidFill>
            <a:ln w="25400">
              <a:solidFill>
                <a:srgbClr val="0B5D32"/>
              </a:solidFill>
              <a:prstDash val="solid"/>
            </a:ln>
          </c:spPr>
          <c:dLbls>
            <c:dLbl>
              <c:idx val="0"/>
              <c:layout>
                <c:manualLayout>
                  <c:x val="-2.5723170706191492E-3"/>
                  <c:y val="-1.391350634742090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6 506,5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-4.985886681805881E-3"/>
                  <c:y val="-2.917443355294873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7 283,3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-3.9515344614580632E-3"/>
                  <c:y val="-2.181022015105255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7 582,5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-1.2919791437652507E-4"/>
                  <c:y val="0.10347731151602645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2.171393518933216E-7"/>
                  <c:y val="0.17204283250671831"/>
                </c:manualLayout>
              </c:layout>
              <c:dLblPos val="outEnd"/>
              <c:showVal val="1"/>
            </c:dLbl>
            <c:spPr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chemeClr val="accent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(передел)'!$B$2:$B$4</c:f>
              <c:numCache>
                <c:formatCode>0.0</c:formatCode>
                <c:ptCount val="3"/>
                <c:pt idx="0">
                  <c:v>6506.5</c:v>
                </c:pt>
                <c:pt idx="1">
                  <c:v>7283.3</c:v>
                </c:pt>
                <c:pt idx="2">
                  <c:v>7582.5</c:v>
                </c:pt>
              </c:numCache>
            </c:numRef>
          </c:val>
        </c:ser>
        <c:axId val="77708672"/>
        <c:axId val="77730944"/>
      </c:barChart>
      <c:lineChart>
        <c:grouping val="standard"/>
        <c:ser>
          <c:idx val="0"/>
          <c:order val="1"/>
          <c:tx>
            <c:strRef>
              <c:f>'Лист1 (передел)'!$C$1</c:f>
              <c:strCache>
                <c:ptCount val="1"/>
                <c:pt idx="0">
                  <c:v>Индекс промышленного производства, %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8541927089542332E-2"/>
                  <c:y val="5.647276233327976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2373640671658674E-2"/>
                  <c:y val="6.8993250843644605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775147422257542E-2"/>
                  <c:y val="5.2903208527505491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7347615674204123E-2"/>
                  <c:y val="-2.5587030823184455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8011084963914184E-2"/>
                  <c:y val="-1.2773819231849001E-2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6350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(передел)'!$C$2:$C$4</c:f>
              <c:numCache>
                <c:formatCode>0.0%</c:formatCode>
                <c:ptCount val="3"/>
                <c:pt idx="0">
                  <c:v>9.9000000000000046E-2</c:v>
                </c:pt>
                <c:pt idx="1">
                  <c:v>0.113</c:v>
                </c:pt>
                <c:pt idx="2">
                  <c:v>0.10100000000000002</c:v>
                </c:pt>
              </c:numCache>
            </c:numRef>
          </c:val>
        </c:ser>
        <c:marker val="1"/>
        <c:axId val="77732480"/>
        <c:axId val="77738368"/>
      </c:lineChart>
      <c:catAx>
        <c:axId val="77708672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730944"/>
        <c:crosses val="autoZero"/>
        <c:lblAlgn val="ctr"/>
        <c:lblOffset val="100"/>
        <c:tickLblSkip val="1"/>
        <c:tickMarkSkip val="1"/>
      </c:catAx>
      <c:valAx>
        <c:axId val="77730944"/>
        <c:scaling>
          <c:orientation val="minMax"/>
          <c:max val="7800"/>
          <c:min val="0"/>
        </c:scaling>
        <c:axPos val="l"/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708672"/>
        <c:crosses val="autoZero"/>
        <c:crossBetween val="between"/>
      </c:valAx>
      <c:catAx>
        <c:axId val="77732480"/>
        <c:scaling>
          <c:orientation val="minMax"/>
        </c:scaling>
        <c:delete val="1"/>
        <c:axPos val="b"/>
        <c:tickLblPos val="nextTo"/>
        <c:crossAx val="77738368"/>
        <c:crossesAt val="6.0000000000000032E-2"/>
        <c:lblAlgn val="ctr"/>
        <c:lblOffset val="100"/>
      </c:catAx>
      <c:valAx>
        <c:axId val="77738368"/>
        <c:scaling>
          <c:orientation val="minMax"/>
          <c:min val="0"/>
        </c:scaling>
        <c:axPos val="r"/>
        <c:numFmt formatCode="0%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732480"/>
        <c:crosses val="max"/>
        <c:crossBetween val="between"/>
      </c:valAx>
      <c:spPr>
        <a:noFill/>
        <a:ln w="12700">
          <a:noFill/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9.2721138081845025E-2"/>
          <c:y val="3.8854411706053152E-2"/>
          <c:w val="0.89072181532591665"/>
          <c:h val="0.77653852612563845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 w="25400">
              <a:solidFill>
                <a:schemeClr val="bg1"/>
              </a:solidFill>
            </a:ln>
          </c:spPr>
          <c:dLbls>
            <c:dLbl>
              <c:idx val="0"/>
              <c:layout>
                <c:manualLayout>
                  <c:x val="-3.1869858969736002E-3"/>
                  <c:y val="0.12738509430507233"/>
                </c:manualLayout>
              </c:layout>
              <c:spPr>
                <a:solidFill>
                  <a:prstClr val="white"/>
                </a:solidFill>
              </c:spPr>
              <c:txPr>
                <a:bodyPr rot="0" vert="horz"/>
                <a:lstStyle/>
                <a:p>
                  <a:pPr>
                    <a:defRPr sz="23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-1.4741219797452271E-3"/>
                  <c:y val="0.12062835168859706"/>
                </c:manualLayout>
              </c:layout>
              <c:spPr>
                <a:solidFill>
                  <a:prstClr val="white"/>
                </a:solidFill>
              </c:spPr>
              <c:txPr>
                <a:bodyPr rot="0" vert="horz"/>
                <a:lstStyle/>
                <a:p>
                  <a:pPr>
                    <a:defRPr sz="23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0"/>
                  <c:y val="0.12709662850188538"/>
                </c:manualLayout>
              </c:layout>
              <c:spPr>
                <a:solidFill>
                  <a:prstClr val="white"/>
                </a:solidFill>
              </c:spPr>
              <c:txPr>
                <a:bodyPr rot="0" vert="horz"/>
                <a:lstStyle/>
                <a:p>
                  <a:pPr>
                    <a:defRPr sz="23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0"/>
                  <c:y val="0.21044044325439631"/>
                </c:manualLayout>
              </c:layout>
              <c:showVal val="1"/>
            </c:dLbl>
            <c:dLbl>
              <c:idx val="4"/>
              <c:layout>
                <c:manualLayout>
                  <c:x val="2.9999998818897792E-3"/>
                  <c:y val="0.24469818983069253"/>
                </c:manualLayout>
              </c:layout>
              <c:showVal val="1"/>
            </c:dLbl>
            <c:spPr>
              <a:solidFill>
                <a:prstClr val="white"/>
              </a:solidFill>
            </c:spPr>
            <c:txPr>
              <a:bodyPr rot="-5400000" vert="horz"/>
              <a:lstStyle/>
              <a:p>
                <a:pPr>
                  <a:defRPr sz="23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(передел)'!$J$40:$L$40</c:f>
              <c:strCache>
                <c:ptCount val="3"/>
                <c:pt idx="0">
                  <c:v>ОАО "Стерлитамакский хлебокомбинат"</c:v>
                </c:pt>
                <c:pt idx="1">
                  <c:v>"Стерлитамакский молочный комбинат" АО "Аллат"</c:v>
                </c:pt>
                <c:pt idx="2">
                  <c:v>ССВК филиал ОАО "Башспирт"</c:v>
                </c:pt>
              </c:strCache>
            </c:strRef>
          </c:cat>
          <c:val>
            <c:numRef>
              <c:f>'Лист1 (передел)'!$J$41:$L$41</c:f>
              <c:numCache>
                <c:formatCode>0.0</c:formatCode>
                <c:ptCount val="3"/>
                <c:pt idx="0">
                  <c:v>97.1</c:v>
                </c:pt>
                <c:pt idx="1">
                  <c:v>89.8</c:v>
                </c:pt>
                <c:pt idx="2">
                  <c:v>103.6</c:v>
                </c:pt>
              </c:numCache>
            </c:numRef>
          </c:val>
        </c:ser>
        <c:gapWidth val="97"/>
        <c:gapDepth val="108"/>
        <c:shape val="box"/>
        <c:axId val="77776768"/>
        <c:axId val="77778304"/>
        <c:axId val="0"/>
      </c:bar3DChart>
      <c:catAx>
        <c:axId val="7777676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3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7778304"/>
        <c:crosses val="autoZero"/>
        <c:auto val="1"/>
        <c:lblAlgn val="ctr"/>
        <c:lblOffset val="100"/>
      </c:catAx>
      <c:valAx>
        <c:axId val="77778304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7776768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6.8523399701086674E-2"/>
          <c:y val="0.10412858439424044"/>
          <c:w val="0.90421983978217979"/>
          <c:h val="0.77009762798341874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F68426"/>
            </a:solidFill>
            <a:ln w="25400">
              <a:solidFill>
                <a:srgbClr val="C00000"/>
              </a:solidFill>
            </a:ln>
          </c:spP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'Лист1 (передел)'!$J$21:$M$21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</c:strCache>
            </c:strRef>
          </c:cat>
          <c:val>
            <c:numRef>
              <c:f>'Лист1 (передел)'!$J$22:$M$22</c:f>
              <c:numCache>
                <c:formatCode>0.0</c:formatCode>
                <c:ptCount val="4"/>
                <c:pt idx="0">
                  <c:v>3.2429999999999999</c:v>
                </c:pt>
                <c:pt idx="1">
                  <c:v>3.7</c:v>
                </c:pt>
                <c:pt idx="2">
                  <c:v>4.0999999999999996</c:v>
                </c:pt>
                <c:pt idx="3">
                  <c:v>4.5</c:v>
                </c:pt>
              </c:numCache>
            </c:numRef>
          </c:val>
        </c:ser>
        <c:gapWidth val="95"/>
        <c:overlap val="-25"/>
        <c:axId val="39717120"/>
        <c:axId val="39727104"/>
      </c:barChart>
      <c:catAx>
        <c:axId val="3971712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39727104"/>
        <c:crosses val="autoZero"/>
        <c:auto val="1"/>
        <c:lblAlgn val="ctr"/>
        <c:lblOffset val="100"/>
      </c:catAx>
      <c:valAx>
        <c:axId val="39727104"/>
        <c:scaling>
          <c:orientation val="minMax"/>
        </c:scaling>
        <c:axPos val="l"/>
        <c:majorGridlines/>
        <c:numFmt formatCode="0.0" sourceLinked="0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500"/>
            </a:pPr>
            <a:endParaRPr lang="ru-RU"/>
          </a:p>
        </c:txPr>
        <c:crossAx val="39717120"/>
        <c:crosses val="autoZero"/>
        <c:crossBetween val="between"/>
      </c:valAx>
    </c:plotArea>
    <c:plotVisOnly val="1"/>
    <c:dispBlanksAs val="gap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032057911065151E-2"/>
          <c:y val="0.11119522099382707"/>
          <c:w val="0.85384350224060934"/>
          <c:h val="0.7539581469273402"/>
        </c:manualLayout>
      </c:layout>
      <c:barChart>
        <c:barDir val="col"/>
        <c:grouping val="clustered"/>
        <c:ser>
          <c:idx val="1"/>
          <c:order val="0"/>
          <c:tx>
            <c:strRef>
              <c:f>'Лист1 (передел)'!$B$1</c:f>
              <c:strCache>
                <c:ptCount val="1"/>
                <c:pt idx="0">
                  <c:v>Отгружено товаров собственного производства по всем видам экономической деятельности, млрд.руб. </c:v>
                </c:pt>
              </c:strCache>
            </c:strRef>
          </c:tx>
          <c:spPr>
            <a:solidFill>
              <a:srgbClr val="13E3ED"/>
            </a:solidFill>
            <a:ln w="20955">
              <a:solidFill>
                <a:schemeClr val="tx2">
                  <a:lumMod val="75000"/>
                </a:schemeClr>
              </a:solidFill>
              <a:prstDash val="solid"/>
            </a:ln>
          </c:spPr>
          <c:dLbls>
            <c:dLbl>
              <c:idx val="0"/>
              <c:layout>
                <c:manualLayout>
                  <c:x val="-2.5723170706191492E-3"/>
                  <c:y val="-1.3913506347420911E-2"/>
                </c:manualLayout>
              </c:layout>
              <c:tx>
                <c:rich>
                  <a:bodyPr/>
                  <a:lstStyle/>
                  <a:p>
                    <a:r>
                      <a:rPr lang="ru-RU" sz="2200" dirty="0" smtClean="0">
                        <a:solidFill>
                          <a:schemeClr val="tx1"/>
                        </a:solidFill>
                      </a:rPr>
                      <a:t>6 463,5</a:t>
                    </a:r>
                    <a:endParaRPr lang="en-US" sz="2200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-3.5119073975586255E-4"/>
                  <c:y val="-3.6642294713160974E-3"/>
                </c:manualLayout>
              </c:layout>
              <c:tx>
                <c:rich>
                  <a:bodyPr/>
                  <a:lstStyle/>
                  <a:p>
                    <a:r>
                      <a:rPr lang="ru-RU" sz="2200" dirty="0" smtClean="0">
                        <a:solidFill>
                          <a:schemeClr val="tx1"/>
                        </a:solidFill>
                      </a:rPr>
                      <a:t>6 355,9</a:t>
                    </a:r>
                    <a:endParaRPr lang="en-US" sz="2200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6.8316148059193945E-4"/>
                  <c:y val="-1.4020568857464363E-3"/>
                </c:manualLayout>
              </c:layout>
              <c:tx>
                <c:rich>
                  <a:bodyPr/>
                  <a:lstStyle/>
                  <a:p>
                    <a:r>
                      <a:rPr lang="ru-RU" sz="2200" dirty="0" smtClean="0">
                        <a:solidFill>
                          <a:schemeClr val="tx1"/>
                        </a:solidFill>
                      </a:rPr>
                      <a:t>5 999,9</a:t>
                    </a:r>
                    <a:endParaRPr lang="en-US" sz="2200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-1.2919791437652507E-4"/>
                  <c:y val="0.10347731151602645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2.1713935189332187E-7"/>
                  <c:y val="0.17204283250671837"/>
                </c:manualLayout>
              </c:layout>
              <c:dLblPos val="outEnd"/>
              <c:showVal val="1"/>
            </c:dLbl>
            <c:spPr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2200" b="1" i="0" u="none" strike="noStrike" baseline="0">
                    <a:solidFill>
                      <a:schemeClr val="accent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(передел)'!$B$2:$B$4</c:f>
              <c:numCache>
                <c:formatCode>0.0</c:formatCode>
                <c:ptCount val="3"/>
                <c:pt idx="0">
                  <c:v>6463.5</c:v>
                </c:pt>
                <c:pt idx="1">
                  <c:v>6355.9</c:v>
                </c:pt>
                <c:pt idx="2">
                  <c:v>5999.9</c:v>
                </c:pt>
              </c:numCache>
            </c:numRef>
          </c:val>
        </c:ser>
        <c:axId val="78087296"/>
        <c:axId val="78088832"/>
      </c:barChart>
      <c:lineChart>
        <c:grouping val="standard"/>
        <c:ser>
          <c:idx val="0"/>
          <c:order val="1"/>
          <c:tx>
            <c:strRef>
              <c:f>'Лист1 (передел)'!$C$1</c:f>
              <c:strCache>
                <c:ptCount val="1"/>
                <c:pt idx="0">
                  <c:v>Индекс промышленного производства, %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6.1631724384242324E-2"/>
                  <c:y val="-4.8969414537468531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5.3104248787558657E-2"/>
                  <c:y val="6.219052975520917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4661676927875429E-2"/>
                  <c:y val="5.8005517167496919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7347615674204123E-2"/>
                  <c:y val="-2.5587030823184455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8011084963914184E-2"/>
                  <c:y val="-1.2773819231849001E-2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6350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(передел)'!$C$2:$C$4</c:f>
              <c:numCache>
                <c:formatCode>0.0%</c:formatCode>
                <c:ptCount val="3"/>
                <c:pt idx="0">
                  <c:v>9.9000000000000046E-2</c:v>
                </c:pt>
                <c:pt idx="1">
                  <c:v>9.8000000000000226E-2</c:v>
                </c:pt>
                <c:pt idx="2">
                  <c:v>8.0000000000000043E-2</c:v>
                </c:pt>
              </c:numCache>
            </c:numRef>
          </c:val>
        </c:ser>
        <c:marker val="1"/>
        <c:axId val="78184832"/>
        <c:axId val="78186368"/>
      </c:lineChart>
      <c:catAx>
        <c:axId val="78087296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8088832"/>
        <c:crosses val="autoZero"/>
        <c:lblAlgn val="ctr"/>
        <c:lblOffset val="100"/>
        <c:tickLblSkip val="1"/>
        <c:tickMarkSkip val="1"/>
      </c:catAx>
      <c:valAx>
        <c:axId val="78088832"/>
        <c:scaling>
          <c:orientation val="minMax"/>
          <c:max val="6500"/>
          <c:min val="0"/>
        </c:scaling>
        <c:axPos val="l"/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8087296"/>
        <c:crosses val="autoZero"/>
        <c:crossBetween val="between"/>
      </c:valAx>
      <c:catAx>
        <c:axId val="78184832"/>
        <c:scaling>
          <c:orientation val="minMax"/>
        </c:scaling>
        <c:delete val="1"/>
        <c:axPos val="b"/>
        <c:tickLblPos val="nextTo"/>
        <c:crossAx val="78186368"/>
        <c:crossesAt val="9.0000000000000024E-2"/>
        <c:lblAlgn val="ctr"/>
        <c:lblOffset val="100"/>
      </c:catAx>
      <c:valAx>
        <c:axId val="78186368"/>
        <c:scaling>
          <c:orientation val="minMax"/>
        </c:scaling>
        <c:axPos val="r"/>
        <c:numFmt formatCode="0%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8184832"/>
        <c:crosses val="max"/>
        <c:crossBetween val="between"/>
      </c:valAx>
      <c:spPr>
        <a:noFill/>
        <a:ln w="12700">
          <a:noFill/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13462554680664918"/>
          <c:y val="7.1246375025922445E-2"/>
          <c:w val="0.8542138482689664"/>
          <c:h val="0.73594983493014621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 w="25400">
              <a:solidFill>
                <a:schemeClr val="bg1"/>
              </a:solidFill>
            </a:ln>
          </c:spPr>
          <c:dLbls>
            <c:dLbl>
              <c:idx val="0"/>
              <c:layout>
                <c:manualLayout>
                  <c:x val="0"/>
                  <c:y val="0.12900115911906951"/>
                </c:manualLayout>
              </c:layout>
              <c:showVal val="1"/>
            </c:dLbl>
            <c:dLbl>
              <c:idx val="1"/>
              <c:layout>
                <c:manualLayout>
                  <c:x val="-1.9341846249481993E-3"/>
                  <c:y val="0.1370824839788427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0.27161499071206935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0.21044044325439631"/>
                </c:manualLayout>
              </c:layout>
              <c:showVal val="1"/>
            </c:dLbl>
            <c:dLbl>
              <c:idx val="4"/>
              <c:layout>
                <c:manualLayout>
                  <c:x val="2.9999998818897792E-3"/>
                  <c:y val="0.24469818983069253"/>
                </c:manualLayout>
              </c:layout>
              <c:showVal val="1"/>
            </c:dLbl>
            <c:spPr>
              <a:solidFill>
                <a:prstClr val="white"/>
              </a:solidFill>
            </c:spPr>
            <c:txPr>
              <a:bodyPr rot="0" vert="horz"/>
              <a:lstStyle/>
              <a:p>
                <a:pPr>
                  <a:defRPr sz="25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(передел)'!$J$40:$K$40</c:f>
              <c:strCache>
                <c:ptCount val="2"/>
                <c:pt idx="0">
                  <c:v>ООО "ХайдельбергЦементРус"</c:v>
                </c:pt>
                <c:pt idx="1">
                  <c:v>ООО "ЖБЗ №1"</c:v>
                </c:pt>
              </c:strCache>
            </c:strRef>
          </c:cat>
          <c:val>
            <c:numRef>
              <c:f>'Лист1 (передел)'!$J$41:$K$41</c:f>
              <c:numCache>
                <c:formatCode>0.0</c:formatCode>
                <c:ptCount val="2"/>
                <c:pt idx="0">
                  <c:v>101.3</c:v>
                </c:pt>
                <c:pt idx="1">
                  <c:v>61.1</c:v>
                </c:pt>
              </c:numCache>
            </c:numRef>
          </c:val>
        </c:ser>
        <c:gapWidth val="154"/>
        <c:gapDepth val="143"/>
        <c:shape val="box"/>
        <c:axId val="78207232"/>
        <c:axId val="78213120"/>
        <c:axId val="0"/>
      </c:bar3DChart>
      <c:catAx>
        <c:axId val="782072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8213120"/>
        <c:crosses val="autoZero"/>
        <c:auto val="1"/>
        <c:lblAlgn val="ctr"/>
        <c:lblOffset val="100"/>
      </c:catAx>
      <c:valAx>
        <c:axId val="78213120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8207232"/>
        <c:crosses val="autoZero"/>
        <c:crossBetween val="between"/>
      </c:valAx>
    </c:plotArea>
    <c:plotVisOnly val="1"/>
    <c:dispBlanksAs val="gap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chemeClr val="accent1">
            <a:lumMod val="20000"/>
            <a:lumOff val="80000"/>
          </a:schemeClr>
        </a:solidFill>
      </c:spPr>
    </c:floor>
    <c:plotArea>
      <c:layout>
        <c:manualLayout>
          <c:layoutTarget val="inner"/>
          <c:xMode val="edge"/>
          <c:yMode val="edge"/>
          <c:x val="9.8832525741974722E-2"/>
          <c:y val="9.3410225130309527E-2"/>
          <c:w val="0.86016982714438894"/>
          <c:h val="0.76478836272226536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 w="25400">
              <a:solidFill>
                <a:schemeClr val="bg1"/>
              </a:solidFill>
            </a:ln>
          </c:spPr>
          <c:dLbls>
            <c:dLbl>
              <c:idx val="0"/>
              <c:layout>
                <c:manualLayout>
                  <c:x val="1.6272189349112447E-2"/>
                  <c:y val="-4.2253521126760563E-2"/>
                </c:manualLayout>
              </c:layout>
              <c:showVal val="1"/>
            </c:dLbl>
            <c:dLbl>
              <c:idx val="1"/>
              <c:layout>
                <c:manualLayout>
                  <c:x val="1.6272189349112526E-2"/>
                  <c:y val="-4.2253521126760563E-2"/>
                </c:manualLayout>
              </c:layout>
              <c:showVal val="1"/>
            </c:dLbl>
            <c:dLbl>
              <c:idx val="2"/>
              <c:layout>
                <c:manualLayout>
                  <c:x val="1.6272189349112474E-2"/>
                  <c:y val="-4.6948356807511762E-2"/>
                </c:manualLayout>
              </c:layout>
              <c:showVal val="1"/>
            </c:dLbl>
            <c:dLbl>
              <c:idx val="3"/>
              <c:layout>
                <c:manualLayout>
                  <c:x val="2.6627218934911278E-2"/>
                  <c:y val="-4.6948356807511735E-2"/>
                </c:manualLayout>
              </c:layout>
              <c:showVal val="1"/>
            </c:dLbl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'Лист1 (передел)'!$J$40:$M$40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</c:strCache>
            </c:strRef>
          </c:cat>
          <c:val>
            <c:numRef>
              <c:f>'Лист1 (передел)'!$J$41:$M$41</c:f>
              <c:numCache>
                <c:formatCode>0.0</c:formatCode>
                <c:ptCount val="4"/>
                <c:pt idx="0">
                  <c:v>400</c:v>
                </c:pt>
                <c:pt idx="1">
                  <c:v>437.4</c:v>
                </c:pt>
                <c:pt idx="2">
                  <c:v>468.7</c:v>
                </c:pt>
                <c:pt idx="3">
                  <c:v>492</c:v>
                </c:pt>
              </c:numCache>
            </c:numRef>
          </c:val>
        </c:ser>
        <c:gapWidth val="94"/>
        <c:shape val="box"/>
        <c:axId val="78262656"/>
        <c:axId val="78264192"/>
        <c:axId val="0"/>
      </c:bar3DChart>
      <c:catAx>
        <c:axId val="7826265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78264192"/>
        <c:crosses val="autoZero"/>
        <c:auto val="1"/>
        <c:lblAlgn val="ctr"/>
        <c:lblOffset val="100"/>
      </c:catAx>
      <c:valAx>
        <c:axId val="78264192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8262656"/>
        <c:crosses val="autoZero"/>
        <c:crossBetween val="between"/>
        <c:majorUnit val="100"/>
      </c:valAx>
    </c:plotArea>
    <c:plotVisOnly val="1"/>
    <c:dispBlanksAs val="gap"/>
  </c:chart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 sz="2200">
                <a:solidFill>
                  <a:schemeClr val="tx2"/>
                </a:solidFill>
              </a:defRPr>
            </a:pPr>
            <a:r>
              <a:rPr lang="ru-RU" sz="2200" baseline="0" dirty="0" smtClean="0">
                <a:solidFill>
                  <a:schemeClr val="tx2"/>
                </a:solidFill>
              </a:rPr>
              <a:t>2 </a:t>
            </a:r>
            <a:r>
              <a:rPr lang="ru-RU" sz="2200" baseline="0" dirty="0">
                <a:solidFill>
                  <a:schemeClr val="tx2"/>
                </a:solidFill>
              </a:rPr>
              <a:t>место</a:t>
            </a:r>
            <a:endParaRPr lang="ru-RU" sz="2200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85910377358490564"/>
          <c:y val="3.1510301718614317E-3"/>
        </c:manualLayout>
      </c:layout>
      <c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c:spPr>
    </c:title>
    <c:plotArea>
      <c:layout>
        <c:manualLayout>
          <c:layoutTarget val="inner"/>
          <c:xMode val="edge"/>
          <c:yMode val="edge"/>
          <c:x val="7.0449909145972142E-2"/>
          <c:y val="0.12895416553943426"/>
          <c:w val="0.88641596097657616"/>
          <c:h val="0.72502997251925816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0CC5C"/>
            </a:solidFill>
            <a:ln w="25400">
              <a:solidFill>
                <a:srgbClr val="12742C"/>
              </a:solidFill>
            </a:ln>
          </c:spPr>
          <c:dLbls>
            <c:dLbl>
              <c:idx val="4"/>
              <c:layout>
                <c:manualLayout>
                  <c:x val="0"/>
                  <c:y val="-1.5100675130971609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1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200" dirty="0" smtClean="0"/>
                      <a:t>81,3</a:t>
                    </a:r>
                    <a:endParaRPr lang="ru-RU" sz="2200" dirty="0" smtClean="0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1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200" b="1" i="0" baseline="0" dirty="0" smtClean="0"/>
                      <a:t>(прогноз-110,0)</a:t>
                    </a:r>
                    <a:endParaRPr lang="en-US" sz="2200" b="1" i="0" baseline="0" dirty="0" smtClean="0"/>
                  </a:p>
                </c:rich>
              </c:tx>
              <c:spPr>
                <a:solidFill>
                  <a:sysClr val="window" lastClr="FFFFFF"/>
                </a:solidFill>
              </c:spPr>
              <c:showVal val="1"/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Val val="1"/>
          </c:dLbls>
          <c:cat>
            <c:strRef>
              <c:f>'Лист1 (передел)'!$I$2:$L$2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</c:strCache>
            </c:strRef>
          </c:cat>
          <c:val>
            <c:numRef>
              <c:f>'Лист1 (передел)'!$I$3:$L$3</c:f>
              <c:numCache>
                <c:formatCode>0.0</c:formatCode>
                <c:ptCount val="4"/>
                <c:pt idx="0">
                  <c:v>75.599999999999994</c:v>
                </c:pt>
                <c:pt idx="1">
                  <c:v>90.4</c:v>
                </c:pt>
                <c:pt idx="2">
                  <c:v>106.5</c:v>
                </c:pt>
                <c:pt idx="3">
                  <c:v>118.5</c:v>
                </c:pt>
              </c:numCache>
            </c:numRef>
          </c:val>
        </c:ser>
        <c:gapWidth val="78"/>
        <c:overlap val="-25"/>
        <c:axId val="79828096"/>
        <c:axId val="79829632"/>
      </c:barChart>
      <c:catAx>
        <c:axId val="7982809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9829632"/>
        <c:crosses val="autoZero"/>
        <c:auto val="1"/>
        <c:lblAlgn val="ctr"/>
        <c:lblOffset val="100"/>
      </c:catAx>
      <c:valAx>
        <c:axId val="79829632"/>
        <c:scaling>
          <c:orientation val="minMax"/>
        </c:scaling>
        <c:axPos val="l"/>
        <c:majorGridlines/>
        <c:numFmt formatCode="0" sourceLinked="0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79828096"/>
        <c:crosses val="autoZero"/>
        <c:crossBetween val="between"/>
      </c:valAx>
    </c:plotArea>
    <c:plotVisOnly val="1"/>
    <c:dispBlanksAs val="gap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7756598240469423E-2"/>
          <c:y val="0.10147614400492012"/>
          <c:w val="0.85979345140509089"/>
          <c:h val="0.7346028376213799"/>
        </c:manualLayout>
      </c:layout>
      <c:barChart>
        <c:barDir val="col"/>
        <c:grouping val="clustered"/>
        <c:ser>
          <c:idx val="1"/>
          <c:order val="0"/>
          <c:tx>
            <c:strRef>
              <c:f>'Лист1 (передел)'!$B$1</c:f>
              <c:strCache>
                <c:ptCount val="1"/>
                <c:pt idx="0">
                  <c:v>Отгружено товаров собственного производства по всем видам экономической деятельности, млрд.руб. </c:v>
                </c:pt>
              </c:strCache>
            </c:strRef>
          </c:tx>
          <c:spPr>
            <a:solidFill>
              <a:srgbClr val="00B050"/>
            </a:solidFill>
            <a:ln w="38100">
              <a:solidFill>
                <a:srgbClr val="2B67AF"/>
              </a:solidFill>
              <a:prstDash val="solid"/>
            </a:ln>
          </c:spPr>
          <c:dLbls>
            <c:dLbl>
              <c:idx val="0"/>
              <c:layout>
                <c:manualLayout>
                  <c:x val="-4.2418084836170155E-4"/>
                  <c:y val="0.24803379117003288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53</a:t>
                    </a:r>
                    <a:r>
                      <a:rPr lang="ru-RU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494,1</a:t>
                    </a:r>
                    <a:endParaRPr lang="en-US" sz="20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-1.8085630639034817E-3"/>
                  <c:y val="0.31048862478159034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49</a:t>
                    </a:r>
                    <a:r>
                      <a:rPr lang="ru-RU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660,4</a:t>
                    </a:r>
                    <a:endParaRPr lang="en-US" sz="20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-2.3280338109614661E-3"/>
                  <c:y val="0.3484236140636087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42</a:t>
                    </a:r>
                    <a:r>
                      <a:rPr lang="ru-RU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713,1</a:t>
                    </a:r>
                    <a:endParaRPr lang="en-US" sz="20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-4.619634422610589E-3"/>
                  <c:y val="0.33180413710041168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34</a:t>
                    </a:r>
                    <a:r>
                      <a:rPr lang="ru-RU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008,7</a:t>
                    </a:r>
                    <a:endParaRPr lang="en-US" sz="20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dLblPos val="outEnd"/>
              <c:showVal val="1"/>
            </c:dLbl>
            <c:dLbl>
              <c:idx val="4"/>
              <c:layout>
                <c:manualLayout>
                  <c:x val="-2.3812548570157688E-7"/>
                  <c:y val="0.26729148772665406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23</a:t>
                    </a:r>
                    <a:r>
                      <a:rPr lang="ru-RU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851,4</a:t>
                    </a:r>
                    <a:endParaRPr lang="en-US" sz="20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dLblPos val="outEnd"/>
              <c:showVal val="1"/>
            </c:dLbl>
            <c:spPr>
              <a:solidFill>
                <a:sysClr val="window" lastClr="FFFFFF"/>
              </a:solidFill>
              <a:ln w="25400">
                <a:noFill/>
              </a:ln>
            </c:spPr>
            <c:txPr>
              <a:bodyPr rot="-5400000" vert="horz"/>
              <a:lstStyle/>
              <a:p>
                <a:pPr>
                  <a:defRPr sz="2000" b="1" i="0" u="none" strike="noStrike" baseline="0">
                    <a:solidFill>
                      <a:schemeClr val="accent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(передел)'!$A$2:$A$7</c:f>
              <c:strCache>
                <c:ptCount val="5"/>
                <c:pt idx="0">
                  <c:v>2011г.</c:v>
                </c:pt>
                <c:pt idx="1">
                  <c:v>2012г.</c:v>
                </c:pt>
                <c:pt idx="2">
                  <c:v>2013-2014гг (I этап)</c:v>
                </c:pt>
                <c:pt idx="3">
                  <c:v>2014-2015гг (II этап)</c:v>
                </c:pt>
                <c:pt idx="4">
                  <c:v>2015-2016гг (III этап)</c:v>
                </c:pt>
              </c:strCache>
            </c:strRef>
          </c:cat>
          <c:val>
            <c:numRef>
              <c:f>'Лист1 (передел)'!$B$2:$B$7</c:f>
              <c:numCache>
                <c:formatCode>0.0</c:formatCode>
                <c:ptCount val="6"/>
                <c:pt idx="0">
                  <c:v>53494.1</c:v>
                </c:pt>
                <c:pt idx="1">
                  <c:v>49660.4</c:v>
                </c:pt>
                <c:pt idx="2">
                  <c:v>42713.1</c:v>
                </c:pt>
                <c:pt idx="3">
                  <c:v>34008.699999999997</c:v>
                </c:pt>
                <c:pt idx="4">
                  <c:v>23851.4</c:v>
                </c:pt>
              </c:numCache>
            </c:numRef>
          </c:val>
        </c:ser>
        <c:gapWidth val="80"/>
        <c:overlap val="-5"/>
        <c:axId val="79983744"/>
        <c:axId val="79985280"/>
      </c:barChart>
      <c:lineChart>
        <c:grouping val="standard"/>
        <c:ser>
          <c:idx val="0"/>
          <c:order val="1"/>
          <c:tx>
            <c:strRef>
              <c:f>'Лист1 (передел)'!$C$1</c:f>
              <c:strCache>
                <c:ptCount val="1"/>
                <c:pt idx="0">
                  <c:v>Индекс промышленного производства, %</c:v>
                </c:pt>
              </c:strCache>
            </c:strRef>
          </c:tx>
          <c:spPr>
            <a:ln w="38100">
              <a:solidFill>
                <a:srgbClr val="E60000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E60000"/>
              </a:solidFill>
              <a:ln>
                <a:noFill/>
                <a:prstDash val="solid"/>
              </a:ln>
            </c:spPr>
          </c:marker>
          <c:dLbls>
            <c:dLbl>
              <c:idx val="0"/>
              <c:layout>
                <c:manualLayout>
                  <c:x val="-5.4092063638673006E-2"/>
                  <c:y val="-5.2428716352073912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2812131987900402E-2"/>
                  <c:y val="-5.7993586895076783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3.4448357078532346E-2"/>
                  <c:y val="-5.599959306248314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3.215704158681066E-2"/>
                  <c:y val="-6.459173321790683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4274828549657085E-3"/>
                  <c:y val="-4.9340598063783624E-2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(передел)'!$A$2:$A$7</c:f>
              <c:strCache>
                <c:ptCount val="5"/>
                <c:pt idx="0">
                  <c:v>2011г.</c:v>
                </c:pt>
                <c:pt idx="1">
                  <c:v>2012г.</c:v>
                </c:pt>
                <c:pt idx="2">
                  <c:v>2013-2014гг (I этап)</c:v>
                </c:pt>
                <c:pt idx="3">
                  <c:v>2014-2015гг (II этап)</c:v>
                </c:pt>
                <c:pt idx="4">
                  <c:v>2015-2016гг (III этап)</c:v>
                </c:pt>
              </c:strCache>
            </c:strRef>
          </c:cat>
          <c:val>
            <c:numRef>
              <c:f>'Лист1 (передел)'!$C$2:$C$7</c:f>
              <c:numCache>
                <c:formatCode>General</c:formatCode>
                <c:ptCount val="6"/>
                <c:pt idx="0" formatCode="@">
                  <c:v>112</c:v>
                </c:pt>
                <c:pt idx="1">
                  <c:v>97</c:v>
                </c:pt>
                <c:pt idx="2" formatCode="@">
                  <c:v>85</c:v>
                </c:pt>
                <c:pt idx="3" formatCode="@">
                  <c:v>71</c:v>
                </c:pt>
                <c:pt idx="4" formatCode="\5\2">
                  <c:v>52</c:v>
                </c:pt>
              </c:numCache>
            </c:numRef>
          </c:val>
        </c:ser>
        <c:marker val="1"/>
        <c:axId val="79892864"/>
        <c:axId val="79894400"/>
      </c:lineChart>
      <c:catAx>
        <c:axId val="79983744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9985280"/>
        <c:crosses val="autoZero"/>
        <c:lblAlgn val="ctr"/>
        <c:lblOffset val="100"/>
        <c:tickLblSkip val="1"/>
        <c:tickMarkSkip val="1"/>
      </c:catAx>
      <c:valAx>
        <c:axId val="79985280"/>
        <c:scaling>
          <c:orientation val="minMax"/>
        </c:scaling>
        <c:axPos val="l"/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9983744"/>
        <c:crosses val="autoZero"/>
        <c:crossBetween val="between"/>
      </c:valAx>
      <c:catAx>
        <c:axId val="79892864"/>
        <c:scaling>
          <c:orientation val="minMax"/>
        </c:scaling>
        <c:delete val="1"/>
        <c:axPos val="b"/>
        <c:tickLblPos val="nextTo"/>
        <c:crossAx val="79894400"/>
        <c:crosses val="autoZero"/>
        <c:lblAlgn val="ctr"/>
        <c:lblOffset val="100"/>
      </c:catAx>
      <c:valAx>
        <c:axId val="79894400"/>
        <c:scaling>
          <c:orientation val="minMax"/>
        </c:scaling>
        <c:axPos val="r"/>
        <c:numFmt formatCode="0.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9892864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chemeClr val="bg1"/>
    </a:solidFill>
    <a:ln w="9525">
      <a:solidFill>
        <a:srgbClr val="808080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6904815626877066E-2"/>
          <c:y val="5.8723559677438496E-2"/>
          <c:w val="0.89172068484168177"/>
          <c:h val="0.83096838512890858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7030A0"/>
            </a:solidFill>
            <a:ln w="25400">
              <a:solidFill>
                <a:srgbClr val="EA00EA"/>
              </a:solidFill>
            </a:ln>
          </c:spP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Val val="1"/>
          </c:dLbls>
          <c:cat>
            <c:strRef>
              <c:f>'Лист1 (передел)'!$A$59:$D$59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 2015г.</c:v>
                </c:pt>
              </c:strCache>
            </c:strRef>
          </c:cat>
          <c:val>
            <c:numRef>
              <c:f>'Лист1 (передел)'!$A$60:$D$60</c:f>
              <c:numCache>
                <c:formatCode>0.0</c:formatCode>
                <c:ptCount val="4"/>
                <c:pt idx="0">
                  <c:v>8.5</c:v>
                </c:pt>
                <c:pt idx="1">
                  <c:v>5.0999999999999996</c:v>
                </c:pt>
                <c:pt idx="2">
                  <c:v>7.7</c:v>
                </c:pt>
                <c:pt idx="3">
                  <c:v>11.6</c:v>
                </c:pt>
              </c:numCache>
            </c:numRef>
          </c:val>
        </c:ser>
        <c:gapWidth val="75"/>
        <c:overlap val="-25"/>
        <c:axId val="74456448"/>
        <c:axId val="73794688"/>
      </c:barChart>
      <c:catAx>
        <c:axId val="7445644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3794688"/>
        <c:crosses val="autoZero"/>
        <c:auto val="1"/>
        <c:lblAlgn val="ctr"/>
        <c:lblOffset val="100"/>
      </c:catAx>
      <c:valAx>
        <c:axId val="73794688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500"/>
            </a:pPr>
            <a:endParaRPr lang="ru-RU"/>
          </a:p>
        </c:txPr>
        <c:crossAx val="74456448"/>
        <c:crosses val="autoZero"/>
        <c:crossBetween val="between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492581200787403"/>
          <c:y val="0.13168463165405284"/>
          <c:w val="0.87828457185039366"/>
          <c:h val="0.73765716178681551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D78F8D"/>
            </a:solidFill>
            <a:ln w="25400">
              <a:solidFill>
                <a:srgbClr val="DF8225"/>
              </a:solidFill>
            </a:ln>
          </c:spPr>
          <c:dLbls>
            <c:dLbl>
              <c:idx val="0"/>
              <c:layout>
                <c:manualLayout>
                  <c:x val="-3.052658234359303E-3"/>
                  <c:y val="-7.2347276039607701E-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9.6463034719476756E-3"/>
                </c:manualLayout>
              </c:layout>
              <c:showVal val="1"/>
            </c:dLbl>
            <c:dLbl>
              <c:idx val="2"/>
              <c:layout>
                <c:manualLayout>
                  <c:x val="-3.052658234359303E-3"/>
                  <c:y val="-7.2347276039607701E-3"/>
                </c:manualLayout>
              </c:layout>
              <c:showVal val="1"/>
            </c:dLbl>
            <c:dLbl>
              <c:idx val="3"/>
              <c:layout>
                <c:manualLayout>
                  <c:x val="-1.5263291171795396E-3"/>
                  <c:y val="-1.205787933993461E-2"/>
                </c:manualLayout>
              </c:layout>
              <c:showVal val="1"/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'Лист1 (передел)'!$R$59:$U$59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</c:strCache>
            </c:strRef>
          </c:cat>
          <c:val>
            <c:numRef>
              <c:f>'Лист1 (передел)'!$R$60:$U$60</c:f>
              <c:numCache>
                <c:formatCode>0.0</c:formatCode>
                <c:ptCount val="4"/>
                <c:pt idx="0">
                  <c:v>15.1</c:v>
                </c:pt>
                <c:pt idx="1">
                  <c:v>15.9</c:v>
                </c:pt>
                <c:pt idx="2">
                  <c:v>17.600000000000001</c:v>
                </c:pt>
                <c:pt idx="3">
                  <c:v>18.5</c:v>
                </c:pt>
              </c:numCache>
            </c:numRef>
          </c:val>
        </c:ser>
        <c:gapWidth val="75"/>
        <c:overlap val="-25"/>
        <c:axId val="73847552"/>
        <c:axId val="73849088"/>
      </c:barChart>
      <c:catAx>
        <c:axId val="7384755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3849088"/>
        <c:crosses val="autoZero"/>
        <c:auto val="1"/>
        <c:lblAlgn val="ctr"/>
        <c:lblOffset val="100"/>
      </c:catAx>
      <c:valAx>
        <c:axId val="73849088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600"/>
            </a:pPr>
            <a:endParaRPr lang="ru-RU"/>
          </a:p>
        </c:txPr>
        <c:crossAx val="73847552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492581200787403"/>
          <c:y val="0.13168463165405278"/>
          <c:w val="0.87828457185039366"/>
          <c:h val="0.73765716178681551"/>
        </c:manualLayout>
      </c:layout>
      <c:barChart>
        <c:barDir val="col"/>
        <c:grouping val="clustered"/>
        <c:gapWidth val="75"/>
        <c:overlap val="-25"/>
        <c:axId val="74536448"/>
        <c:axId val="74537984"/>
      </c:barChart>
      <c:catAx>
        <c:axId val="7453644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4537984"/>
        <c:crosses val="autoZero"/>
        <c:auto val="1"/>
        <c:lblAlgn val="ctr"/>
        <c:lblOffset val="100"/>
      </c:catAx>
      <c:valAx>
        <c:axId val="74537984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600"/>
            </a:pPr>
            <a:endParaRPr lang="ru-RU"/>
          </a:p>
        </c:txPr>
        <c:crossAx val="74536448"/>
        <c:crosses val="autoZero"/>
        <c:crossBetween val="between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60676604767495"/>
          <c:y val="6.2751809402772848E-2"/>
          <c:w val="0.80444407612843938"/>
          <c:h val="0.65533252005471143"/>
        </c:manualLayout>
      </c:layout>
      <c:barChart>
        <c:barDir val="col"/>
        <c:grouping val="clustered"/>
        <c:ser>
          <c:idx val="1"/>
          <c:order val="0"/>
          <c:tx>
            <c:strRef>
              <c:f>'Лист1 (передел)'!$B$1</c:f>
              <c:strCache>
                <c:ptCount val="1"/>
                <c:pt idx="0">
                  <c:v>Отгружено товаров собственного производства по всем видам экономической деятельности, млрд.руб. 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2.3646158163070216E-3"/>
                  <c:y val="0.10543830494948966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1.8960043325571181E-3"/>
                  <c:y val="9.8158321411357066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8.6176857604855213E-4"/>
                  <c:y val="9.2548631762144687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1.2919791437652507E-4"/>
                  <c:y val="0.10347731151602645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100,3</a:t>
                    </a:r>
                  </a:p>
                </c:rich>
              </c:tx>
              <c:dLblPos val="outEnd"/>
              <c:showVal val="1"/>
            </c:dLbl>
            <c:dLbl>
              <c:idx val="4"/>
              <c:layout>
                <c:manualLayout>
                  <c:x val="-2.1713935189332258E-7"/>
                  <c:y val="0.17204283250671859"/>
                </c:manualLayout>
              </c:layout>
              <c:dLblPos val="outEnd"/>
              <c:showVal val="1"/>
            </c:dLbl>
            <c:spPr>
              <a:solidFill>
                <a:sysClr val="window" lastClr="FFFFFF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accent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(передел)'!$A$2:$A$5</c:f>
              <c:strCache>
                <c:ptCount val="4"/>
                <c:pt idx="0">
                  <c:v>2012г.</c:v>
                </c:pt>
                <c:pt idx="1">
                  <c:v>2013г. </c:v>
                </c:pt>
                <c:pt idx="2">
                  <c:v>2014г.</c:v>
                </c:pt>
                <c:pt idx="3">
                  <c:v>2015г.</c:v>
                </c:pt>
              </c:strCache>
            </c:strRef>
          </c:cat>
          <c:val>
            <c:numRef>
              <c:f>'Лист1 (передел)'!$B$2:$B$5</c:f>
              <c:numCache>
                <c:formatCode>0.0</c:formatCode>
                <c:ptCount val="4"/>
                <c:pt idx="0">
                  <c:v>83.1</c:v>
                </c:pt>
                <c:pt idx="1">
                  <c:v>85.8</c:v>
                </c:pt>
                <c:pt idx="2">
                  <c:v>88</c:v>
                </c:pt>
                <c:pt idx="3">
                  <c:v>100.3</c:v>
                </c:pt>
              </c:numCache>
            </c:numRef>
          </c:val>
        </c:ser>
        <c:axId val="76711040"/>
        <c:axId val="76712576"/>
      </c:barChart>
      <c:lineChart>
        <c:grouping val="standard"/>
        <c:ser>
          <c:idx val="0"/>
          <c:order val="1"/>
          <c:tx>
            <c:strRef>
              <c:f>'Лист1 (передел)'!$C$1</c:f>
              <c:strCache>
                <c:ptCount val="1"/>
                <c:pt idx="0">
                  <c:v>Индекс промышленного производства, %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9.7878301938065904E-2"/>
                  <c:y val="-5.0014429420714122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5.0533791596786282E-2"/>
                  <c:y val="4.9656940259040723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5077167149404582E-2"/>
                  <c:y val="5.377198245142770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7347639712882892E-2"/>
                  <c:y val="-4.5121115808550306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8011084963914184E-2"/>
                  <c:y val="-1.2773819231849001E-2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6350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9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(передел)'!$A$2:$A$5</c:f>
              <c:strCache>
                <c:ptCount val="4"/>
                <c:pt idx="0">
                  <c:v>2012г.</c:v>
                </c:pt>
                <c:pt idx="1">
                  <c:v>2013г. </c:v>
                </c:pt>
                <c:pt idx="2">
                  <c:v>2014г.</c:v>
                </c:pt>
                <c:pt idx="3">
                  <c:v>2015г.</c:v>
                </c:pt>
              </c:strCache>
            </c:strRef>
          </c:cat>
          <c:val>
            <c:numRef>
              <c:f>'Лист1 (передел)'!$C$2:$C$5</c:f>
              <c:numCache>
                <c:formatCode>0.0%</c:formatCode>
                <c:ptCount val="4"/>
                <c:pt idx="0">
                  <c:v>1.0509999999999939</c:v>
                </c:pt>
                <c:pt idx="1">
                  <c:v>0.97700000000000065</c:v>
                </c:pt>
                <c:pt idx="2">
                  <c:v>0.99099999999999999</c:v>
                </c:pt>
                <c:pt idx="3">
                  <c:v>1.0580000000000001</c:v>
                </c:pt>
              </c:numCache>
            </c:numRef>
          </c:val>
        </c:ser>
        <c:marker val="1"/>
        <c:axId val="76718464"/>
        <c:axId val="76720000"/>
      </c:lineChart>
      <c:catAx>
        <c:axId val="76711040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ru-RU"/>
          </a:p>
        </c:txPr>
        <c:crossAx val="76712576"/>
        <c:crosses val="autoZero"/>
        <c:lblAlgn val="ctr"/>
        <c:lblOffset val="100"/>
        <c:tickLblSkip val="1"/>
        <c:tickMarkSkip val="1"/>
      </c:catAx>
      <c:valAx>
        <c:axId val="76712576"/>
        <c:scaling>
          <c:orientation val="minMax"/>
        </c:scaling>
        <c:axPos val="l"/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ru-RU"/>
          </a:p>
        </c:txPr>
        <c:crossAx val="76711040"/>
        <c:crosses val="autoZero"/>
        <c:crossBetween val="between"/>
      </c:valAx>
      <c:catAx>
        <c:axId val="76718464"/>
        <c:scaling>
          <c:orientation val="minMax"/>
        </c:scaling>
        <c:delete val="1"/>
        <c:axPos val="b"/>
        <c:tickLblPos val="nextTo"/>
        <c:crossAx val="76720000"/>
        <c:crosses val="autoZero"/>
        <c:lblAlgn val="ctr"/>
        <c:lblOffset val="100"/>
      </c:catAx>
      <c:valAx>
        <c:axId val="76720000"/>
        <c:scaling>
          <c:orientation val="minMax"/>
        </c:scaling>
        <c:axPos val="r"/>
        <c:numFmt formatCode="0%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ru-RU"/>
          </a:p>
        </c:txPr>
        <c:crossAx val="76718464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chemeClr val="bg1"/>
    </a:solidFill>
    <a:ln w="9525">
      <a:solidFill>
        <a:srgbClr val="808080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09765700019221E-2"/>
          <c:y val="0.10358956560168428"/>
          <c:w val="0.89473473209141563"/>
          <c:h val="0.78043045324759464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FF5B5B"/>
            </a:solidFill>
            <a:ln w="25400">
              <a:solidFill>
                <a:schemeClr val="accent2"/>
              </a:solidFill>
            </a:ln>
          </c:spP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Val val="1"/>
          </c:dLbls>
          <c:cat>
            <c:strRef>
              <c:f>'Лист1 (передел)'!$S$21:$V$21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 (оценка)</c:v>
                </c:pt>
              </c:strCache>
            </c:strRef>
          </c:cat>
          <c:val>
            <c:numRef>
              <c:f>'Лист1 (передел)'!$S$22:$V$22</c:f>
              <c:numCache>
                <c:formatCode>0.0</c:formatCode>
                <c:ptCount val="4"/>
                <c:pt idx="0">
                  <c:v>10.4</c:v>
                </c:pt>
                <c:pt idx="1">
                  <c:v>10.1</c:v>
                </c:pt>
                <c:pt idx="2">
                  <c:v>10.8</c:v>
                </c:pt>
                <c:pt idx="3">
                  <c:v>11.6</c:v>
                </c:pt>
              </c:numCache>
            </c:numRef>
          </c:val>
        </c:ser>
        <c:gapWidth val="88"/>
        <c:overlap val="-25"/>
        <c:axId val="76371840"/>
        <c:axId val="76373376"/>
      </c:barChart>
      <c:catAx>
        <c:axId val="7637184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6373376"/>
        <c:crosses val="autoZero"/>
        <c:auto val="1"/>
        <c:lblAlgn val="ctr"/>
        <c:lblOffset val="100"/>
      </c:catAx>
      <c:valAx>
        <c:axId val="76373376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500"/>
            </a:pPr>
            <a:endParaRPr lang="ru-RU"/>
          </a:p>
        </c:txPr>
        <c:crossAx val="76371840"/>
        <c:crosses val="autoZero"/>
        <c:crossBetween val="between"/>
      </c:valAx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6604023707859754E-2"/>
          <c:y val="9.5714072470799119E-2"/>
          <c:w val="0.80548417355384161"/>
          <c:h val="0.65739168563645245"/>
        </c:manualLayout>
      </c:layout>
      <c:barChart>
        <c:barDir val="col"/>
        <c:grouping val="clustered"/>
        <c:ser>
          <c:idx val="1"/>
          <c:order val="0"/>
          <c:tx>
            <c:strRef>
              <c:f>'Лист1 (передел)'!$B$1</c:f>
              <c:strCache>
                <c:ptCount val="1"/>
                <c:pt idx="0">
                  <c:v>Объем освоенных средств РАИП по РБ, млн руб.</c:v>
                </c:pt>
              </c:strCache>
            </c:strRef>
          </c:tx>
          <c:spPr>
            <a:solidFill>
              <a:srgbClr val="DEA900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200" b="1" i="0" u="none" strike="noStrike" baseline="0">
                        <a:solidFill>
                          <a:srgbClr val="C03712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2200" smtClean="0">
                        <a:solidFill>
                          <a:srgbClr val="C03712"/>
                        </a:solidFill>
                      </a:rPr>
                      <a:t>13</a:t>
                    </a:r>
                    <a:r>
                      <a:rPr lang="ru-RU" sz="2200" smtClean="0">
                        <a:solidFill>
                          <a:srgbClr val="C03712"/>
                        </a:solidFill>
                      </a:rPr>
                      <a:t> </a:t>
                    </a:r>
                    <a:r>
                      <a:rPr lang="en-US" sz="2200" smtClean="0">
                        <a:solidFill>
                          <a:srgbClr val="C03712"/>
                        </a:solidFill>
                      </a:rPr>
                      <a:t>062,4</a:t>
                    </a:r>
                    <a:endParaRPr lang="en-US" sz="2200">
                      <a:solidFill>
                        <a:srgbClr val="C03712"/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9525">
                  <a:solidFill>
                    <a:srgbClr val="FF0000"/>
                  </a:solidFill>
                </a:ln>
              </c:spPr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200" b="1" i="0" u="none" strike="noStrike" baseline="0">
                        <a:solidFill>
                          <a:srgbClr val="C03712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2200" smtClean="0">
                        <a:solidFill>
                          <a:srgbClr val="C03712"/>
                        </a:solidFill>
                      </a:rPr>
                      <a:t>14</a:t>
                    </a:r>
                    <a:r>
                      <a:rPr lang="ru-RU" sz="2200" smtClean="0">
                        <a:solidFill>
                          <a:srgbClr val="C03712"/>
                        </a:solidFill>
                      </a:rPr>
                      <a:t> </a:t>
                    </a:r>
                    <a:r>
                      <a:rPr lang="en-US" sz="2200" smtClean="0">
                        <a:solidFill>
                          <a:srgbClr val="C03712"/>
                        </a:solidFill>
                      </a:rPr>
                      <a:t>464,7</a:t>
                    </a:r>
                    <a:endParaRPr lang="en-US" sz="2200">
                      <a:solidFill>
                        <a:srgbClr val="C03712"/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9525">
                  <a:solidFill>
                    <a:srgbClr val="FF0000"/>
                  </a:solidFill>
                </a:ln>
              </c:spPr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2200" b="1" i="0" u="none" strike="noStrike" baseline="0">
                        <a:solidFill>
                          <a:srgbClr val="C03712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2200" smtClean="0">
                        <a:solidFill>
                          <a:srgbClr val="C03712"/>
                        </a:solidFill>
                      </a:rPr>
                      <a:t>6</a:t>
                    </a:r>
                    <a:r>
                      <a:rPr lang="ru-RU" sz="2200" smtClean="0">
                        <a:solidFill>
                          <a:srgbClr val="C03712"/>
                        </a:solidFill>
                      </a:rPr>
                      <a:t> </a:t>
                    </a:r>
                    <a:r>
                      <a:rPr lang="en-US" sz="2200" smtClean="0">
                        <a:solidFill>
                          <a:srgbClr val="C03712"/>
                        </a:solidFill>
                      </a:rPr>
                      <a:t>239,3</a:t>
                    </a:r>
                    <a:endParaRPr lang="en-US" sz="2200">
                      <a:solidFill>
                        <a:srgbClr val="C03712"/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9525">
                  <a:solidFill>
                    <a:srgbClr val="FF0000"/>
                  </a:solidFill>
                </a:ln>
              </c:spPr>
              <c:showVal val="1"/>
            </c:dLbl>
            <c:spPr>
              <a:solidFill>
                <a:sysClr val="window" lastClr="FFFFFF"/>
              </a:solidFill>
              <a:ln w="9525"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rgbClr val="C0371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(передел)'!$B$2:$B$4</c:f>
              <c:numCache>
                <c:formatCode>0.0</c:formatCode>
                <c:ptCount val="3"/>
                <c:pt idx="0">
                  <c:v>13062.4</c:v>
                </c:pt>
                <c:pt idx="1">
                  <c:v>14464.7</c:v>
                </c:pt>
                <c:pt idx="2">
                  <c:v>6239.3</c:v>
                </c:pt>
              </c:numCache>
            </c:numRef>
          </c:val>
        </c:ser>
        <c:ser>
          <c:idx val="2"/>
          <c:order val="2"/>
          <c:tx>
            <c:strRef>
              <c:f>'Лист1 (передел)'!$C$1</c:f>
              <c:strCache>
                <c:ptCount val="1"/>
                <c:pt idx="0">
                  <c:v>Объем освоенных средств РАИП по ГО г.Стерлитамак РБ, млн руб.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1.5031942878617061E-3"/>
                  <c:y val="-1.8658805090122087E-7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B5D32"/>
                  </a:solidFill>
                </a:ln>
              </c:spPr>
              <c:txPr>
                <a:bodyPr/>
                <a:lstStyle/>
                <a:p>
                  <a:pPr algn="ctr">
                    <a:defRPr lang="ru-RU" sz="2000" b="1" i="0" u="none" strike="noStrike" kern="1200" baseline="0">
                      <a:solidFill>
                        <a:srgbClr val="14900E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spPr>
                <a:solidFill>
                  <a:schemeClr val="bg1"/>
                </a:solidFill>
                <a:ln>
                  <a:solidFill>
                    <a:srgbClr val="0B5D32"/>
                  </a:solidFill>
                </a:ln>
              </c:spPr>
              <c:txPr>
                <a:bodyPr/>
                <a:lstStyle/>
                <a:p>
                  <a:pPr algn="ctr">
                    <a:defRPr lang="ru-RU" sz="2000" b="1" i="0" u="none" strike="noStrike" kern="1200" baseline="0">
                      <a:solidFill>
                        <a:srgbClr val="14900E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</c:dLbl>
            <c:dLbl>
              <c:idx val="2"/>
              <c:spPr>
                <a:solidFill>
                  <a:schemeClr val="bg1"/>
                </a:solidFill>
                <a:ln>
                  <a:solidFill>
                    <a:srgbClr val="0B5D32"/>
                  </a:solidFill>
                </a:ln>
              </c:spPr>
              <c:txPr>
                <a:bodyPr/>
                <a:lstStyle/>
                <a:p>
                  <a:pPr algn="ctr">
                    <a:defRPr lang="ru-RU" sz="2000" b="1" i="0" u="none" strike="noStrike" kern="1200" baseline="0">
                      <a:solidFill>
                        <a:srgbClr val="14900E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</c:dLbl>
            <c:spPr>
              <a:solidFill>
                <a:schemeClr val="bg1"/>
              </a:solidFill>
              <a:ln>
                <a:solidFill>
                  <a:srgbClr val="0B5D32"/>
                </a:solidFill>
              </a:ln>
            </c:spPr>
            <c:txPr>
              <a:bodyPr/>
              <a:lstStyle/>
              <a:p>
                <a:pPr algn="ctr">
                  <a:defRPr lang="ru-RU" sz="2000" b="1" i="0" u="none" strike="noStrike" kern="1200" baseline="0">
                    <a:solidFill>
                      <a:srgbClr val="00B05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val>
            <c:numRef>
              <c:f>'Лист1 (передел)'!$C$2:$C$4</c:f>
              <c:numCache>
                <c:formatCode>0.0</c:formatCode>
                <c:ptCount val="3"/>
                <c:pt idx="0">
                  <c:v>75.2</c:v>
                </c:pt>
                <c:pt idx="1">
                  <c:v>281.39999999999969</c:v>
                </c:pt>
                <c:pt idx="2">
                  <c:v>595.20000000000005</c:v>
                </c:pt>
              </c:numCache>
            </c:numRef>
          </c:val>
        </c:ser>
        <c:gapWidth val="75"/>
        <c:axId val="76801536"/>
        <c:axId val="76803072"/>
      </c:barChart>
      <c:lineChart>
        <c:grouping val="standard"/>
        <c:ser>
          <c:idx val="0"/>
          <c:order val="1"/>
          <c:tx>
            <c:strRef>
              <c:f>'Лист1 (передел)'!$D$1</c:f>
              <c:strCache>
                <c:ptCount val="1"/>
                <c:pt idx="0">
                  <c:v>Доля ГО г.Стерлитамак в общем объеме освоенных средств РАИП по РБ, %</c:v>
                </c:pt>
              </c:strCache>
            </c:strRef>
          </c:tx>
          <c:spPr>
            <a:ln w="38100">
              <a:solidFill>
                <a:srgbClr val="18AB11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B5D32"/>
              </a:solidFill>
              <a:ln w="15240">
                <a:solidFill>
                  <a:schemeClr val="bg1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7.545194956605622E-2"/>
                  <c:y val="-5.2213867223942993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6880386073767565E-2"/>
                  <c:y val="-5.128205128205133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4.5501551189245093E-2"/>
                  <c:y val="-3.8081055085505675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1016890727335479E-2"/>
                  <c:y val="-3.7037045345592011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3.9986211651154811E-2"/>
                  <c:y val="-3.9886048833714452E-2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9525">
                <a:solidFill>
                  <a:prstClr val="black"/>
                </a:solidFill>
              </a:ln>
            </c:spPr>
            <c:txPr>
              <a:bodyPr/>
              <a:lstStyle/>
              <a:p>
                <a:pPr>
                  <a:defRPr sz="19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'Лист1 (передел)'!$A$2:$A$4</c:f>
              <c:strCache>
                <c:ptCount val="3"/>
                <c:pt idx="0">
                  <c:v>2013г. 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'Лист1 (передел)'!$D$2:$D$4</c:f>
              <c:numCache>
                <c:formatCode>0.0%</c:formatCode>
                <c:ptCount val="3"/>
                <c:pt idx="0">
                  <c:v>6.0000000000000062E-3</c:v>
                </c:pt>
                <c:pt idx="1">
                  <c:v>1.900000000000002E-2</c:v>
                </c:pt>
                <c:pt idx="2">
                  <c:v>9.5000000000000043E-2</c:v>
                </c:pt>
              </c:numCache>
            </c:numRef>
          </c:val>
        </c:ser>
        <c:marker val="1"/>
        <c:axId val="74613504"/>
        <c:axId val="74615040"/>
      </c:lineChart>
      <c:catAx>
        <c:axId val="76801536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6803072"/>
        <c:crosses val="autoZero"/>
        <c:lblAlgn val="ctr"/>
        <c:lblOffset val="100"/>
        <c:tickLblSkip val="1"/>
        <c:tickMarkSkip val="1"/>
      </c:catAx>
      <c:valAx>
        <c:axId val="76803072"/>
        <c:scaling>
          <c:orientation val="minMax"/>
        </c:scaling>
        <c:axPos val="l"/>
        <c:majorGridlines/>
        <c:numFmt formatCode="0" sourceLinked="0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ru-RU"/>
          </a:p>
        </c:txPr>
        <c:crossAx val="76801536"/>
        <c:crosses val="autoZero"/>
        <c:crossBetween val="between"/>
      </c:valAx>
      <c:catAx>
        <c:axId val="74613504"/>
        <c:scaling>
          <c:orientation val="minMax"/>
        </c:scaling>
        <c:delete val="1"/>
        <c:axPos val="b"/>
        <c:tickLblPos val="nextTo"/>
        <c:crossAx val="74615040"/>
        <c:crosses val="autoZero"/>
        <c:lblAlgn val="ctr"/>
        <c:lblOffset val="100"/>
      </c:catAx>
      <c:valAx>
        <c:axId val="74615040"/>
        <c:scaling>
          <c:orientation val="minMax"/>
        </c:scaling>
        <c:axPos val="r"/>
        <c:numFmt formatCode="0.0%" sourceLinked="0"/>
        <c:majorTickMark val="cross"/>
        <c:tickLblPos val="nextTo"/>
        <c:spPr>
          <a:noFill/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ru-RU"/>
          </a:p>
        </c:txPr>
        <c:crossAx val="74613504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egendEntry>
        <c:idx val="0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5.2154375222228551E-2"/>
          <c:y val="0.83696548800965098"/>
          <c:w val="0.9039641502930027"/>
          <c:h val="0.1403314259630587"/>
        </c:manualLayout>
      </c:layout>
      <c:spPr>
        <a:noFill/>
        <a:ln>
          <a:noFill/>
        </a:ln>
      </c:spPr>
      <c:txPr>
        <a:bodyPr/>
        <a:lstStyle/>
        <a:p>
          <a:pPr>
            <a:defRPr sz="16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</c:chart>
  <c:spPr>
    <a:noFill/>
    <a:ln w="9525">
      <a:solidFill>
        <a:srgbClr val="808080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902641752364494E-2"/>
          <c:y val="0.10279989649181202"/>
          <c:w val="0.90041807018462949"/>
          <c:h val="0.78122028760489814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CC00CC"/>
            </a:solidFill>
            <a:ln w="25400">
              <a:solidFill>
                <a:srgbClr val="7A083C"/>
              </a:solidFill>
            </a:ln>
          </c:spP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Val val="1"/>
          </c:dLbls>
          <c:cat>
            <c:strRef>
              <c:f>'Лист1 (передел)'!$J$40:$M$40</c:f>
              <c:strCache>
                <c:ptCount val="4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 (предварит.)</c:v>
                </c:pt>
              </c:strCache>
            </c:strRef>
          </c:cat>
          <c:val>
            <c:numRef>
              <c:f>'Лист1 (передел)'!$J$41:$M$41</c:f>
              <c:numCache>
                <c:formatCode>0.0</c:formatCode>
                <c:ptCount val="4"/>
                <c:pt idx="0">
                  <c:v>53.2</c:v>
                </c:pt>
                <c:pt idx="1">
                  <c:v>60.9</c:v>
                </c:pt>
                <c:pt idx="2">
                  <c:v>66.3</c:v>
                </c:pt>
                <c:pt idx="3">
                  <c:v>71.5</c:v>
                </c:pt>
              </c:numCache>
            </c:numRef>
          </c:val>
        </c:ser>
        <c:gapWidth val="75"/>
        <c:overlap val="-25"/>
        <c:axId val="76738944"/>
        <c:axId val="76808960"/>
      </c:barChart>
      <c:catAx>
        <c:axId val="767389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6808960"/>
        <c:crosses val="autoZero"/>
        <c:auto val="1"/>
        <c:lblAlgn val="ctr"/>
        <c:lblOffset val="100"/>
      </c:catAx>
      <c:valAx>
        <c:axId val="76808960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500"/>
            </a:pPr>
            <a:endParaRPr lang="ru-RU"/>
          </a:p>
        </c:txPr>
        <c:crossAx val="76738944"/>
        <c:crosses val="autoZero"/>
        <c:crossBetween val="between"/>
      </c:valAx>
    </c:plotArea>
    <c:plotVisOnly val="1"/>
    <c:dispBlanksAs val="gap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0.02067</cdr:x>
      <cdr:y>0.8452</cdr:y>
    </cdr:from>
    <cdr:to>
      <cdr:x>0.98421</cdr:x>
      <cdr:y>0.9966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177800" y="3467100"/>
          <a:ext cx="8290059" cy="621052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/>
            <a:t>Доля инновационной продукции</a:t>
          </a:r>
          <a:r>
            <a:rPr lang="ru-RU" sz="1500" baseline="0" dirty="0" smtClean="0"/>
            <a:t> в отгрузке инновационно-активных предприятий:  </a:t>
          </a:r>
        </a:p>
        <a:p xmlns:a="http://schemas.openxmlformats.org/drawingml/2006/main">
          <a:pPr algn="ctr"/>
          <a:r>
            <a:rPr lang="ru-RU" sz="1500" baseline="0" dirty="0" smtClean="0"/>
            <a:t>2014г. - 26,3%,   </a:t>
          </a:r>
          <a:r>
            <a:rPr lang="ru-RU" sz="1500" b="1" baseline="0" dirty="0" smtClean="0"/>
            <a:t>2015г.- 25,0%.</a:t>
          </a:r>
          <a:endParaRPr lang="ru-RU" sz="15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147FA575-617F-47FF-8955-10449A44F369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5707"/>
            <a:ext cx="5439101" cy="4468101"/>
          </a:xfrm>
          <a:prstGeom prst="rect">
            <a:avLst/>
          </a:prstGeom>
        </p:spPr>
        <p:txBody>
          <a:bodyPr vert="horz" lIns="92117" tIns="46058" rIns="92117" bIns="460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817"/>
            <a:ext cx="2946247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9817"/>
            <a:ext cx="2946246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88309BD-B22A-4EC5-821C-829C3EBAD1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F42FD-36BA-4961-ACA9-EA83CA5B3ED0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844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63262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88523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403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44750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64171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88235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7645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5220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55202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23196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886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0998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37483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5894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0131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69042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6053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25351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14758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21934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1817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4293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2DB2-D8D8-4DDA-B622-166DEDBAD9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88222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63018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30155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39720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22112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9066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0149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1053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42078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46926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9934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88478-6A21-4CF8-AC01-3081D9E0C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38656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0529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02260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59686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0844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7374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28426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025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AD0D-400B-4979-AC67-CC7931F419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4495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3101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8685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6A7F-FC3E-4295-A138-F7B78A551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29986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08893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31716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8073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1341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38179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84952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3027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2DB2-D8D8-4DDA-B622-166DEDBAD9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01463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88478-6A21-4CF8-AC01-3081D9E0C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40455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6A7F-FC3E-4295-A138-F7B78A551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8797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A53DE-5FF4-4342-99C2-41AA12974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497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A53DE-5FF4-4342-99C2-41AA12974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7267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12EF4-5EFE-4412-87BD-5A3CA4B4DC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19178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D9B9B-F7B4-44FA-A05F-ECE076C5B6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4038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2AF7-EAF4-49E4-A71F-0E16296457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27050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D316-8993-4F0B-9879-BB85768A25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21715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C414-1591-4E4D-BB43-6990AD5657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98538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F24DF-D1B1-44F2-B2F3-0B8F6A63A6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66011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B53D-F59E-4A7B-AE2A-3262602DE0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89113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CF8F8-7093-46EA-967F-1B5060AAA3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06984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6B08-2A01-4D6A-AC3A-A51084A115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920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12EF4-5EFE-4412-87BD-5A3CA4B4DC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0801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56740C00-28CC-44D2-8F56-8ABD85C84EB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62691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37286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90476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43371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3242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25331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0713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6262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7154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11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D9B9B-F7B4-44FA-A05F-ECE076C5B6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53047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4409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70426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14306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48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54480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68355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1760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7473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66643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404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2AF7-EAF4-49E4-A71F-0E16296457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0191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272282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62353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632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D316-8993-4F0B-9879-BB85768A25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5348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540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C414-1591-4E4D-BB43-6990AD5657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7587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F24DF-D1B1-44F2-B2F3-0B8F6A63A6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2056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B53D-F59E-4A7B-AE2A-3262602DE0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9588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CF8F8-7093-46EA-967F-1B5060AAA3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6393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6B08-2A01-4D6A-AC3A-A51084A115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981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56740C00-28CC-44D2-8F56-8ABD85C84EB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1327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813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9704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748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17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74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49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37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804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380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613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4438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630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369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6570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320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309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3254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784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320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6106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4624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42812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3550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5483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3474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1615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1155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2337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001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7" indent="0">
              <a:buNone/>
              <a:defRPr sz="1200" b="1"/>
            </a:lvl5pPr>
            <a:lvl6pPr marL="1714371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7" indent="0">
              <a:buNone/>
              <a:defRPr sz="1200" b="1"/>
            </a:lvl5pPr>
            <a:lvl6pPr marL="1714371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3945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3652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7920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2750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71727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8640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1482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990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7809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20532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741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47330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AD0D-400B-4979-AC67-CC7931F419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46057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80785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6117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0093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15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37499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828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9493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1718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608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327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5701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AD0D-400B-4979-AC67-CC7931F419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27090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6057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140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87964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69939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89245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6264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52926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094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1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051"/>
            </a:lvl1pPr>
            <a:lvl2pPr marL="342874" indent="0">
              <a:buNone/>
              <a:defRPr sz="900"/>
            </a:lvl2pPr>
            <a:lvl3pPr marL="685750" indent="0">
              <a:buNone/>
              <a:defRPr sz="751"/>
            </a:lvl3pPr>
            <a:lvl4pPr marL="1028624" indent="0">
              <a:buNone/>
              <a:defRPr sz="676"/>
            </a:lvl4pPr>
            <a:lvl5pPr marL="1371497" indent="0">
              <a:buNone/>
              <a:defRPr sz="676"/>
            </a:lvl5pPr>
            <a:lvl6pPr marL="1714371" indent="0">
              <a:buNone/>
              <a:defRPr sz="676"/>
            </a:lvl6pPr>
            <a:lvl7pPr marL="2057246" indent="0">
              <a:buNone/>
              <a:defRPr sz="676"/>
            </a:lvl7pPr>
            <a:lvl8pPr marL="2400120" indent="0">
              <a:buNone/>
              <a:defRPr sz="676"/>
            </a:lvl8pPr>
            <a:lvl9pPr marL="2742995" indent="0">
              <a:buNone/>
              <a:defRPr sz="6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82892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2190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0266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490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6638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55239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1134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44959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5329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24589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738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4" indent="0">
              <a:buNone/>
              <a:defRPr sz="2100"/>
            </a:lvl2pPr>
            <a:lvl3pPr marL="685750" indent="0">
              <a:buNone/>
              <a:defRPr sz="1801"/>
            </a:lvl3pPr>
            <a:lvl4pPr marL="1028624" indent="0">
              <a:buNone/>
              <a:defRPr sz="1500"/>
            </a:lvl4pPr>
            <a:lvl5pPr marL="1371497" indent="0">
              <a:buNone/>
              <a:defRPr sz="1500"/>
            </a:lvl5pPr>
            <a:lvl6pPr marL="1714371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1"/>
            </a:lvl1pPr>
            <a:lvl2pPr marL="342874" indent="0">
              <a:buNone/>
              <a:defRPr sz="900"/>
            </a:lvl2pPr>
            <a:lvl3pPr marL="685750" indent="0">
              <a:buNone/>
              <a:defRPr sz="751"/>
            </a:lvl3pPr>
            <a:lvl4pPr marL="1028624" indent="0">
              <a:buNone/>
              <a:defRPr sz="676"/>
            </a:lvl4pPr>
            <a:lvl5pPr marL="1371497" indent="0">
              <a:buNone/>
              <a:defRPr sz="676"/>
            </a:lvl5pPr>
            <a:lvl6pPr marL="1714371" indent="0">
              <a:buNone/>
              <a:defRPr sz="676"/>
            </a:lvl6pPr>
            <a:lvl7pPr marL="2057246" indent="0">
              <a:buNone/>
              <a:defRPr sz="676"/>
            </a:lvl7pPr>
            <a:lvl8pPr marL="2400120" indent="0">
              <a:buNone/>
              <a:defRPr sz="676"/>
            </a:lvl8pPr>
            <a:lvl9pPr marL="2742995" indent="0">
              <a:buNone/>
              <a:defRPr sz="6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3602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57341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8172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9996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AD0D-400B-4979-AC67-CC7931F419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787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95902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1507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88690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72432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38978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707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183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7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5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2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497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56" indent="-25715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2" indent="-2142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8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1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1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7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1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367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004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678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020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758C0A-BAEE-4A18-AC33-84DA394457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42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64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736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758C0A-BAEE-4A18-AC33-84DA394457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442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5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226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505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544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1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96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170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0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10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2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2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16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8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0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12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4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0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5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5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7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8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8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2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9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0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0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5050" y="2571750"/>
            <a:ext cx="5313612" cy="2482850"/>
          </a:xfrm>
          <a:prstGeom prst="rect">
            <a:avLst/>
          </a:prstGeom>
        </p:spPr>
      </p:pic>
      <p:sp>
        <p:nvSpPr>
          <p:cNvPr id="15362" name="Text Box 10"/>
          <p:cNvSpPr txBox="1">
            <a:spLocks noChangeArrowheads="1"/>
          </p:cNvSpPr>
          <p:nvPr/>
        </p:nvSpPr>
        <p:spPr bwMode="auto">
          <a:xfrm>
            <a:off x="107950" y="1022351"/>
            <a:ext cx="8928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Городское развитие в 2015 году и планы на 2016 год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210050" y="3625850"/>
            <a:ext cx="46109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ГЛАВА АДМИНИСТРАЦИИ </a:t>
            </a:r>
          </a:p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ГОРОДСКОГО ОКРУГА </a:t>
            </a:r>
          </a:p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 СТЕРЛИТАМАК </a:t>
            </a:r>
          </a:p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РЕСПУБЛИКИ БАШКОРТОСТАН 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3780730" y="2565400"/>
            <a:ext cx="5111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500" b="1" dirty="0" smtClean="0">
                <a:solidFill>
                  <a:schemeClr val="tx2"/>
                </a:solidFill>
                <a:latin typeface="Arial" charset="0"/>
              </a:rPr>
              <a:t>Изотов</a:t>
            </a:r>
            <a:endParaRPr lang="ru-RU" sz="3500" b="1" dirty="0">
              <a:solidFill>
                <a:schemeClr val="tx2"/>
              </a:solidFill>
              <a:latin typeface="Arial" charset="0"/>
            </a:endParaRPr>
          </a:p>
          <a:p>
            <a:pPr algn="ctr" eaLnBrk="1" hangingPunct="1"/>
            <a:r>
              <a:rPr lang="ru-RU" sz="3500" b="1" dirty="0" smtClean="0">
                <a:solidFill>
                  <a:schemeClr val="tx2"/>
                </a:solidFill>
                <a:latin typeface="Arial" charset="0"/>
              </a:rPr>
              <a:t>Алексей Николаевич</a:t>
            </a:r>
            <a:endParaRPr lang="ru-RU" sz="35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АДМИНИСТРАЦИЯ ГОРОДСКОГО ОКРУГА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ГОРОД СТЕРЛИТАМАК РЕСПУБЛИКИ БАШКОРТОСТАН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3350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ДИНАМИКА СРЕДНЕМЕСЯЧНОЙ ЗАРАБОТНОЙ ПЛАТЫ, РУБ.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/>
        </p:nvGraphicFramePr>
        <p:xfrm>
          <a:off x="448734" y="990602"/>
          <a:ext cx="8085667" cy="40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327900" y="825499"/>
            <a:ext cx="95461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5 место</a:t>
            </a: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7635" y="958851"/>
            <a:ext cx="4047715" cy="31051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НАШИ ПОБЕДИТЕЛИ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838200"/>
            <a:ext cx="2528887" cy="344209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950" y="3892537"/>
            <a:ext cx="3905250" cy="11695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Антон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Занин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– «золото» (командный зачёт) и «серебро» (личный зачёт в стрельбе из произвольного малокалиберного пистолета на дистанции 50м) чемпионата Европы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г.Марибор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Словения).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52950" y="4057637"/>
            <a:ext cx="4445000" cy="9588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Студенты Стерлитамакского колледжа физической культуры, управления и сервиса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Элина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Фахретдинова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 Шамиль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Ямилов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– победители и призёры чемпионата мира по панкратиону.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9450" y="833555"/>
            <a:ext cx="2025650" cy="150657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6800" y="1701800"/>
            <a:ext cx="5416549" cy="335523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НАШИ ПОБЕДИТЕЛИ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5100" y="869937"/>
            <a:ext cx="4781550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Спортсмены школы №32 – бронзовые призёры V Всероссийских спортивных игр школьников «Президентские спортивные игры».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4" y="861168"/>
            <a:ext cx="3591556" cy="207636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675" y="3007667"/>
            <a:ext cx="3262785" cy="205963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66" y="927099"/>
            <a:ext cx="4352633" cy="280200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432300" y="2889237"/>
            <a:ext cx="4546600" cy="20764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«ТОП-500 лучших школ России»: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гимназии №№1 и 2, башкирский лицей-интернат №3.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«ТОП 200» включены: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БЛИ №3 (химико-биологический, социально-гуманитарный, физико-химический, социально-экономический профили);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лицей №3 (индустриально-технологический профиль);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гимназия №1 (физико-химический профиль).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7914" y="3308350"/>
            <a:ext cx="2345648" cy="16446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49" y="907938"/>
            <a:ext cx="5003801" cy="305231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07000" y="933451"/>
            <a:ext cx="3810000" cy="1423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Людмила Михайлова - победитель XIV республиканского конкурса на звание «Лучший врач года» в номинации «Лучший эндокринолог».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июне 2015 года она заняла второе место в аналогичном Всероссийском конкурсе.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3934" y="2132970"/>
            <a:ext cx="5004330" cy="229417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52402"/>
            <a:ext cx="9144000" cy="36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900" dirty="0" smtClean="0"/>
              <a:t>ОТДЕЛЕНИЯ ФИЛИАЛА РГАУ МФЦ Г.СТЕРЛИТАМАКА ПО УЛ.МИРА, 18А</a:t>
            </a:r>
            <a:endParaRPr lang="ru-RU" sz="1900" dirty="0"/>
          </a:p>
        </p:txBody>
      </p:sp>
      <p:pic>
        <p:nvPicPr>
          <p:cNvPr id="14" name="Picture 2" descr="C:\Users\vedspeciao\Desktop\IMG_68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552" y="843747"/>
            <a:ext cx="3590919" cy="211580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5" descr="C:\Users\vedspeciao\Desktop\IMG_68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672" y="2952357"/>
            <a:ext cx="3263218" cy="198752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996268" y="901690"/>
            <a:ext cx="4868332" cy="12464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Новое отделение филиала - 12 окон. </a:t>
            </a:r>
          </a:p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 городе работают также филиал по ул.Худайбердина, 83 (24 окна) и отделение филиала по пр.Октября, 71 (10 окон). Учреждения оказывают более 200 видов услуг.</a:t>
            </a:r>
          </a:p>
        </p:txBody>
      </p:sp>
    </p:spTree>
    <p:extLst>
      <p:ext uri="{BB962C8B-B14F-4D97-AF65-F5344CB8AC3E}">
        <p14:creationId xmlns="" xmlns:p14="http://schemas.microsoft.com/office/powerpoint/2010/main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395288" y="1553758"/>
            <a:ext cx="86407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СПАСИБО ЗА ВНИМАНИЕ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24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8750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УРОВЕНЬ БЕЗРАБОТИЦЫ, %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220133" y="971551"/>
          <a:ext cx="8432800" cy="394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59704" y="929459"/>
            <a:ext cx="1058333" cy="40011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4 место</a:t>
            </a: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6049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ЕСТЕСТВЕННОЕ ДВИЖЕНИЕ НАСЕЛЕНИЯ, ЧЕЛ.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44371" y="859609"/>
            <a:ext cx="1058333" cy="40011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2 место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228601" y="1041402"/>
          <a:ext cx="8365067" cy="389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8750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МИГРАЦИЯ НАСЕЛЕНИЯ, ЧЕЛ.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-161773" y="1371487"/>
          <a:ext cx="9552215" cy="348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907867" y="939799"/>
            <a:ext cx="102446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 место</a:t>
            </a: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СТЕРЛИТАМАК – ГОРОД БОЛЬШОЙ ХИМИИ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06" y="936605"/>
            <a:ext cx="8302918" cy="377651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0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dirty="0" smtClean="0">
                <a:solidFill>
                  <a:srgbClr val="272777"/>
                </a:solidFill>
                <a:latin typeface="Times New Roman" pitchFamily="18" charset="0"/>
              </a:rPr>
              <a:t>ДИНАМИКА ОБЪЁМА ОТГРУЖЕННОЙ ПРОДУКЦИИ </a:t>
            </a:r>
          </a:p>
          <a:p>
            <a:r>
              <a:rPr lang="ru-RU" sz="1400" dirty="0" smtClean="0">
                <a:solidFill>
                  <a:srgbClr val="272777"/>
                </a:solidFill>
                <a:latin typeface="Times New Roman" pitchFamily="18" charset="0"/>
              </a:rPr>
              <a:t>ПРЕДПРИЯТИЙ ХИМИЧЕСКОЙ И НЕФТЕХИМИЧЕСКОЙ ОТРАСЛИ, МЛН РУБ.;</a:t>
            </a:r>
          </a:p>
          <a:p>
            <a:r>
              <a:rPr lang="ru-RU" sz="1400" dirty="0" smtClean="0">
                <a:solidFill>
                  <a:srgbClr val="272777"/>
                </a:solidFill>
                <a:latin typeface="Times New Roman" pitchFamily="18" charset="0"/>
              </a:rPr>
              <a:t>ДОЛЯ В ОБЩЕМ ОБЪЁМЕ ОТГРУЖЕННОЙ ПРОДУКЦИИ, %</a:t>
            </a:r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552450" y="1301750"/>
          <a:ext cx="8413222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562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ПРЕДПРИЯТИЙ </a:t>
            </a:r>
          </a:p>
          <a:p>
            <a:pPr algn="ctr"/>
            <a:r>
              <a:rPr lang="ru-RU" sz="17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ХИМИЧЕСКОЙ И НЕФТЕХИМИЧЕСКОЙ ОТРАСЛЕЙ, % </a:t>
            </a:r>
            <a:endParaRPr lang="ru-RU" sz="17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292100" y="1073149"/>
          <a:ext cx="8369303" cy="3879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ДИНАМИКА ОБЪЁМА ОТГРУЖЕННОЙ ПРОДУКЦИИ </a:t>
            </a:r>
          </a:p>
          <a:p>
            <a:pPr algn="ctr"/>
            <a:r>
              <a:rPr lang="ru-RU" sz="14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ПРЕДПРИЯТИЙ МАШИНОСТРОЕНИЯ, МЛН РУБ.;</a:t>
            </a:r>
          </a:p>
          <a:p>
            <a:pPr algn="ctr"/>
            <a:r>
              <a:rPr lang="ru-RU" sz="1400" b="1" dirty="0" smtClean="0">
                <a:solidFill>
                  <a:srgbClr val="272777"/>
                </a:solidFill>
                <a:latin typeface="Times New Roman" pitchFamily="18" charset="0"/>
              </a:rPr>
              <a:t>ДОЛЯ В ОБЩЕМ ОБЪЁМЕ ОТГРУЖЕННОЙ ПРОДУКЦИИ, %</a:t>
            </a:r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406931" y="1028700"/>
          <a:ext cx="8220604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5240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ПРЕДПРИЯТИЙ МАШИНОСТРОЕНИЯ, % </a:t>
            </a:r>
            <a:endParaRPr lang="ru-RU" sz="2000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400050" y="901700"/>
          <a:ext cx="8094135" cy="3816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72777"/>
                </a:solidFill>
                <a:latin typeface="Times New Roman" pitchFamily="18" charset="0"/>
              </a:rPr>
              <a:t>ДИНАМИКА ОБЪЁМА ОТГРУЖЕННОЙ ПРОДУКЦИИ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72777"/>
                </a:solidFill>
                <a:latin typeface="Times New Roman" pitchFamily="18" charset="0"/>
              </a:rPr>
              <a:t>ПРЕДПРИЯТИЙ ПИЩЕВОЙ И ПЕРЕРАБАТЫВАЮЩЕЙ ПРОМЫШЛЕННОСТИ, МЛН РУБ.;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72777"/>
                </a:solidFill>
                <a:latin typeface="Times New Roman" pitchFamily="18" charset="0"/>
              </a:rPr>
              <a:t>ДОЛЯ В ОБЩЕМ ОБЪЁМЕ ОТГРУЖЕННОЙ ПРОДУКЦИИ, %</a:t>
            </a:r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406931" y="1028700"/>
          <a:ext cx="8220604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ПЛАТЕЖИ В БЮДЖЕТЫ ВСЕХ УРОВНЕЙ, ВКЛЮЧАЯ НЕНАЛОГОВЫЕ ПЛАТЕЖИ, МЛРД РУБ.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220135" y="965200"/>
          <a:ext cx="8695267" cy="400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13670" y="850899"/>
            <a:ext cx="5520265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Доля муниципального бюджета </a:t>
            </a:r>
          </a:p>
          <a:p>
            <a:pPr algn="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консолидированном бюджете города – 15,4%</a:t>
            </a: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ПРЕДПРИЯТИЙ ПИЩЕВОЙ И ПЕРЕРАБАТЫВАЮЩЕЙ ОТРАСЛИ, %</a:t>
            </a:r>
            <a:endParaRPr lang="ru-RU" sz="2000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762000" y="977901"/>
          <a:ext cx="7535333" cy="382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72777"/>
                </a:solidFill>
                <a:latin typeface="Times New Roman" pitchFamily="18" charset="0"/>
              </a:rPr>
              <a:t>ДИНАМИКА ОБЪЁМА ОТГРУЖЕННОЙ ПРОДУКЦИИ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72777"/>
                </a:solidFill>
                <a:latin typeface="Times New Roman" pitchFamily="18" charset="0"/>
              </a:rPr>
              <a:t>ПРЕДПРИЯТИЙ ПРОЧИХ НЕМЕТАЛЛИЧЕСКИХ МИНЕРАЛЬНЫХ ПРОДУКТОВ, МЛН РУБ.;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72777"/>
                </a:solidFill>
                <a:latin typeface="Times New Roman" pitchFamily="18" charset="0"/>
              </a:rPr>
              <a:t>ДОЛЯ В ОБЩЕМ ОБЪЁМЕ ОТГРУЖЕННОЙ ПРОДУКЦИИ, %</a:t>
            </a:r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406931" y="1028700"/>
          <a:ext cx="8220604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562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ПРЕДПРИЯТИЙ </a:t>
            </a:r>
          </a:p>
          <a:p>
            <a:pPr algn="ctr"/>
            <a:r>
              <a:rPr lang="ru-RU" sz="1900" b="1" dirty="0" smtClean="0">
                <a:solidFill>
                  <a:srgbClr val="272777"/>
                </a:solidFill>
                <a:latin typeface="Times New Roman" pitchFamily="18" charset="0"/>
              </a:rPr>
              <a:t>ПРОЧИХ НЕМЕТАЛЛИЧЕСКИХ МИНЕРАЛЬНЫХ ПРОДУКТОВ</a:t>
            </a:r>
            <a:r>
              <a:rPr lang="ru-RU" sz="19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, % </a:t>
            </a:r>
            <a:endParaRPr lang="ru-RU" sz="19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660400" y="1200150"/>
          <a:ext cx="7721600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643177" y="107139"/>
            <a:ext cx="33575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Технопарки</a:t>
            </a:r>
            <a:endParaRPr lang="ru-RU" sz="4000" b="1" dirty="0">
              <a:solidFill>
                <a:srgbClr val="27277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579108" y="2842890"/>
            <a:ext cx="3681164" cy="210586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4193" name="Picture 1" descr="G:\Архив фото\2013\2013-11-29 III Республиканский форум предпринимательства\2013-11-29 III Предпринимательский форум_ч.2\Завод композитных труб_глава и Маврин\на сайт\IMG_4693.jpg"/>
          <p:cNvPicPr>
            <a:picLocks noChangeAspect="1" noChangeArrowheads="1"/>
          </p:cNvPicPr>
          <p:nvPr/>
        </p:nvPicPr>
        <p:blipFill>
          <a:blip r:embed="rId3" cstate="print">
            <a:lum contrast="16000"/>
          </a:blip>
          <a:srcRect/>
          <a:stretch>
            <a:fillRect/>
          </a:stretch>
        </p:blipFill>
        <p:spPr bwMode="auto">
          <a:xfrm>
            <a:off x="4979090" y="2854880"/>
            <a:ext cx="3139673" cy="211927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4195" name="Picture 3" descr="\\Fserver\для_отделов\Отдел по работе со СМИ\Фотографии\2013\Инмаш\IMG_9953_.jpg"/>
          <p:cNvPicPr>
            <a:picLocks noChangeAspect="1" noChangeArrowheads="1"/>
          </p:cNvPicPr>
          <p:nvPr/>
        </p:nvPicPr>
        <p:blipFill>
          <a:blip r:embed="rId4">
            <a:lum contrast="16000"/>
          </a:blip>
          <a:srcRect/>
          <a:stretch>
            <a:fillRect/>
          </a:stretch>
        </p:blipFill>
        <p:spPr bwMode="auto">
          <a:xfrm>
            <a:off x="4627418" y="822240"/>
            <a:ext cx="3900054" cy="217766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lum contrast="16000"/>
          </a:blip>
          <a:srcRect/>
          <a:stretch>
            <a:fillRect/>
          </a:stretch>
        </p:blipFill>
        <p:spPr bwMode="auto">
          <a:xfrm>
            <a:off x="366683" y="871094"/>
            <a:ext cx="3380972" cy="212223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81778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4572000" y="2821857"/>
            <a:ext cx="4435472" cy="221548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214346" y="0"/>
            <a:ext cx="9358346" cy="8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700" dirty="0" smtClean="0"/>
              <a:t>ООО «БАШПЛАСТ» НА БАЗЕ СТЕРЛИТАМАКСКОГО </a:t>
            </a:r>
          </a:p>
          <a:p>
            <a:r>
              <a:rPr lang="ru-RU" sz="1700" dirty="0" smtClean="0"/>
              <a:t>ПРОИЗВОДСТВЕННО-ТЕХНОЛОГИЧЕСКОГО ЦЕНТРА</a:t>
            </a:r>
            <a:r>
              <a:rPr lang="ru-RU" sz="1700" dirty="0" smtClean="0">
                <a:solidFill>
                  <a:srgbClr val="000000"/>
                </a:solidFill>
              </a:rPr>
              <a:t> </a:t>
            </a:r>
            <a:r>
              <a:rPr lang="ru-RU" sz="1700" dirty="0" smtClean="0"/>
              <a:t>(БЫВШИЙ СКОК)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1017976"/>
            <a:ext cx="3429024" cy="1400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Объём отгрузки – 2,4 </a:t>
            </a:r>
            <a:r>
              <a:rPr lang="ru-RU" sz="1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руб.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Общая мощность производства – 20 тыс. тонн в год.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 место в РФ по производству кабельного пластиката.</a:t>
            </a:r>
            <a:endParaRPr lang="ru-RU" sz="17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lum contrast="16000"/>
          </a:blip>
          <a:srcRect/>
          <a:stretch>
            <a:fillRect/>
          </a:stretch>
        </p:blipFill>
        <p:spPr bwMode="auto">
          <a:xfrm>
            <a:off x="142845" y="910818"/>
            <a:ext cx="5214974" cy="260483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199"/>
            <a:ext cx="9144000" cy="8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700" dirty="0" smtClean="0"/>
              <a:t>ООО «НПЦ БАШКОМПАУНД»</a:t>
            </a:r>
            <a:r>
              <a:rPr lang="ru-RU" sz="1700" dirty="0" smtClean="0">
                <a:solidFill>
                  <a:schemeClr val="tx1"/>
                </a:solidFill>
              </a:rPr>
              <a:t> </a:t>
            </a:r>
            <a:r>
              <a:rPr lang="ru-RU" sz="1700" dirty="0" smtClean="0"/>
              <a:t>НА БАЗЕ СТЕРЛИТАМАКСКОГО </a:t>
            </a:r>
          </a:p>
          <a:p>
            <a:r>
              <a:rPr lang="ru-RU" sz="1700" dirty="0" smtClean="0"/>
              <a:t>ПРОИЗВОДСТВЕННО-ТЕХНОЛОГИЧЕСКОГО ЦЕНТРА</a:t>
            </a:r>
            <a:r>
              <a:rPr lang="ru-RU" sz="1700" dirty="0" smtClean="0">
                <a:solidFill>
                  <a:srgbClr val="000000"/>
                </a:solidFill>
              </a:rPr>
              <a:t> </a:t>
            </a:r>
            <a:r>
              <a:rPr lang="ru-RU" sz="1700" dirty="0" smtClean="0"/>
              <a:t>(БЫВШИЙ СКОК)</a:t>
            </a:r>
          </a:p>
          <a:p>
            <a:endParaRPr lang="ru-RU" dirty="0"/>
          </a:p>
        </p:txBody>
      </p:sp>
      <p:pic>
        <p:nvPicPr>
          <p:cNvPr id="5122" name="Picture 2" descr="C:\Users\vedspeciao\Desktop\Глава РБ приезд 27.06.15\Башкомпаунд\f086ef3cd594694387d0d09dd933be27.jpg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491836" y="857240"/>
            <a:ext cx="4318264" cy="233216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lum contrast="16000"/>
          </a:blip>
          <a:srcRect/>
          <a:stretch>
            <a:fillRect/>
          </a:stretch>
        </p:blipFill>
        <p:spPr bwMode="auto">
          <a:xfrm>
            <a:off x="1485900" y="2928921"/>
            <a:ext cx="4064000" cy="212340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953000" y="844552"/>
            <a:ext cx="4064000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Производство пластиков, компаундов и термоэластопластов на основе полихлорвинила, полиэтилена и полипропилена.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программы импортозамещения.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Доля производства сшитого полиэтилена на рынке РФ - 25%.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объём инвестиций – 67,2 млн руб.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(2013г. – 16,6 млн руб., 2014г. – 49,5 млн руб., 2015г. – 1,1 млн руб.).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8361"/>
            <a:ext cx="8229600" cy="310753"/>
          </a:xfrm>
        </p:spPr>
        <p:txBody>
          <a:bodyPr/>
          <a:lstStyle/>
          <a:p>
            <a:r>
              <a:rPr lang="ru-RU" sz="2200" b="1" dirty="0" smtClean="0">
                <a:solidFill>
                  <a:srgbClr val="272777"/>
                </a:solidFill>
                <a:latin typeface="Times New Roman" pitchFamily="18" charset="0"/>
              </a:rPr>
              <a:t>ООО «РУСКО ЛИФТ» НА БАЗЕ ТЕХНОПАРКА «ИНМАШ»</a:t>
            </a:r>
            <a:endParaRPr lang="ru-RU" sz="2200" b="1" dirty="0">
              <a:solidFill>
                <a:srgbClr val="272777"/>
              </a:solidFill>
              <a:latin typeface="Times New Roman" pitchFamily="18" charset="0"/>
            </a:endParaRP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709592" y="899968"/>
            <a:ext cx="3763137" cy="181832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lum contrast="16000"/>
          </a:blip>
          <a:srcRect/>
          <a:stretch>
            <a:fillRect/>
          </a:stretch>
        </p:blipFill>
        <p:spPr bwMode="auto">
          <a:xfrm>
            <a:off x="690274" y="2482851"/>
            <a:ext cx="2161540" cy="25844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lum contrast="16000"/>
          </a:blip>
          <a:srcRect/>
          <a:stretch>
            <a:fillRect/>
          </a:stretch>
        </p:blipFill>
        <p:spPr bwMode="auto">
          <a:xfrm>
            <a:off x="2954866" y="2475539"/>
            <a:ext cx="2167468" cy="259176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869873" y="825502"/>
            <a:ext cx="4176761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Предприятие образовано в апреле 2014г.</a:t>
            </a:r>
          </a:p>
          <a:p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произв.цеха – порядка 8000м</a:t>
            </a:r>
            <a:r>
              <a:rPr lang="ru-RU" sz="14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Произв.мощность – 4000 лифтов в год.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Производство, ремонт и тех.обслуживание лифтов, модернизация лифтового оборудования.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Лифты изготовлены на южнокорейском и японском оборудовании с использованием российских комплектующих.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7767" y="2921002"/>
            <a:ext cx="3598181" cy="206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528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2"/>
            <a:ext cx="8229600" cy="379412"/>
          </a:xfrm>
        </p:spPr>
        <p:txBody>
          <a:bodyPr/>
          <a:lstStyle/>
          <a:p>
            <a:r>
              <a:rPr lang="ru-RU" sz="2200" b="1" dirty="0" smtClean="0">
                <a:solidFill>
                  <a:srgbClr val="272777"/>
                </a:solidFill>
                <a:latin typeface="Times New Roman" pitchFamily="18" charset="0"/>
              </a:rPr>
              <a:t>ООО «СКБ «СТАНКОСТРОЕНИЕ» НА БАЗЕ МАШЗАВОДА</a:t>
            </a:r>
            <a:endParaRPr lang="ru-RU" sz="2200" b="1" dirty="0">
              <a:solidFill>
                <a:srgbClr val="272777"/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6134" y="852875"/>
            <a:ext cx="3911600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Предприятие образовано в 2012г.</a:t>
            </a:r>
          </a:p>
          <a:p>
            <a:r>
              <a:rPr lang="ru-RU" sz="1600" b="1" dirty="0" smtClean="0">
                <a:latin typeface="Times New Roman" pitchFamily="18" charset="0"/>
              </a:rPr>
              <a:t>Производство до 60 станков с ЧПУ и обрабатывающих центров в год.</a:t>
            </a:r>
          </a:p>
          <a:p>
            <a:r>
              <a:rPr lang="ru-RU" sz="1600" b="1" dirty="0" smtClean="0">
                <a:latin typeface="Times New Roman" pitchFamily="18" charset="0"/>
              </a:rPr>
              <a:t>Инвестиции – более 80 млн руб.</a:t>
            </a:r>
          </a:p>
          <a:p>
            <a:r>
              <a:rPr lang="ru-RU" sz="1600" b="1" dirty="0" smtClean="0">
                <a:latin typeface="Times New Roman" pitchFamily="18" charset="0"/>
              </a:rPr>
              <a:t>Производственный корпус – 1500 м</a:t>
            </a:r>
            <a:r>
              <a:rPr lang="ru-RU" sz="1600" b="1" baseline="30000" dirty="0" smtClean="0">
                <a:latin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</a:rPr>
              <a:t>.</a:t>
            </a:r>
          </a:p>
          <a:p>
            <a:r>
              <a:rPr lang="ru-RU" sz="1600" b="1" dirty="0" smtClean="0">
                <a:latin typeface="Times New Roman" pitchFamily="18" charset="0"/>
              </a:rPr>
              <a:t>Выполнение программы импортозамещения.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142846" y="869494"/>
            <a:ext cx="4739963" cy="219755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C:\Users\vedspeciao\Desktop\01-fill-600x4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0800" y="2919240"/>
            <a:ext cx="3788832" cy="2065511"/>
          </a:xfrm>
          <a:prstGeom prst="rect">
            <a:avLst/>
          </a:prstGeom>
          <a:noFill/>
        </p:spPr>
      </p:pic>
      <p:pic>
        <p:nvPicPr>
          <p:cNvPr id="8195" name="Picture 3" descr="C:\Users\vedspeciao\Desktop\01-fill-600x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6203" y="3063970"/>
            <a:ext cx="3358265" cy="1984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28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124017" y="811365"/>
            <a:ext cx="3565555" cy="202340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2" name="Picture 4" descr="C:\Users\vedspeciao\Desktop\Рисунок5.jpg"/>
          <p:cNvPicPr>
            <a:picLocks noChangeAspect="1" noChangeArrowheads="1"/>
          </p:cNvPicPr>
          <p:nvPr/>
        </p:nvPicPr>
        <p:blipFill>
          <a:blip r:embed="rId3">
            <a:lum contrast="16000"/>
          </a:blip>
          <a:srcRect/>
          <a:stretch>
            <a:fillRect/>
          </a:stretch>
        </p:blipFill>
        <p:spPr bwMode="auto">
          <a:xfrm>
            <a:off x="118328" y="2865960"/>
            <a:ext cx="3946557" cy="218054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0714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ИНДУСТРИАЛЬНЫЙ ПАРК НА ТЕРРИТОРИИ ФКП «АВАНГАРД»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28198" y="857238"/>
            <a:ext cx="5226902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Количество: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резидентов – 16;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рабочих мест – порядка 300.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Инфраструктура: инженерные коммуникации, производственные, бытовые и подсобные помещения, административный корпус, новая котельная.</a:t>
            </a:r>
          </a:p>
        </p:txBody>
      </p:sp>
      <p:pic>
        <p:nvPicPr>
          <p:cNvPr id="32771" name="Picture 3" descr="C:\Users\vedspeciao\Desktop\Рисунок4.jpg"/>
          <p:cNvPicPr>
            <a:picLocks noChangeAspect="1" noChangeArrowheads="1"/>
          </p:cNvPicPr>
          <p:nvPr/>
        </p:nvPicPr>
        <p:blipFill>
          <a:blip r:embed="rId4">
            <a:lum contrast="16000"/>
          </a:blip>
          <a:srcRect/>
          <a:stretch>
            <a:fillRect/>
          </a:stretch>
        </p:blipFill>
        <p:spPr bwMode="auto">
          <a:xfrm>
            <a:off x="4367349" y="2707279"/>
            <a:ext cx="4670081" cy="234232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ТРАВМАТИЗМ НА ГОРОДСКИХ ПРЕДПРИЯТИЯХ.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СТАТИСТИКА ПО ПОЖАРАМ.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84151" y="914399"/>
          <a:ext cx="8655049" cy="4080418"/>
        </p:xfrm>
        <a:graphic>
          <a:graphicData uri="http://schemas.openxmlformats.org/drawingml/2006/table">
            <a:tbl>
              <a:tblPr/>
              <a:tblGrid>
                <a:gridCol w="382968"/>
                <a:gridCol w="1735187"/>
                <a:gridCol w="745832"/>
                <a:gridCol w="1149361"/>
                <a:gridCol w="2290446"/>
                <a:gridCol w="2351255"/>
              </a:tblGrid>
              <a:tr h="458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2015г.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январь-февраль 2015г. 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(до 15.02.)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январь-февраль 2016г.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(до 15.02.)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690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Предприятия города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7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пострадавших при несчастных случаях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</a:tr>
              <a:tr h="486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погибших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7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1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181"/>
                    </a:solidFill>
                  </a:tcPr>
                </a:tc>
              </a:tr>
              <a:tr h="24690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Пожары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пожаров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191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173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</a:tr>
              <a:tr h="5899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пострадавших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</a:tr>
              <a:tr h="4873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погибших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7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51" marR="8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18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5250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ДОХОДЫ МЕСТНОГО БЮДЖЕТА, МЛРД РУБ.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304801" y="1028700"/>
          <a:ext cx="8629649" cy="400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696203" y="867063"/>
            <a:ext cx="105833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 место</a:t>
            </a: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786874" cy="6223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ЗАТРАТЫ НА ПРИРОДООХРАННЫЕ МЕРОПРИЯТИЯ, МЛН РУБ.</a:t>
            </a:r>
            <a:endParaRPr lang="ru-RU" sz="2000" b="1" dirty="0" smtClean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313267" y="946150"/>
          <a:ext cx="8585200" cy="40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8399"/>
            <a:ext cx="9144000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 ТБО</a:t>
            </a:r>
            <a:endParaRPr lang="ru-RU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95250" y="838201"/>
            <a:ext cx="8903252" cy="229870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937001" y="3016925"/>
            <a:ext cx="5099054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II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очередь полигона: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площадь  - 7, 06 га;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инвестиции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- 100 млн руб.;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вместимость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- 1 267 000 м</a:t>
            </a:r>
            <a:r>
              <a:rPr lang="ru-RU" b="1" baseline="30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3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срок эксплуатации - 40 лет при условии прессования и шредирования отходов;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начало строительства - 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01.12.2014г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3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ВЫВОЗ МУСОРА ИЗ ЧАСТНОГО СЕКТОРА </a:t>
            </a:r>
            <a:endParaRPr lang="ru-RU" sz="2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142844" y="857238"/>
            <a:ext cx="4071966" cy="260639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 cstate="print">
            <a:lum contrast="16000"/>
          </a:blip>
          <a:srcRect/>
          <a:stretch>
            <a:fillRect/>
          </a:stretch>
        </p:blipFill>
        <p:spPr bwMode="auto">
          <a:xfrm>
            <a:off x="4357255" y="2049698"/>
            <a:ext cx="3638785" cy="286323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3438" y="1232286"/>
            <a:ext cx="4214842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Частных подворий – 9 420.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Договоров – 5031 (с мая 2014г.)</a:t>
            </a:r>
          </a:p>
        </p:txBody>
      </p:sp>
    </p:spTree>
    <p:extLst>
      <p:ext uri="{BB962C8B-B14F-4D97-AF65-F5344CB8AC3E}">
        <p14:creationId xmlns="" xmlns:p14="http://schemas.microsoft.com/office/powerpoint/2010/main" val="35725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914977"/>
            <a:ext cx="4277755" cy="18542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285784" y="107139"/>
            <a:ext cx="957269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РЕМОНТ ТЕПЛОТРАССЫ ПО УЛ.АРТЁМА (УКЛАДКА ПОД ЗЕМЛЮ)</a:t>
            </a:r>
          </a:p>
          <a:p>
            <a:pPr algn="ctr"/>
            <a:endParaRPr lang="ru-RU" sz="1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437" y="2956064"/>
            <a:ext cx="4296544" cy="198654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1570" name="Picture 2" descr="C:\Users\vedspeciao\Desktop\Было-стало\teplotrassa.jpg"/>
          <p:cNvPicPr>
            <a:picLocks noChangeAspect="1" noChangeArrowheads="1"/>
          </p:cNvPicPr>
          <p:nvPr/>
        </p:nvPicPr>
        <p:blipFill>
          <a:blip r:embed="rId4">
            <a:lum contrast="16000"/>
          </a:blip>
          <a:srcRect/>
          <a:stretch>
            <a:fillRect/>
          </a:stretch>
        </p:blipFill>
        <p:spPr bwMode="auto">
          <a:xfrm>
            <a:off x="245339" y="823999"/>
            <a:ext cx="3336062" cy="42350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9666" y="808126"/>
            <a:ext cx="4477218" cy="209541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16071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ДОРОЖНАЯ ИНФРАСТРУКТУРА</a:t>
            </a:r>
            <a:endParaRPr lang="ru-RU" sz="2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1602" y="1294997"/>
            <a:ext cx="4131733" cy="12464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</a:rPr>
              <a:t>В рамках Федеральной целевой программы «Повышение безопасности дорожного движения в 2013-2020 годах» возле школ и детских садов оборудовано  8 современных пешеходных переходов.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855" y="3009902"/>
            <a:ext cx="4221399" cy="18859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vedspeciao\Desktop\Было-стало\пеш.переход_школа_33\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53" y="2597149"/>
            <a:ext cx="4293047" cy="232679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451350" y="2635250"/>
            <a:ext cx="4576237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</a:rPr>
              <a:t>кольцевая развязка возле ТЦ «</a:t>
            </a:r>
            <a:r>
              <a:rPr lang="en-US" sz="1400" b="1" dirty="0" smtClean="0">
                <a:latin typeface="Times New Roman" pitchFamily="18" charset="0"/>
              </a:rPr>
              <a:t>METRO</a:t>
            </a:r>
            <a:r>
              <a:rPr lang="ru-RU" sz="1400" b="1" dirty="0" smtClean="0">
                <a:latin typeface="Times New Roman" pitchFamily="18" charset="0"/>
              </a:rPr>
              <a:t>», июнь 2015г.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89450" y="4728230"/>
            <a:ext cx="457200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</a:rPr>
              <a:t>пешеходный переход по ул.Черноморской, июль 2015г. 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edspeciao\Desktop\Было-стало\канализир.проезд на перекрестке ул.Комарова-Курчатова\_1.jpg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113569" y="920752"/>
            <a:ext cx="5347432" cy="267110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285784" y="0"/>
            <a:ext cx="9572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РАСШИРЕНИЕ ДОРОГ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ОРГАНИЗАЦИЯ КАНАЛИЗИРОВАННЫХ ПРОЕЗДОВ</a:t>
            </a:r>
            <a:endParaRPr lang="ru-RU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 descr="C:\Users\vedspeciao\Desktop\Было-стало\канализир.проезд на перекрестке ул.Комарова-Курчатова\_2.jpg"/>
          <p:cNvPicPr>
            <a:picLocks noChangeAspect="1" noChangeArrowheads="1"/>
          </p:cNvPicPr>
          <p:nvPr/>
        </p:nvPicPr>
        <p:blipFill>
          <a:blip r:embed="rId3">
            <a:lum contrast="16000"/>
          </a:blip>
          <a:srcRect/>
          <a:stretch>
            <a:fillRect/>
          </a:stretch>
        </p:blipFill>
        <p:spPr bwMode="auto">
          <a:xfrm>
            <a:off x="4045873" y="2660651"/>
            <a:ext cx="4911860" cy="239956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454650" y="2134886"/>
            <a:ext cx="357717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Канализированный проезд на перекрёстке ул.Комарова-Курчатова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4302" y="3286302"/>
            <a:ext cx="1227666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июль 2015г.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5902" y="4727753"/>
            <a:ext cx="1447799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октябрь 2015г.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7" name="Прямоугольник 5"/>
          <p:cNvSpPr>
            <a:spLocks noChangeArrowheads="1"/>
          </p:cNvSpPr>
          <p:nvPr/>
        </p:nvSpPr>
        <p:spPr bwMode="auto">
          <a:xfrm>
            <a:off x="642912" y="114300"/>
            <a:ext cx="79295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ДОРОГА ПО УЛ.СТРОИТЕЛЕЙ</a:t>
            </a:r>
            <a:endParaRPr lang="ru-RU" sz="22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G:\ПРОЕКТ БЫЛО-СТАЛО\Дорога по ул.Строителей\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70" y="837334"/>
            <a:ext cx="4291625" cy="258531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G:\ПРОЕКТ БЫЛО-СТАЛО\Дорога по ул.Строителей\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3050" y="2407898"/>
            <a:ext cx="4559300" cy="26403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394200" y="842573"/>
            <a:ext cx="4533900" cy="1661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</a:rPr>
              <a:t> этап (очередь): протяжённость – 860 м. Ширина полотна – 15 м. Стоимость  проекта – 22 млн руб. Срок выполнения – 2014г.</a:t>
            </a:r>
          </a:p>
          <a:p>
            <a:endParaRPr lang="ru-RU" sz="2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</a:rPr>
              <a:t>II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</a:rPr>
              <a:t> этап (очередь): протяжённость – 1600 м. Стоимость проекта – 55 млн руб. Срок выполнения – 2016г.</a:t>
            </a:r>
          </a:p>
          <a:p>
            <a:endParaRPr lang="ru-RU" sz="2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en-US" sz="1400" b="1" dirty="0" smtClean="0">
                <a:latin typeface="Times New Roman" pitchFamily="18" charset="0"/>
              </a:rPr>
              <a:t>III </a:t>
            </a:r>
            <a:r>
              <a:rPr lang="ru-RU" sz="1400" b="1" dirty="0" smtClean="0">
                <a:latin typeface="Times New Roman" pitchFamily="18" charset="0"/>
              </a:rPr>
              <a:t>этап (очередь) - устройство асфальтобетонного покрытия. Срок выполнения –2017г. 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303" y="3152952"/>
            <a:ext cx="1456265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октябрь 2012г.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83049" y="4721403"/>
            <a:ext cx="2076451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I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очередь, август 2014г.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941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97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РЕМОНТ МОСТОВ </a:t>
            </a:r>
            <a:endParaRPr lang="ru-RU" sz="2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41" y="933450"/>
            <a:ext cx="4355093" cy="217861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F:\DCIM\110___11\IMG_1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336" y="2447456"/>
            <a:ext cx="5075767" cy="252868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614334" y="854251"/>
            <a:ext cx="4394200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Общая сумма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ремонта мостов через р.Ольховка и Тихий Ашкадар - 27,7 млн 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В планах - ремонт мостов через р.Стерля по ул.Баумана и ул.23 Мая, а также анализ состояния 11 автомобильных мостов и путепроводов с дальнейшим проведением их ремонта (по мере необходимости). 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26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605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СТРОИТЕЛЬСТВО ПЛОЩАДОК ВЕСОВОГО КОНТРОЛЯ</a:t>
            </a:r>
            <a:endParaRPr lang="ru-RU" sz="2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6178" name="Picture 2" descr="F:\DCIM\110___11\IMG_1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34" y="885428"/>
            <a:ext cx="7044267" cy="396228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92186" y="3591102"/>
            <a:ext cx="3496732" cy="1400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Всего 7 площадок: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6 на въездах в город и 1 в промышленной зоне по ул.О.Кошевого.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Сметная стоимость – 8,2 млн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182526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lum contrast="9000"/>
          </a:blip>
          <a:srcRect/>
          <a:stretch>
            <a:fillRect/>
          </a:stretch>
        </p:blipFill>
        <p:spPr bwMode="auto">
          <a:xfrm rot="60000">
            <a:off x="179051" y="2613151"/>
            <a:ext cx="3283200" cy="234922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contrast="9000"/>
          </a:blip>
          <a:srcRect/>
          <a:stretch>
            <a:fillRect/>
          </a:stretch>
        </p:blipFill>
        <p:spPr bwMode="auto">
          <a:xfrm>
            <a:off x="110068" y="875706"/>
            <a:ext cx="4385732" cy="169604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vedspeciao\Desktop\кап.ремонт дома №22 по ул.Коммунистической\_2.jpg"/>
          <p:cNvPicPr>
            <a:picLocks noChangeAspect="1" noChangeArrowheads="1"/>
          </p:cNvPicPr>
          <p:nvPr/>
        </p:nvPicPr>
        <p:blipFill>
          <a:blip r:embed="rId4">
            <a:lum contrast="9000"/>
          </a:blip>
          <a:srcRect/>
          <a:stretch>
            <a:fillRect/>
          </a:stretch>
        </p:blipFill>
        <p:spPr bwMode="auto">
          <a:xfrm>
            <a:off x="4584978" y="1422402"/>
            <a:ext cx="4084891" cy="18938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lum contrast="9000"/>
          </a:blip>
          <a:srcRect/>
          <a:stretch>
            <a:fillRect/>
          </a:stretch>
        </p:blipFill>
        <p:spPr bwMode="auto">
          <a:xfrm>
            <a:off x="5048250" y="3226536"/>
            <a:ext cx="3943350" cy="183957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2845" y="107140"/>
            <a:ext cx="88981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1F497D"/>
                </a:solidFill>
                <a:latin typeface="Arial" charset="0"/>
                <a:cs typeface="Arial" charset="0"/>
              </a:rPr>
              <a:t>КАПИТАЛЬНЫЙ РЕМОНТ МНОГОКВАРТИРНЫХ </a:t>
            </a:r>
            <a:r>
              <a:rPr lang="ru-RU" sz="2200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ДОМОВ</a:t>
            </a:r>
            <a:endParaRPr lang="ru-RU" sz="2200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0750" y="812700"/>
            <a:ext cx="419735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Капитальный ремонт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2015г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.: МКД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–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91;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20 лифтов (41 млн. руб.). Сумма – 298,5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млн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72100" y="1435101"/>
            <a:ext cx="3278719" cy="292388"/>
          </a:xfrm>
          <a:prstGeom prst="rect">
            <a:avLst/>
          </a:prstGeom>
          <a:solidFill>
            <a:schemeClr val="accent5">
              <a:lumMod val="40000"/>
              <a:lumOff val="60000"/>
              <a:alpha val="56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ул.Коммунистическая, 22, октябрь 2015г.</a:t>
            </a:r>
            <a:endParaRPr lang="ru-RU" sz="13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54667" y="2362203"/>
            <a:ext cx="3149600" cy="307777"/>
          </a:xfrm>
          <a:prstGeom prst="rect">
            <a:avLst/>
          </a:prstGeom>
          <a:solidFill>
            <a:schemeClr val="accent5">
              <a:lumMod val="40000"/>
              <a:lumOff val="60000"/>
              <a:alpha val="95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ул.Худайбердина, 139, октябрь 2015г.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92750" y="3116821"/>
            <a:ext cx="3488267" cy="492443"/>
          </a:xfrm>
          <a:prstGeom prst="rect">
            <a:avLst/>
          </a:prstGeom>
          <a:solidFill>
            <a:schemeClr val="accent5">
              <a:lumMod val="40000"/>
              <a:lumOff val="60000"/>
              <a:alpha val="95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ул.Коммунистическая, 43 и пр.Октября, 71,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ноябрь 2015г.</a:t>
            </a:r>
            <a:endParaRPr lang="ru-RU" sz="13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16101" y="4743452"/>
            <a:ext cx="2514599" cy="307777"/>
          </a:xfrm>
          <a:prstGeom prst="rect">
            <a:avLst/>
          </a:prstGeom>
          <a:solidFill>
            <a:schemeClr val="accent5">
              <a:lumMod val="40000"/>
              <a:lumOff val="60000"/>
              <a:alpha val="95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ул.Артёма, 63, декабрь 2015г.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98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0649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САЛЬДИРОВАННЫЙ ФИНАНСОВЫЙ РЕЗУЛЬТАТ, МЛРД РУБ.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355600" y="1168400"/>
          <a:ext cx="8382000" cy="3810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47003" y="850900"/>
            <a:ext cx="105833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 место</a:t>
            </a: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7141"/>
            <a:ext cx="9144000" cy="65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/>
              <a:t>РЕКОНСТРУКЦИЯ ДЕТСКИХ САДОВ</a:t>
            </a:r>
          </a:p>
          <a:p>
            <a:endParaRPr lang="ru-RU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lum contrast="9000"/>
          </a:blip>
          <a:srcRect/>
          <a:stretch>
            <a:fillRect/>
          </a:stretch>
        </p:blipFill>
        <p:spPr bwMode="auto">
          <a:xfrm>
            <a:off x="341832" y="875103"/>
            <a:ext cx="3849171" cy="410212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vedspeciao\Desktop\Было-стало\гимназия №3\gimn_3.jpg"/>
          <p:cNvPicPr>
            <a:picLocks noChangeAspect="1" noChangeArrowheads="1"/>
          </p:cNvPicPr>
          <p:nvPr/>
        </p:nvPicPr>
        <p:blipFill>
          <a:blip r:embed="rId3">
            <a:lum contrast="9000"/>
          </a:blip>
          <a:srcRect/>
          <a:stretch>
            <a:fillRect/>
          </a:stretch>
        </p:blipFill>
        <p:spPr bwMode="auto">
          <a:xfrm>
            <a:off x="4732867" y="851298"/>
            <a:ext cx="3843996" cy="412695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9000"/>
          </a:blip>
          <a:srcRect/>
          <a:stretch>
            <a:fillRect/>
          </a:stretch>
        </p:blipFill>
        <p:spPr bwMode="auto">
          <a:xfrm>
            <a:off x="164522" y="2588492"/>
            <a:ext cx="2994315" cy="188231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317" y="107951"/>
            <a:ext cx="82296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ОТКРЫТИЕ ДОШКОЛЬНЫХ ГРУПП В СРЕДНЕОБРАЗОВАТЕЛЬНЫХ УЧРЕЖДЕНИЯХ 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lum contrast="9000"/>
          </a:blip>
          <a:srcRect/>
          <a:stretch>
            <a:fillRect/>
          </a:stretch>
        </p:blipFill>
        <p:spPr bwMode="auto">
          <a:xfrm>
            <a:off x="110065" y="831847"/>
            <a:ext cx="4224868" cy="189376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1603" y="831748"/>
            <a:ext cx="432646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школа №15: 60 мест, бюджет РФ – 8 млн руб. </a:t>
            </a:r>
            <a:endParaRPr lang="ru-RU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vedspeciao\Desktop\Было-стало\дошкольные группы в школе №20\2.jpg"/>
          <p:cNvPicPr>
            <a:picLocks noChangeAspect="1" noChangeArrowheads="1"/>
          </p:cNvPicPr>
          <p:nvPr/>
        </p:nvPicPr>
        <p:blipFill>
          <a:blip r:embed="rId4">
            <a:lum contrast="9000"/>
          </a:blip>
          <a:srcRect/>
          <a:stretch>
            <a:fillRect/>
          </a:stretch>
        </p:blipFill>
        <p:spPr bwMode="auto">
          <a:xfrm>
            <a:off x="4667250" y="806056"/>
            <a:ext cx="4021666" cy="210607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349750" y="2609749"/>
            <a:ext cx="440902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школа №20: 60 мест, бюджет РФ – 7 млн руб. </a:t>
            </a:r>
            <a:endParaRPr lang="ru-RU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H:\Архив фото\2015\2015-10-09 Открытие дошкольных групп при гимназии №3\на сайт\IMG_3418.jpg"/>
          <p:cNvPicPr>
            <a:picLocks noChangeAspect="1" noChangeArrowheads="1"/>
          </p:cNvPicPr>
          <p:nvPr/>
        </p:nvPicPr>
        <p:blipFill>
          <a:blip r:embed="rId5">
            <a:lum contrast="9000"/>
          </a:blip>
          <a:srcRect/>
          <a:stretch>
            <a:fillRect/>
          </a:stretch>
        </p:blipFill>
        <p:spPr bwMode="auto">
          <a:xfrm>
            <a:off x="4791764" y="3009901"/>
            <a:ext cx="4132102" cy="20510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04584" y="4508400"/>
            <a:ext cx="3268133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гимназия №3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им.Д.Киекбаева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120 мест, бюджет РФ – 26,4 млн руб. 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9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9402" y="2884408"/>
            <a:ext cx="4936067" cy="212217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132" y="832249"/>
            <a:ext cx="5265737" cy="249628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60719"/>
            <a:ext cx="9144000" cy="65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/>
              <a:t>НОВЫЕ ДЕТСКИЕ САДЫ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07002" y="863602"/>
            <a:ext cx="3539067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Д</a:t>
            </a:r>
            <a:r>
              <a:rPr lang="ru-RU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етский сад на 230 мест 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мкр.4Б Западного района (ул.Артёма, 82). </a:t>
            </a:r>
          </a:p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Застройщик - ООО «СУ-10» (г.Уфа 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5716" y="4231097"/>
            <a:ext cx="3362316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Детский сад на 140 мест (ул.Артёма, 148а). Застройщик - ООО «</a:t>
            </a:r>
            <a:r>
              <a:rPr lang="ru-RU" sz="1500" b="1" dirty="0" err="1" smtClean="0">
                <a:latin typeface="Arial" pitchFamily="34" charset="0"/>
                <a:cs typeface="Arial" pitchFamily="34" charset="0"/>
              </a:rPr>
              <a:t>БашГарантСтрой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» (г.Уфа).</a:t>
            </a: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80528" y="88900"/>
            <a:ext cx="9324528" cy="584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22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СТРОИТЕЛЬСТВО ШКОЛЫ НА 1000 МЕСТ </a:t>
            </a:r>
          </a:p>
          <a:p>
            <a:pPr fontAlgn="base">
              <a:spcAft>
                <a:spcPct val="0"/>
              </a:spcAft>
            </a:pPr>
            <a:r>
              <a:rPr lang="ru-RU" sz="22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В МИКРОРАЙОНЕ 7Б ЗАПАДНОГО РАЙОНА</a:t>
            </a:r>
            <a:endParaRPr lang="ru-RU" sz="22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554" y="3149601"/>
            <a:ext cx="3940730" cy="191421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845383"/>
            <a:ext cx="7388804" cy="282491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0824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80528" y="76201"/>
            <a:ext cx="9324528" cy="59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ПРОЕКТЫ СТРОИТЕЛЬСТВА НОВЫХ ШКОЛ В РАМКАХ ПЛАНИРУЕМОЙ МУНИЦИПАЛЬНОЙ ПРОГРАММЫ 2016-2021гг.</a:t>
            </a:r>
            <a:endParaRPr lang="ru-RU" sz="19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8536" y="1962150"/>
            <a:ext cx="8847667" cy="2914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Во 2-ом </a:t>
            </a:r>
            <a:r>
              <a:rPr lang="ru-RU" sz="28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микрорайоне</a:t>
            </a:r>
            <a:r>
              <a:rPr lang="ru-RU" sz="2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 - на 1000 мест.</a:t>
            </a:r>
          </a:p>
          <a:p>
            <a:pPr algn="just"/>
            <a:endParaRPr lang="ru-RU" sz="200" b="1" dirty="0" smtClean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В 5-ом микрорайоне  - на 1000 мест.</a:t>
            </a:r>
          </a:p>
          <a:p>
            <a:pPr algn="just"/>
            <a:endParaRPr lang="ru-RU" sz="200" b="1" dirty="0" smtClean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В 7-ом микрорайоне - на 1000 мест.</a:t>
            </a:r>
          </a:p>
          <a:p>
            <a:pPr algn="just"/>
            <a:endParaRPr lang="ru-RU" sz="200" b="1" dirty="0" smtClean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В мкр. «Прибрежный» - на 1000 мест.</a:t>
            </a:r>
          </a:p>
          <a:p>
            <a:pPr algn="just"/>
            <a:endParaRPr lang="ru-RU" sz="200" b="1" dirty="0" smtClean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В пос.Шахтау - на 340 мест.</a:t>
            </a:r>
          </a:p>
          <a:p>
            <a:pPr algn="just"/>
            <a:endParaRPr lang="ru-RU" sz="200" b="1" dirty="0" smtClean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                                   +</a:t>
            </a:r>
          </a:p>
          <a:p>
            <a:pPr algn="l"/>
            <a:r>
              <a:rPr lang="ru-RU" sz="2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реконструкция санатория-профилактория «Берёзка», БЛИ №3, гимназии №2, лицея №3.</a:t>
            </a:r>
          </a:p>
          <a:p>
            <a:pPr algn="just"/>
            <a:endParaRPr lang="ru-RU" sz="3200" b="1" dirty="0" smtClean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  <a:p>
            <a:endParaRPr lang="ru-RU" sz="2400" b="1" dirty="0" smtClean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  <a:p>
            <a:endParaRPr lang="ru-RU" sz="24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402521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3562"/>
            <a:ext cx="9144000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СТРОИТЕЛЬСТВО МНОГОФУНКЦИОНАЛЬНЫХ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СПОРТИВНЫХ ПЛОЩАДОК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517122" name="Picture 2" descr="C:\Users\vedspeciao\Desktop\Было-стало\спортплощадка школы №35\shkola_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599" y="857647"/>
            <a:ext cx="3894137" cy="411225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:\Архив фото\2015\2015-09-19 Открытие спортплощадки в жилом комплексе Белый аист\на сайт\IMG_09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0703" y="2457451"/>
            <a:ext cx="4913230" cy="24320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854062" y="4686300"/>
            <a:ext cx="4186222" cy="374651"/>
          </a:xfrm>
          <a:prstGeom prst="rect">
            <a:avLst/>
          </a:prstGeom>
          <a:solidFill>
            <a:schemeClr val="tx2">
              <a:lumMod val="50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Спортивно-досуговый комплекс «Белый аист» </a:t>
            </a:r>
          </a:p>
          <a:p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жилом комплексе «Белые росы»</a:t>
            </a:r>
            <a:endParaRPr lang="ru-RU" sz="1300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8865" y="996950"/>
            <a:ext cx="4825280" cy="182361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200654" y="2470150"/>
            <a:ext cx="3826933" cy="374650"/>
          </a:xfrm>
          <a:prstGeom prst="rect">
            <a:avLst/>
          </a:prstGeom>
          <a:solidFill>
            <a:schemeClr val="tx2">
              <a:lumMod val="50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беговая дорожка с полимерным покрытием при школе №32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2750" y="819149"/>
            <a:ext cx="4802720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Каждая пятая школа в городе оснащена многофункциональными спортивными площадками</a:t>
            </a:r>
            <a:endParaRPr lang="ru-RU" sz="1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95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6049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СТРОИТЕЛЬСТВО ДЕТСКИХ И СПОРТИВНЫХ ПЛОЩАДОК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11" name="Прямоугольник 14"/>
          <p:cNvSpPr>
            <a:spLocks noChangeArrowheads="1"/>
          </p:cNvSpPr>
          <p:nvPr/>
        </p:nvSpPr>
        <p:spPr bwMode="auto">
          <a:xfrm>
            <a:off x="4737100" y="839569"/>
            <a:ext cx="4279900" cy="12926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 «Реальные дела», инициированный депутатами Государственного Собрания – Курултая Республики Башкортостан при поддержке партии «Единая Россия»: установлено 8 площадок, которые совмещают в себе детский городок и спортивные сооружения. </a:t>
            </a:r>
            <a:endParaRPr lang="ru-RU" sz="13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48" y="2978152"/>
            <a:ext cx="5614552" cy="19685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82" y="838200"/>
            <a:ext cx="4521851" cy="189772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7002" y="2368550"/>
            <a:ext cx="2472267" cy="368301"/>
          </a:xfrm>
          <a:prstGeom prst="rect">
            <a:avLst/>
          </a:prstGeom>
          <a:solidFill>
            <a:schemeClr val="tx2">
              <a:lumMod val="50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пос.Первомайский, дом №3 по ул.Бородина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470" y="4730751"/>
            <a:ext cx="2709332" cy="247649"/>
          </a:xfrm>
          <a:prstGeom prst="rect">
            <a:avLst/>
          </a:prstGeom>
          <a:solidFill>
            <a:schemeClr val="tx2">
              <a:lumMod val="50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мкр.Заашкадарье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школа №16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5581650" y="2268319"/>
            <a:ext cx="3450169" cy="2754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 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между домом №134 по ул.Артёма и домом №2 по ул.Строителей; </a:t>
            </a:r>
          </a:p>
          <a:p>
            <a:endParaRPr lang="ru-RU" sz="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между домами №№62 и 66 по ул.Дружбы; </a:t>
            </a:r>
          </a:p>
          <a:p>
            <a:endParaRPr lang="ru-RU" sz="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возле домов №№102,104,106,110 по ул.Патриотической; </a:t>
            </a:r>
          </a:p>
          <a:p>
            <a:endParaRPr lang="ru-RU" sz="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 дворе дома №41 по ул.Гражданской в </a:t>
            </a:r>
            <a:r>
              <a:rPr lang="ru-RU" sz="13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пос.Строймаш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endParaRPr lang="ru-RU" sz="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парке </a:t>
            </a:r>
            <a:r>
              <a:rPr lang="ru-RU" sz="13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содовиков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endParaRPr lang="ru-RU" sz="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рядом со школой №9 по ул.Горняков в пос.Шахтау.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36695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713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ЗДАНИЕ ДЕТСКОЙ ГОРОДСКОЙ БОЛЬНИЦЫ (УЛ.НАГУМАНОВА, 56)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857238"/>
            <a:ext cx="3714776" cy="20460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5" y="2870987"/>
            <a:ext cx="4214842" cy="21653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vedspeciao\Desktop\IMG_7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03659"/>
            <a:ext cx="4357718" cy="217992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vedspeciao\Desktop\IMG_75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893221"/>
            <a:ext cx="4222366" cy="21431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4332" y="824696"/>
            <a:ext cx="3682468" cy="191258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20650"/>
            <a:ext cx="9144000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КАПРЕМОНТ ДЕТСКОЙ ГОРОДСКОЙ БОЛЬНИЦЫ (УЛ.НАГУМАНОВА, 56)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468" y="855263"/>
            <a:ext cx="3953934" cy="226399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9965" y="2588636"/>
            <a:ext cx="4001505" cy="234136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886" y="2836666"/>
            <a:ext cx="4441314" cy="221198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642974" y="107140"/>
            <a:ext cx="10501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ЗЕМЕЛЬНЫЕ УЧАСТКИ ЛЬГОТНЫМ КАТЕГОРИЯМ ГРАЖДАН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77" y="838189"/>
            <a:ext cx="5143536" cy="402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ine 25"/>
          <p:cNvSpPr>
            <a:spLocks noChangeShapeType="1"/>
          </p:cNvSpPr>
          <p:nvPr/>
        </p:nvSpPr>
        <p:spPr bwMode="auto">
          <a:xfrm flipH="1">
            <a:off x="3428997" y="1160834"/>
            <a:ext cx="2647548" cy="73781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5" name="Line 25"/>
          <p:cNvSpPr>
            <a:spLocks noChangeShapeType="1"/>
          </p:cNvSpPr>
          <p:nvPr/>
        </p:nvSpPr>
        <p:spPr bwMode="auto">
          <a:xfrm flipH="1">
            <a:off x="2095484" y="3197157"/>
            <a:ext cx="3942149" cy="23184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6" name="Line 25"/>
          <p:cNvSpPr>
            <a:spLocks noChangeShapeType="1"/>
          </p:cNvSpPr>
          <p:nvPr/>
        </p:nvSpPr>
        <p:spPr bwMode="auto">
          <a:xfrm flipH="1">
            <a:off x="1658391" y="2197102"/>
            <a:ext cx="4403742" cy="11056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6108833" y="2848522"/>
            <a:ext cx="2676509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 smtClean="0"/>
              <a:t>с.Мариинский</a:t>
            </a:r>
            <a:r>
              <a:rPr lang="ru-RU" sz="1500" b="1" dirty="0" smtClean="0"/>
              <a:t> (</a:t>
            </a:r>
            <a:r>
              <a:rPr lang="ru-RU" sz="1500" b="1" dirty="0" err="1" smtClean="0"/>
              <a:t>мкр.Пригородный</a:t>
            </a:r>
            <a:r>
              <a:rPr lang="ru-RU" sz="1500" b="1" dirty="0" smtClean="0"/>
              <a:t>): </a:t>
            </a:r>
          </a:p>
          <a:p>
            <a:pPr algn="ctr"/>
            <a:r>
              <a:rPr lang="ru-RU" sz="1500" b="1" dirty="0" smtClean="0"/>
              <a:t>сформировано 245 участков;</a:t>
            </a:r>
          </a:p>
          <a:p>
            <a:pPr algn="ctr"/>
            <a:r>
              <a:rPr lang="ru-RU" sz="1500" b="1" dirty="0" smtClean="0"/>
              <a:t>предоставлено 238 участков.</a:t>
            </a:r>
            <a:endParaRPr lang="ru-RU" sz="15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99732" y="3600452"/>
            <a:ext cx="251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территория городского округа город Стерлитамак</a:t>
            </a:r>
            <a:endParaRPr lang="ru-RU" sz="1600" b="1" dirty="0"/>
          </a:p>
        </p:txBody>
      </p: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6118880" y="1715923"/>
            <a:ext cx="2658535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 smtClean="0">
                <a:solidFill>
                  <a:schemeClr val="tx1"/>
                </a:solidFill>
              </a:rPr>
              <a:t>д.Казадаевка</a:t>
            </a:r>
            <a:r>
              <a:rPr lang="ru-RU" sz="1500" b="1" dirty="0" smtClean="0"/>
              <a:t> (</a:t>
            </a:r>
            <a:r>
              <a:rPr lang="ru-RU" sz="1500" b="1" dirty="0" err="1" smtClean="0"/>
              <a:t>мкр.Любажи</a:t>
            </a:r>
            <a:r>
              <a:rPr lang="ru-RU" sz="1500" b="1" dirty="0" smtClean="0"/>
              <a:t>): сформировано 723 участка.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В </a:t>
            </a:r>
            <a:r>
              <a:rPr lang="en-US" sz="1500" b="1" dirty="0" smtClean="0">
                <a:solidFill>
                  <a:schemeClr val="tx1"/>
                </a:solidFill>
              </a:rPr>
              <a:t>I</a:t>
            </a:r>
            <a:r>
              <a:rPr lang="ru-RU" sz="1500" b="1" dirty="0" smtClean="0">
                <a:solidFill>
                  <a:schemeClr val="tx1"/>
                </a:solidFill>
              </a:rPr>
              <a:t> кв. 2016г. – 306 </a:t>
            </a:r>
            <a:r>
              <a:rPr lang="ru-RU" sz="1500" b="1" dirty="0" err="1" smtClean="0">
                <a:solidFill>
                  <a:schemeClr val="tx1"/>
                </a:solidFill>
              </a:rPr>
              <a:t>уч</a:t>
            </a:r>
            <a:r>
              <a:rPr lang="ru-RU" sz="1500" b="1" dirty="0" smtClean="0">
                <a:solidFill>
                  <a:schemeClr val="tx1"/>
                </a:solidFill>
              </a:rPr>
              <a:t>.;</a:t>
            </a:r>
          </a:p>
          <a:p>
            <a:pPr algn="ctr"/>
            <a:r>
              <a:rPr lang="ru-RU" sz="1500" b="1" dirty="0" smtClean="0"/>
              <a:t>во </a:t>
            </a:r>
            <a:r>
              <a:rPr lang="en-US" sz="1500" b="1" dirty="0" smtClean="0"/>
              <a:t>II</a:t>
            </a:r>
            <a:r>
              <a:rPr lang="ru-RU" sz="1500" b="1" dirty="0" smtClean="0"/>
              <a:t> кв. 2016г. – 417 </a:t>
            </a:r>
            <a:r>
              <a:rPr lang="ru-RU" sz="1500" b="1" dirty="0" err="1" smtClean="0"/>
              <a:t>уч</a:t>
            </a:r>
            <a:r>
              <a:rPr lang="ru-RU" sz="1500" b="1" dirty="0" smtClean="0"/>
              <a:t>.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6129865" y="839757"/>
            <a:ext cx="1735669" cy="7848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/>
              <a:t>с.Старое Барятино (</a:t>
            </a:r>
            <a:r>
              <a:rPr lang="ru-RU" sz="1500" b="1" dirty="0" err="1" smtClean="0"/>
              <a:t>мкр.Луговой</a:t>
            </a:r>
            <a:r>
              <a:rPr lang="ru-RU" sz="1500" b="1" dirty="0" smtClean="0"/>
              <a:t>): </a:t>
            </a:r>
          </a:p>
          <a:p>
            <a:pPr algn="ctr"/>
            <a:r>
              <a:rPr lang="ru-RU" sz="1500" b="1" dirty="0" smtClean="0"/>
              <a:t>665 участков</a:t>
            </a:r>
            <a:endParaRPr lang="ru-RU" sz="1500" b="1" dirty="0"/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5226994" y="4026707"/>
            <a:ext cx="3839185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– 1633 участка. На учёте состоит 2766 чел. Ведутся переговоры с Ишимбайским районом о предоставлении недостающих участков (1133).</a:t>
            </a:r>
            <a:endParaRPr lang="ru-RU" sz="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4300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УДЕЛЬНЫЙ ВЕС УБЫТОЧНЫХ ПРЕДПРИЯТИЙ, %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61304" y="891359"/>
            <a:ext cx="1058333" cy="40011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4 место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361950" y="1022350"/>
          <a:ext cx="81280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292677" y="1070840"/>
          <a:ext cx="81280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edspeciao\Desktop\карта-схе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7924" y="964395"/>
            <a:ext cx="4194146" cy="3811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714412" y="107141"/>
            <a:ext cx="10572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ПЕРСПЕКТИВЫ РАЗВИТИЯ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ТЕРРИТОРИИ ГОРОДСКОГО ОКРУГА ГОРОД СТЕРЛИТАМАК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Карта2"/>
          <p:cNvPicPr>
            <a:picLocks noChangeAspect="1" noChangeArrowheads="1"/>
          </p:cNvPicPr>
          <p:nvPr/>
        </p:nvPicPr>
        <p:blipFill>
          <a:blip r:embed="rId3" cstate="print"/>
          <a:srcRect l="7817" t="32419" r="44708" b="20262"/>
          <a:stretch>
            <a:fillRect/>
          </a:stretch>
        </p:blipFill>
        <p:spPr bwMode="auto">
          <a:xfrm>
            <a:off x="142845" y="1071553"/>
            <a:ext cx="3269205" cy="3161132"/>
          </a:xfrm>
          <a:prstGeom prst="rect">
            <a:avLst/>
          </a:prstGeom>
          <a:noFill/>
          <a:ln w="762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214942" y="3107535"/>
            <a:ext cx="1571636" cy="523220"/>
          </a:xfrm>
          <a:prstGeom prst="rect">
            <a:avLst/>
          </a:prstGeom>
          <a:solidFill>
            <a:srgbClr val="CCFFCC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63300"/>
                </a:solidFill>
              </a:rPr>
              <a:t>Существующая </a:t>
            </a:r>
          </a:p>
          <a:p>
            <a:pPr algn="ctr"/>
            <a:r>
              <a:rPr lang="ru-RU" sz="1400" b="1" dirty="0">
                <a:solidFill>
                  <a:srgbClr val="663300"/>
                </a:solidFill>
              </a:rPr>
              <a:t>жилая застройка</a:t>
            </a: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5786446" y="1928808"/>
            <a:ext cx="129698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63300"/>
                </a:solidFill>
              </a:rPr>
              <a:t>Северная </a:t>
            </a:r>
          </a:p>
          <a:p>
            <a:pPr algn="ctr"/>
            <a:r>
              <a:rPr lang="ru-RU" sz="1400" b="1" dirty="0" err="1">
                <a:solidFill>
                  <a:srgbClr val="663300"/>
                </a:solidFill>
              </a:rPr>
              <a:t>пром</a:t>
            </a:r>
            <a:r>
              <a:rPr lang="ru-RU" sz="1400" b="1" dirty="0">
                <a:solidFill>
                  <a:srgbClr val="663300"/>
                </a:solidFill>
              </a:rPr>
              <a:t>. зона</a:t>
            </a: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7812651" y="1732559"/>
            <a:ext cx="121444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63300"/>
                </a:solidFill>
              </a:rPr>
              <a:t>пос.Шахтау</a:t>
            </a: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V="1">
            <a:off x="7929586" y="2089544"/>
            <a:ext cx="500066" cy="428628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6810410" y="4606833"/>
            <a:ext cx="205425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63300"/>
                </a:solidFill>
              </a:rPr>
              <a:t>мкр</a:t>
            </a:r>
            <a:r>
              <a:rPr lang="ru-RU" sz="1400" b="1" dirty="0" smtClean="0">
                <a:solidFill>
                  <a:srgbClr val="663300"/>
                </a:solidFill>
              </a:rPr>
              <a:t>.«</a:t>
            </a:r>
            <a:r>
              <a:rPr lang="ru-RU" sz="1400" b="1" dirty="0">
                <a:solidFill>
                  <a:srgbClr val="663300"/>
                </a:solidFill>
              </a:rPr>
              <a:t>Прибрежный»</a:t>
            </a: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3896737" y="4498879"/>
            <a:ext cx="136683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663300"/>
                </a:solidFill>
              </a:rPr>
              <a:t>Южная </a:t>
            </a:r>
            <a:r>
              <a:rPr lang="ru-RU" sz="1400" b="1" dirty="0" err="1" smtClean="0">
                <a:solidFill>
                  <a:srgbClr val="663300"/>
                </a:solidFill>
              </a:rPr>
              <a:t>пром.зона</a:t>
            </a:r>
            <a:endParaRPr lang="ru-RU" sz="1400" b="1" dirty="0">
              <a:solidFill>
                <a:srgbClr val="663300"/>
              </a:solidFill>
            </a:endParaRPr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6143636" y="4071948"/>
            <a:ext cx="1567155" cy="454656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3461622" y="2400047"/>
            <a:ext cx="1431931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663300"/>
                </a:solidFill>
              </a:rPr>
              <a:t>мкр</a:t>
            </a:r>
            <a:r>
              <a:rPr lang="ru-RU" sz="1400" b="1" dirty="0" smtClean="0">
                <a:solidFill>
                  <a:srgbClr val="663300"/>
                </a:solidFill>
              </a:rPr>
              <a:t>.№№2</a:t>
            </a:r>
            <a:r>
              <a:rPr lang="ru-RU" sz="1400" b="1" dirty="0">
                <a:solidFill>
                  <a:srgbClr val="663300"/>
                </a:solidFill>
              </a:rPr>
              <a:t>, 4, </a:t>
            </a:r>
            <a:r>
              <a:rPr lang="ru-RU" sz="1400" b="1" dirty="0" smtClean="0">
                <a:solidFill>
                  <a:srgbClr val="663300"/>
                </a:solidFill>
              </a:rPr>
              <a:t>5 Западного жилого района</a:t>
            </a:r>
            <a:endParaRPr lang="ru-RU" sz="1400" b="1" dirty="0">
              <a:solidFill>
                <a:srgbClr val="663300"/>
              </a:solidFill>
            </a:endParaRP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 flipH="1" flipV="1">
            <a:off x="4260714" y="3164732"/>
            <a:ext cx="597037" cy="371432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7500958" y="3107537"/>
            <a:ext cx="500066" cy="3238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 flipH="1">
            <a:off x="4786314" y="4079133"/>
            <a:ext cx="713056" cy="367866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270" y="829060"/>
            <a:ext cx="7972451" cy="350974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642974" y="1"/>
            <a:ext cx="10501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ПРОЕКТ ПЛАНИРОВКИ ТЕРРИТОРИИ ЖИЛОГО РАЙОНА «РАДУЖНЫЙ»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 ЮГО-ЗАПАДНОЙ ЧАСТИ </a:t>
            </a:r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ГОРОДА</a:t>
            </a:r>
            <a:endParaRPr lang="ru-RU" sz="2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886" y="4299045"/>
            <a:ext cx="8973403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Территория – 178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га (</a:t>
            </a:r>
            <a:r>
              <a:rPr lang="en-US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I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очередь</a:t>
            </a:r>
            <a:r>
              <a:rPr lang="en-US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– 140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га, </a:t>
            </a:r>
            <a:r>
              <a:rPr lang="en-US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II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очередь</a:t>
            </a:r>
            <a:r>
              <a:rPr lang="en-US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–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38 га, всего около </a:t>
            </a: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400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тыс.м</a:t>
            </a:r>
            <a:r>
              <a:rPr lang="ru-RU" sz="1500" b="1" baseline="30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жилья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).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План – 6 новых жилых микрорайонов с объектами социальной инфраструктуры (школы, детские сады, детская школа искусств), аквапарк, спортивно-оздоровительный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комплекс.</a:t>
            </a:r>
          </a:p>
        </p:txBody>
      </p:sp>
    </p:spTree>
    <p:extLst>
      <p:ext uri="{BB962C8B-B14F-4D97-AF65-F5344CB8AC3E}">
        <p14:creationId xmlns="" xmlns:p14="http://schemas.microsoft.com/office/powerpoint/2010/main" val="34369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56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ПРОЕКТ ПЛАНИРОВКИ ТЕРРИТОРИИ ЖИЛОГО РАЙОНА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«ПРИБРЕЖНЫЙ» В РАЙОНЕ Р.ОЛЬХОВКА (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ЭТАП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" name="Picture 3" descr="C:\Users\vedspeciao\Desktop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388" y="867161"/>
            <a:ext cx="6230962" cy="264744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918" y="2970610"/>
            <a:ext cx="5015838" cy="209034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421967" y="2071894"/>
            <a:ext cx="2590800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3 МКД (застройщик – ООО «КПД» (г.Уфа)). 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Введены в эксплуатацию 2 МКД (16,9 тыс</a:t>
            </a:r>
            <a:r>
              <a:rPr lang="ru-RU" sz="1500" b="1" dirty="0" smtClean="0">
                <a:latin typeface="Times New Roman" pitchFamily="18" charset="0"/>
              </a:rPr>
              <a:t>. м</a:t>
            </a:r>
            <a:r>
              <a:rPr lang="ru-RU" sz="1500" b="1" baseline="30000" dirty="0" smtClean="0">
                <a:latin typeface="Times New Roman" pitchFamily="18" charset="0"/>
              </a:rPr>
              <a:t>2</a:t>
            </a:r>
            <a:r>
              <a:rPr lang="ru-RU" sz="1500" b="1" dirty="0" smtClean="0">
                <a:latin typeface="Times New Roman" pitchFamily="18" charset="0"/>
              </a:rPr>
              <a:t> жилья).</a:t>
            </a:r>
            <a:endParaRPr lang="ru-RU" sz="15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367" y="3497640"/>
            <a:ext cx="3843867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Территория – 70 га.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План – 27 МКД (226 тыс.м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жилья), 2 детских сада на 230 мест каждый, школа, спорткомплекс, многоярусный паркинг, деловой центр.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Всего 600 тыс.м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57222" y="53560"/>
            <a:ext cx="10072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ПРОЕКТ ПЛАНИРОВКИ ТЕРРИТОРИИ ЖИЛОГО РАЙОНА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«ПРИБРЕЖНЫЙ» В РАЙОНЕ Р.ОЛЬХОВКА (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ЭТАП).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7217" y="823740"/>
            <a:ext cx="5608720" cy="212614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048" y="2335720"/>
            <a:ext cx="3854356" cy="21399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897" y="2726248"/>
            <a:ext cx="4846638" cy="166514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4"/>
          <p:cNvSpPr>
            <a:spLocks noChangeArrowheads="1"/>
          </p:cNvSpPr>
          <p:nvPr/>
        </p:nvSpPr>
        <p:spPr bwMode="auto">
          <a:xfrm>
            <a:off x="135467" y="2362219"/>
            <a:ext cx="23876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 детского сада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672" y="4273685"/>
            <a:ext cx="8774349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</a:rPr>
              <a:t>Территория – 78 га (территория МУ СП Плодопитомнический совхоз от Оренбургского тракта до реки Ольховка). План – 29 МКД (2</a:t>
            </a:r>
            <a:r>
              <a:rPr lang="en-US" sz="1500" b="1" dirty="0" smtClean="0">
                <a:latin typeface="Times New Roman" pitchFamily="18" charset="0"/>
              </a:rPr>
              <a:t>0</a:t>
            </a:r>
            <a:r>
              <a:rPr lang="ru-RU" sz="1500" b="1" dirty="0" smtClean="0">
                <a:latin typeface="Times New Roman" pitchFamily="18" charset="0"/>
              </a:rPr>
              <a:t>4 тыс.м</a:t>
            </a:r>
            <a:r>
              <a:rPr lang="ru-RU" sz="1500" b="1" baseline="30000" dirty="0" smtClean="0">
                <a:latin typeface="Times New Roman" pitchFamily="18" charset="0"/>
              </a:rPr>
              <a:t>2</a:t>
            </a:r>
            <a:r>
              <a:rPr lang="ru-RU" sz="1500" b="1" dirty="0" smtClean="0">
                <a:latin typeface="Times New Roman" pitchFamily="18" charset="0"/>
              </a:rPr>
              <a:t> жилья), 2 детских сада на 230 мест каждый, школа на 1000 мест, детская спортшкола, поликлиника, аквапарк с развлекательным центром.</a:t>
            </a: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7199189" y="2742677"/>
            <a:ext cx="17272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 школы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6999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СТРОИТЕЛЬСТВО ЖИЛЬЯ, ТЫС М</a:t>
            </a:r>
            <a:r>
              <a:rPr lang="ru-RU" sz="2200" baseline="30000" dirty="0" smtClean="0">
                <a:solidFill>
                  <a:srgbClr val="1F497D"/>
                </a:solidFill>
                <a:cs typeface="Arial" charset="0"/>
              </a:rPr>
              <a:t>2</a:t>
            </a: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.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541866" y="908050"/>
          <a:ext cx="8077200" cy="351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89066" y="4440650"/>
            <a:ext cx="5929354" cy="6155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Times New Roman" pitchFamily="18" charset="0"/>
              </a:rPr>
              <a:t>Жилищный фонд – 5 млн 800 тыс.м</a:t>
            </a:r>
            <a:r>
              <a:rPr lang="ru-RU" sz="1700" b="1" baseline="30000" dirty="0" smtClean="0">
                <a:latin typeface="Times New Roman" pitchFamily="18" charset="0"/>
              </a:rPr>
              <a:t>2</a:t>
            </a:r>
            <a:r>
              <a:rPr lang="ru-RU" sz="1700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ru-RU" sz="1700" b="1" dirty="0" smtClean="0">
                <a:latin typeface="Times New Roman" pitchFamily="18" charset="0"/>
              </a:rPr>
              <a:t>Обеспеченность на 1 жителя – 21,3м</a:t>
            </a:r>
            <a:r>
              <a:rPr lang="ru-RU" sz="1700" b="1" baseline="30000" dirty="0" smtClean="0">
                <a:latin typeface="Times New Roman" pitchFamily="18" charset="0"/>
              </a:rPr>
              <a:t>2</a:t>
            </a:r>
            <a:r>
              <a:rPr lang="ru-RU" sz="1700" b="1" dirty="0" smtClean="0">
                <a:latin typeface="Times New Roman" pitchFamily="18" charset="0"/>
              </a:rPr>
              <a:t> (в РБ – 24,4м</a:t>
            </a:r>
            <a:r>
              <a:rPr lang="ru-RU" sz="1700" b="1" baseline="30000" dirty="0" smtClean="0">
                <a:latin typeface="Times New Roman" pitchFamily="18" charset="0"/>
              </a:rPr>
              <a:t>2</a:t>
            </a:r>
            <a:r>
              <a:rPr lang="ru-RU" sz="1700" b="1" dirty="0" smtClean="0">
                <a:latin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0650"/>
            <a:ext cx="9144000" cy="3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ПЕРЕСЕЛЕНИЕ ГРАЖДАН ИЗ АВАРИЙНОГО ЖИЛЬЯ</a:t>
            </a:r>
            <a:endParaRPr lang="ru-RU" sz="20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/>
        </p:nvGraphicFramePr>
        <p:xfrm>
          <a:off x="482601" y="895351"/>
          <a:ext cx="8398933" cy="3803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28860" y="4705351"/>
            <a:ext cx="457203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7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площадь, кв.м                  количество домов      </a:t>
            </a:r>
            <a:endParaRPr lang="en-US" sz="1700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2285984" y="4860148"/>
            <a:ext cx="142876" cy="10715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1" name="Ромб 10"/>
          <p:cNvSpPr/>
          <p:nvPr/>
        </p:nvSpPr>
        <p:spPr>
          <a:xfrm>
            <a:off x="4494740" y="4838318"/>
            <a:ext cx="214314" cy="16073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инус 11"/>
          <p:cNvSpPr/>
          <p:nvPr/>
        </p:nvSpPr>
        <p:spPr>
          <a:xfrm>
            <a:off x="4345514" y="4831968"/>
            <a:ext cx="500066" cy="160736"/>
          </a:xfrm>
          <a:prstGeom prst="mathMin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2908" y="0"/>
            <a:ext cx="9429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СТРОИТЕЛЬСТВО СОЦИАЛЬНОГО ЖИЛЬЯ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(МНОГОКВАРТИРНЫЙ ЖИЛОЙ ДОМ ПО УЛ.ЮРМАТИНСКАЯ, 1Б)</a:t>
            </a: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832369"/>
            <a:ext cx="6172200" cy="305014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752597" y="3359140"/>
            <a:ext cx="7296153" cy="17081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</a:rPr>
              <a:t>Всего по дому:</a:t>
            </a:r>
          </a:p>
          <a:p>
            <a:r>
              <a:rPr lang="ru-RU" sz="1500" dirty="0" smtClean="0">
                <a:latin typeface="Times New Roman" pitchFamily="18" charset="0"/>
              </a:rPr>
              <a:t>-</a:t>
            </a:r>
            <a:r>
              <a:rPr lang="ru-RU" sz="1500" b="1" dirty="0" smtClean="0">
                <a:latin typeface="Times New Roman" pitchFamily="18" charset="0"/>
              </a:rPr>
              <a:t> введено 8 859,2 м</a:t>
            </a:r>
            <a:r>
              <a:rPr lang="ru-RU" sz="1500" b="1" baseline="30000" dirty="0" smtClean="0">
                <a:latin typeface="Times New Roman" pitchFamily="18" charset="0"/>
              </a:rPr>
              <a:t>2</a:t>
            </a:r>
            <a:r>
              <a:rPr lang="ru-RU" sz="1500" b="1" dirty="0" smtClean="0">
                <a:latin typeface="Times New Roman" pitchFamily="18" charset="0"/>
              </a:rPr>
              <a:t> жилья;</a:t>
            </a:r>
          </a:p>
          <a:p>
            <a:pPr>
              <a:buFontTx/>
              <a:buChar char="-"/>
            </a:pPr>
            <a:r>
              <a:rPr lang="ru-RU" sz="1500" b="1" dirty="0" smtClean="0">
                <a:latin typeface="Times New Roman" pitchFamily="18" charset="0"/>
              </a:rPr>
              <a:t> сдано 205 квартир: дети-сироты - 61; приобретены на льготных условиях - 79 (бюджетники, по молодёжной программе и по программе улучшения жилищных условий), по программе переселения граждан из аварийного и ветхого жилья - 65.</a:t>
            </a:r>
          </a:p>
          <a:p>
            <a:r>
              <a:rPr lang="ru-RU" sz="1500" b="1" dirty="0" smtClean="0">
                <a:latin typeface="Times New Roman" pitchFamily="18" charset="0"/>
              </a:rPr>
              <a:t>В мкр.Прибрежный реализуются квартиры в 2-х МКД (16,9 тыс. м</a:t>
            </a:r>
            <a:r>
              <a:rPr lang="ru-RU" sz="1500" b="1" baseline="30000" dirty="0" smtClean="0">
                <a:latin typeface="Times New Roman" pitchFamily="18" charset="0"/>
              </a:rPr>
              <a:t>2</a:t>
            </a:r>
            <a:r>
              <a:rPr lang="ru-RU" sz="1500" b="1" dirty="0" smtClean="0">
                <a:latin typeface="Times New Roman" pitchFamily="18" charset="0"/>
              </a:rPr>
              <a:t> жилья) по программе «Жильё для российской семьи».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67" y="827684"/>
            <a:ext cx="4366155" cy="233977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7062" y="3194051"/>
            <a:ext cx="4679938" cy="186809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285784" y="107139"/>
            <a:ext cx="95726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МНОГОКВАРТИРНЫЕ ЖИЛЫЕ ДОМА В НОВЫХ МИКРОРАЙОНАХ </a:t>
            </a:r>
          </a:p>
          <a:p>
            <a:pPr algn="ctr"/>
            <a:endParaRPr lang="ru-RU" sz="1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5341" y="837172"/>
            <a:ext cx="4317059" cy="205207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5723470" y="2946400"/>
            <a:ext cx="328506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Застройщик – ООО «</a:t>
            </a:r>
            <a:r>
              <a:rPr lang="ru-RU" sz="17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Риком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267" y="2972731"/>
            <a:ext cx="4114800" cy="209456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118534" y="2757269"/>
            <a:ext cx="372533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Застройщик –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ОАО АК «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Востокнефтезаводмонтаж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5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РЕКОНСТРУКЦИЯ СПОРТКОМПЛЕКСА «КАУЧУК»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(ФИТНЕС-ЦЕНТР «</a:t>
            </a:r>
            <a:r>
              <a:rPr lang="en-US" sz="2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WORLD GYM</a:t>
            </a:r>
            <a:r>
              <a:rPr lang="ru-RU" sz="2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»)</a:t>
            </a:r>
            <a:endParaRPr lang="ru-RU" sz="2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29202" y="906453"/>
            <a:ext cx="3996267" cy="1400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реализован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муниципально-частного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партнёрства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Общая площадь – 3 355м</a:t>
            </a:r>
            <a:r>
              <a:rPr lang="ru-RU" sz="17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Количество посетителей – 85 чел./час.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Инвестиции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млн руб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33" y="819150"/>
            <a:ext cx="4744572" cy="22288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733" y="2859596"/>
            <a:ext cx="4407014" cy="220135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vedspeciao\Desktop\WG_Sterlitamak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7599" y="2944228"/>
            <a:ext cx="4055534" cy="202950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231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85784" y="120649"/>
            <a:ext cx="9572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РЕКОНСТРУКЦИЯ СПОРТКОМПЛЕКСА «СПОРТАКАДЕМИЯ-ВНЗМ»</a:t>
            </a:r>
            <a:endParaRPr lang="ru-RU" sz="2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450" y="821830"/>
            <a:ext cx="7372351" cy="360158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8001" y="4183787"/>
            <a:ext cx="8013699" cy="8771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В 2015 году оформлено концессионное соглашение сроком на 49 лет с объёмом инвестиций в 200 млн руб. Проведён кап.ремонт спортзала, где располагается </a:t>
            </a:r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республиканская школа гандбола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</a:t>
            </a:r>
            <a:endParaRPr lang="ru-RU" sz="17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65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8899"/>
            <a:ext cx="9144000" cy="51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1F497D"/>
                </a:solidFill>
                <a:cs typeface="Arial" charset="0"/>
              </a:rPr>
              <a:t>ОТГРУЗКА ТОВАРОВ СОБСТВЕННОГО ПРОИЗВОДСТВА  ПО ВСЕМ ВИДАМ ЭКОНОМИЧЕСКОЙ ДЕЯТЕЛЬНОСТИ, МЛРД РУБ. ИНДЕКС ПРОМЫШЛЕННОГО ПРОИЗВОДСТВА , %</a:t>
            </a:r>
            <a:endParaRPr lang="ru-RU" sz="15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361950" y="914400"/>
          <a:ext cx="8603723" cy="4102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467600" y="800099"/>
            <a:ext cx="897469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 место</a:t>
            </a: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edspeciao\Desktop\Было-стало\2016-01-27 зал бокса в СДЮСШОР\зал бокса_был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81" y="857251"/>
            <a:ext cx="5111902" cy="255825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C:\Users\vedspeciao\Desktop\зал бокса_стало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3867" y="2780054"/>
            <a:ext cx="5164668" cy="227341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РЕКОНСТРУКЦИЯ ЗАЛА БОКСА В СПОРТКОМПЛЕКСЕ СДЮСШОР</a:t>
            </a:r>
          </a:p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(БЫВШИЙ СК «СНХЗ», ПР.ОКТЯБРЯ, 5а)</a:t>
            </a:r>
            <a:endParaRPr lang="ru-RU" sz="17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2519" y="838200"/>
            <a:ext cx="4384351" cy="219324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vedspeciao\Desktop\Было-стало\сп.зал СДЮСШОР (бывший Строитель)\IMG_8199_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68" y="852068"/>
            <a:ext cx="3793878" cy="196733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285784" y="0"/>
            <a:ext cx="95726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РЕКОНСТРУКЦИЯ СПОРТЗАЛА СТАДИОНА СДЮСШОР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(БЫВШИЙ СТАДИОН «СТРОИТЕЛЬ», ПР.ЛЕНИНА, 2б)</a:t>
            </a: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 descr="C:\Users\vedspeciao\Desktop\Было-стало\сп.зал СДЮСШОР (бывший Строитель)\IMG_9295_1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670" y="2789798"/>
            <a:ext cx="4311601" cy="215685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7134" y="4721653"/>
            <a:ext cx="110066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март 2015г.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002" y="860853"/>
            <a:ext cx="1219198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август 2014г.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161" y="2882900"/>
            <a:ext cx="3988441" cy="209451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428069" y="848153"/>
            <a:ext cx="1219198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август 2014г.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12267" y="2867452"/>
            <a:ext cx="110066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март 2015г.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2" y="2647949"/>
            <a:ext cx="6346436" cy="241935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285784" y="0"/>
            <a:ext cx="957269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РЕКОНСТРУКЦИЯ СТАДИОНА СДЮСШОР</a:t>
            </a:r>
          </a:p>
          <a:p>
            <a:pPr algn="ctr"/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(БЫВШИЙ СТАДИОН «СТРОИТЕЛЬ»)</a:t>
            </a:r>
            <a:endParaRPr lang="ru-RU" sz="1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831851"/>
            <a:ext cx="4775200" cy="175806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961470" y="819149"/>
            <a:ext cx="4080933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реализуется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РАИП.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этап - реконструкция трибун с организацией подтрибунных помещений (ПСД на гос.экспертизе).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Сумма – порядка 110 млн 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этап – организация беговой дорожки (ПСД на гос.экспертизе) и футбольного поля.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Сумма по бег.дорожке – порядка 20 млн 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этап – реконструкция подсобных помещений, создание инфраструктуры противопожарной и антитерростической безопасности.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Архив фото\2016\2016-01-18 Первенство ПФО по дзюдо среди юношей и девушек до 18 лет (1 день)\на сайт\IMG_29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218" y="826712"/>
            <a:ext cx="4093251" cy="200856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5260" y="886691"/>
            <a:ext cx="1891130" cy="211630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20649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ОКРУЖНЫЕ СОРЕВНОВАНИЯ ВО ДВОРЦЕ СПОРТА «СТЕРЛИТАМАК-АРЕНА»</a:t>
            </a:r>
            <a:endParaRPr lang="ru-RU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" y="3417298"/>
            <a:ext cx="5440218" cy="163531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H:\Архив фото\2016\2016-01-18 Первенство ПФО по дзюдо среди юношей и девушек до 18 лет (1 день)\на сайт\IMG_29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3708" y="3127376"/>
            <a:ext cx="2918691" cy="187959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184" y="897083"/>
            <a:ext cx="1626054" cy="20641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1600" y="3089701"/>
            <a:ext cx="452755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Финальные игры школьной баскетбольной лиги «КЭС-БАСКЕТ» Приволжского федерального округа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62500" y="2569000"/>
            <a:ext cx="4265085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Первенство ПФО по дзюдо среди юношей и девушек, посвящённое 250-летию Стерлитамака</a:t>
            </a:r>
          </a:p>
        </p:txBody>
      </p:sp>
    </p:spTree>
    <p:extLst>
      <p:ext uri="{BB962C8B-B14F-4D97-AF65-F5344CB8AC3E}">
        <p14:creationId xmlns="" xmlns:p14="http://schemas.microsoft.com/office/powerpoint/2010/main" val="275065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53561"/>
            <a:ext cx="9715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СТРОИТЕЛЬСТВО ТОРГОВО-РАЗВЛЕКАТЕЛЬНОГО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КОМПЛЕКСА «АСТРУМ» НА БАЗЕ УТК «ЦЕНТРАЛЬНЫЙ» 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87" y="3163648"/>
            <a:ext cx="4433046" cy="189446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1354" y="3185014"/>
            <a:ext cx="3724530" cy="186005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016" y="831853"/>
            <a:ext cx="5036331" cy="218372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246451" y="825500"/>
            <a:ext cx="3819727" cy="24622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400" b="1" u="sng" dirty="0" smtClean="0">
                <a:latin typeface="Times New Roman" pitchFamily="18" charset="0"/>
              </a:rPr>
              <a:t>I</a:t>
            </a:r>
            <a:r>
              <a:rPr lang="ru-RU" sz="1400" b="1" u="sng" dirty="0" smtClean="0">
                <a:latin typeface="Times New Roman" pitchFamily="18" charset="0"/>
              </a:rPr>
              <a:t> очередь:</a:t>
            </a:r>
          </a:p>
          <a:p>
            <a:r>
              <a:rPr lang="ru-RU" sz="1400" b="1" dirty="0" smtClean="0">
                <a:latin typeface="Times New Roman" pitchFamily="18" charset="0"/>
              </a:rPr>
              <a:t>Общая площадь – 18 тыс. м</a:t>
            </a:r>
            <a:r>
              <a:rPr lang="ru-RU" sz="1400" b="1" baseline="30000" dirty="0" smtClean="0">
                <a:latin typeface="Times New Roman" pitchFamily="18" charset="0"/>
              </a:rPr>
              <a:t>2</a:t>
            </a:r>
            <a:r>
              <a:rPr lang="ru-RU" sz="1400" b="1" dirty="0" smtClean="0">
                <a:latin typeface="Times New Roman" pitchFamily="18" charset="0"/>
              </a:rPr>
              <a:t>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</a:rPr>
              <a:t>Торговая площадь – 8 тыс. 351</a:t>
            </a:r>
            <a:r>
              <a:rPr lang="ru-RU" sz="1400" b="1" dirty="0" smtClean="0"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</a:rPr>
              <a:t>м</a:t>
            </a:r>
            <a:r>
              <a:rPr lang="ru-RU" sz="14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</a:rPr>
              <a:t>Инвестиции – 781 млн руб.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</a:rPr>
              <a:t>Количество рабочих мест – 500.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</a:rPr>
              <a:t>Цель - развитие агромаркета в рамках муниципально-частного партнёрства.</a:t>
            </a:r>
          </a:p>
          <a:p>
            <a:r>
              <a:rPr lang="en-US" sz="1400" b="1" u="sng" dirty="0" smtClean="0">
                <a:latin typeface="Times New Roman" pitchFamily="18" charset="0"/>
              </a:rPr>
              <a:t>II </a:t>
            </a:r>
            <a:r>
              <a:rPr lang="ru-RU" sz="1400" b="1" u="sng" dirty="0" smtClean="0">
                <a:latin typeface="Times New Roman" pitchFamily="18" charset="0"/>
              </a:rPr>
              <a:t>очередь (2016г.)</a:t>
            </a:r>
            <a:r>
              <a:rPr lang="ru-RU" sz="1400" b="1" dirty="0" smtClean="0">
                <a:latin typeface="Times New Roman" pitchFamily="18" charset="0"/>
              </a:rPr>
              <a:t>:</a:t>
            </a:r>
          </a:p>
          <a:p>
            <a:r>
              <a:rPr lang="ru-RU" sz="1400" b="1" dirty="0" smtClean="0">
                <a:latin typeface="Times New Roman" pitchFamily="18" charset="0"/>
              </a:rPr>
              <a:t>Общая площадь – 9 тыс. 461 м</a:t>
            </a:r>
            <a:r>
              <a:rPr lang="ru-RU" sz="1400" b="1" baseline="30000" dirty="0" smtClean="0">
                <a:latin typeface="Times New Roman" pitchFamily="18" charset="0"/>
              </a:rPr>
              <a:t>2</a:t>
            </a:r>
            <a:r>
              <a:rPr lang="ru-RU" sz="1400" b="1" dirty="0" smtClean="0">
                <a:latin typeface="Times New Roman" pitchFamily="18" charset="0"/>
              </a:rPr>
              <a:t>.</a:t>
            </a:r>
          </a:p>
          <a:p>
            <a:r>
              <a:rPr lang="ru-RU" sz="1400" b="1" dirty="0" smtClean="0">
                <a:latin typeface="Times New Roman" pitchFamily="18" charset="0"/>
              </a:rPr>
              <a:t>Торговая площадь – 2 тыс. 663 м</a:t>
            </a:r>
            <a:r>
              <a:rPr lang="ru-RU" sz="1400" b="1" baseline="30000" dirty="0" smtClean="0">
                <a:latin typeface="Times New Roman" pitchFamily="18" charset="0"/>
              </a:rPr>
              <a:t>2</a:t>
            </a:r>
            <a:r>
              <a:rPr lang="ru-RU" sz="1400" b="1" dirty="0" smtClean="0">
                <a:latin typeface="Times New Roman" pitchFamily="18" charset="0"/>
              </a:rPr>
              <a:t>.</a:t>
            </a:r>
          </a:p>
          <a:p>
            <a:r>
              <a:rPr lang="ru-RU" sz="1400" b="1" dirty="0" smtClean="0">
                <a:latin typeface="Times New Roman" pitchFamily="18" charset="0"/>
              </a:rPr>
              <a:t>Инвестиции – 381 млн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7139"/>
            <a:ext cx="9144000" cy="71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ТОРГОВЫЙ ЦЕНТР «</a:t>
            </a:r>
            <a:r>
              <a:rPr lang="en-US" sz="2200" dirty="0" smtClean="0">
                <a:solidFill>
                  <a:srgbClr val="1F497D"/>
                </a:solidFill>
                <a:cs typeface="Arial" charset="0"/>
              </a:rPr>
              <a:t>METRO</a:t>
            </a: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»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88469" y="3427385"/>
            <a:ext cx="3793001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Инвестиции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– порядка 1 </a:t>
            </a:r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млрд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Открытие –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апрель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2015г.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Количество рабочих мест –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165.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Общая площадь – 9 тыс. 140м</a:t>
            </a:r>
            <a:r>
              <a:rPr lang="ru-RU" b="1" baseline="30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Торговая площадь – 5 тыс.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112м</a:t>
            </a:r>
            <a:r>
              <a:rPr lang="ru-RU" b="1" baseline="30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/>
          <a:srcRect t="24624"/>
          <a:stretch/>
        </p:blipFill>
        <p:spPr bwMode="auto">
          <a:xfrm>
            <a:off x="133028" y="1181101"/>
            <a:ext cx="8770999" cy="21209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673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858" y="2482850"/>
            <a:ext cx="7524594" cy="186055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33350"/>
            <a:ext cx="9144000" cy="71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ТОРГОВЫЙ ЦЕНТР «СИТИ-МОЛЛ»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2" y="819548"/>
            <a:ext cx="8085138" cy="194905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300" y="4356100"/>
            <a:ext cx="8940800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Общая площадь –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53 тыс.м</a:t>
            </a:r>
            <a:r>
              <a:rPr lang="ru-RU" sz="1400" b="1" baseline="30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 Торговая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площадь –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30 тыс.м</a:t>
            </a:r>
            <a:r>
              <a:rPr lang="ru-RU" sz="1400" b="1" baseline="30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 Открытие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– декабрь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2015г.  Количество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рабочих мест –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1200.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Сумма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инвестиций –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2,2 млрд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руб. Якорные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арендаторы: супермаркет «Магнит» -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7,0 тыс.м</a:t>
            </a:r>
            <a:r>
              <a:rPr lang="ru-RU" sz="1400" b="1" baseline="30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, гипермаркет строительных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материалов «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МегаСтрой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»  - 15 тыс.м</a:t>
            </a:r>
            <a:r>
              <a:rPr lang="ru-RU" sz="1400" b="1" baseline="30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3842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0869" y="3306481"/>
            <a:ext cx="3039532" cy="174811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07139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ТОРГОВЫЙ ЦЕНТР «СИТИ-МОЛЛ»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272" y="1803402"/>
            <a:ext cx="3989917" cy="179632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370" y="819152"/>
            <a:ext cx="4801140" cy="23431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252" y="2838450"/>
            <a:ext cx="3144403" cy="222250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080000" y="810822"/>
            <a:ext cx="390101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Развлечения: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синтетический ледовый каток - 1 000м</a:t>
            </a:r>
            <a:r>
              <a:rPr lang="ru-RU" sz="1400" b="1" baseline="30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детский развлекательный центр «Галактика» - 2 000 м</a:t>
            </a:r>
            <a:r>
              <a:rPr lang="ru-RU" sz="1400" b="1" baseline="30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42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bright="7000" contrast="14000"/>
          </a:blip>
          <a:srcRect/>
          <a:stretch>
            <a:fillRect/>
          </a:stretch>
        </p:blipFill>
        <p:spPr bwMode="auto">
          <a:xfrm>
            <a:off x="3668184" y="943172"/>
            <a:ext cx="3948994" cy="194607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" contrast="29000"/>
          </a:blip>
          <a:srcRect/>
          <a:stretch>
            <a:fillRect/>
          </a:stretch>
        </p:blipFill>
        <p:spPr bwMode="auto">
          <a:xfrm>
            <a:off x="101603" y="831577"/>
            <a:ext cx="3436665" cy="294667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01599"/>
            <a:ext cx="9144000" cy="71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ПАРК КУЛЬТУРЫ И ОТДЫХА ИМ.Ю.ГАГАРИНА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8" name="Picture 2" descr="\\Fserver\для_отделов\Отдел по работе со СМИ\СИТДИКОВА\От Виталия\МЭР\Фото для слайд-шоу_\2015-2020\КОЛЕСО стало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3" y="2705028"/>
            <a:ext cx="3606797" cy="233290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105650" y="848922"/>
            <a:ext cx="189441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установка нового колеса обозрения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250" y="3447812"/>
            <a:ext cx="5181600" cy="160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Проект реализуется в рамках государственно-частного партнёрства.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Инвестиции – 80 млн 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Точки притяжения: зонирование парка, появление 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современных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безопасных аттракционов, в т.ч.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новое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колесо обозрения диаметром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40м. Победитель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конкурса «Хрустальное колесо-2014».</a:t>
            </a:r>
          </a:p>
        </p:txBody>
      </p:sp>
    </p:spTree>
    <p:extLst>
      <p:ext uri="{BB962C8B-B14F-4D97-AF65-F5344CB8AC3E}">
        <p14:creationId xmlns="" xmlns:p14="http://schemas.microsoft.com/office/powerpoint/2010/main" val="317205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5055" y="1365251"/>
            <a:ext cx="275894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-142908" y="0"/>
            <a:ext cx="9429816" cy="9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ОРГАНИЗАЦИЯ ПЕШЕХОДНОЙ ЗОНЫ В ИСТОРИЧЕСКОЙ ЧАСТИ ГОРОДА В ГРАНИЦАХ УЛИЦ ХУДАЙБЕРДИНА, САККО И ВАНЦЕТТИ, МИРА, К.МАРКСА</a:t>
            </a:r>
          </a:p>
          <a:p>
            <a:endParaRPr lang="ru-RU" dirty="0"/>
          </a:p>
        </p:txBody>
      </p:sp>
      <p:pic>
        <p:nvPicPr>
          <p:cNvPr id="7" name="Picture 2" descr="C:\Users\vedspeciao\Desktop\выборка главе\проект пешеходной зоны в исторической части гор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3" y="869462"/>
            <a:ext cx="6432697" cy="341043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3935" y="4236303"/>
            <a:ext cx="8193616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Стоимость проекта – 220 млн 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Точки притяжения: площадь звёзд, 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памятник </a:t>
            </a: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в честь основания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города, </a:t>
            </a: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фонтанная группа, торговые ряды купцов </a:t>
            </a:r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Баязитовых.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6999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ИНВЕСТИЦИИ В ОСНОВНОЙ КАПИТАЛ, МЛРД РУБ.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364067" y="958851"/>
          <a:ext cx="8331200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645402" y="844549"/>
            <a:ext cx="102446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 место</a:t>
            </a:r>
          </a:p>
        </p:txBody>
      </p:sp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2908" y="53562"/>
            <a:ext cx="9429816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ОРГАНИЗАЦИЯ ПЕШЕХОДНОЙ ЗОНЫ В ИСТОРИЧЕСКОЙ ЧАСТИ ГОРОДА В ГРАНИЦАХ УЛИЦ ХУДАЙБЕРДИНА, САККО И ВАНЦЕТТИ, МИРА, К.МАРКСА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22" y="1219200"/>
            <a:ext cx="8844845" cy="372784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672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Arial" charset="0"/>
              </a:rPr>
              <a:t>ОРГАНИЗАЦИЯ ПЕШЕХОДНОЙ ЗОНЫ В ИСТОРИЧЕСКОЙ ЧАСТИ ГОРОДА </a:t>
            </a: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(РЕКОНСТРУКЦИЯ ТОРГОВЫХ РЯДОВ БАЯЗИТОВЫХ, СВЕТОДИНАМИЧЕСКИЙ ФОНТАН, ВЫСАДКА ДЕРЕВЬЕВ-КРУПНОМЕРОВ)</a:t>
            </a:r>
            <a:endParaRPr lang="ru-RU" sz="14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5" y="910817"/>
            <a:ext cx="4241629" cy="203598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857239"/>
            <a:ext cx="4000528" cy="214528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C:\Users\VSpech\Desktop\Слайды, информ\Обновленные фотографии_новые дет.сады, школа, пешех.зоны и др\выборка_пешех.зоны, новые дома, спорт.площадки\Пешеходная зона в историч.части города\IMG_1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2839644"/>
            <a:ext cx="4620398" cy="223964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7" y="3321849"/>
            <a:ext cx="4119439" cy="173719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68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71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СОХРАНЕНИЕ ПАМЯТНИКОВ АРХИТЕКТУРЫ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9545" y="2339830"/>
            <a:ext cx="4662054" cy="248021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293563" y="4455393"/>
            <a:ext cx="354753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Здание бывшей войсковой части по ул.Комсомольской, 43</a:t>
            </a:r>
          </a:p>
        </p:txBody>
      </p:sp>
      <p:pic>
        <p:nvPicPr>
          <p:cNvPr id="2050" name="Picture 2" descr="C:\Users\vedspeciao\Desktop\Было-стало\д.с. по ул.Пантелькина, 54б\IMG_4971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469" y="838200"/>
            <a:ext cx="4554295" cy="232428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31235" y="2974565"/>
            <a:ext cx="3513667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Реконструкция здания по ул.Пантелькина, 54Б под детский сад 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3592" y="2717802"/>
            <a:ext cx="7021076" cy="228322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129" y="902097"/>
            <a:ext cx="4503738" cy="243892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071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СОХРАНЕНИЕ ПАМЯТНИКОВ АРХИТЕКТУРЫ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8535" y="917166"/>
            <a:ext cx="353906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</a:rPr>
              <a:t>Т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еатр танца (ул.Худайбердина, 20А)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55799" y="4714466"/>
            <a:ext cx="38608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Староверческая школа (ул.Баумана, 26)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714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БЛАГОУСТРОЙСТВО ПОВСЕДНЕВНОСТИ: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СХЕМА РАЗВИТИЯ ПЕШЕХОДНЫХ ЗОН</a:t>
            </a:r>
          </a:p>
          <a:p>
            <a:pPr algn="ctr"/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vedspeciao\Desktop\информация для презентации\0003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1849" y="2558252"/>
            <a:ext cx="3180143" cy="1607355"/>
          </a:xfrm>
          <a:prstGeom prst="rect">
            <a:avLst/>
          </a:prstGeom>
          <a:noFill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9417" y="4342613"/>
            <a:ext cx="307183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311" y="963598"/>
            <a:ext cx="5579454" cy="384459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7001"/>
            <a:ext cx="914400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ОРГАНИЗАЦИЯ ПЕШЕХОДНОЙ ЗОНЫ ПО ПРОСПЕКТУ ОКТЯБРЯ</a:t>
            </a:r>
          </a:p>
          <a:p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4201" y="2292626"/>
            <a:ext cx="5359400" cy="268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 descr="H:\Архив фото\БЫЛО-СТАЛО\2015-07-08 площадка под скульптурную биеннале\выборка скульптур\выборка для главы\владыка морск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1290" y="836425"/>
            <a:ext cx="1780309" cy="182310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6536" y="3035014"/>
            <a:ext cx="1845773" cy="199259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0582" y="841697"/>
            <a:ext cx="2324484" cy="197373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3" y="955871"/>
            <a:ext cx="2880271" cy="134282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8867" y="2857501"/>
            <a:ext cx="2102552" cy="217844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7001"/>
            <a:ext cx="914400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ОРГАНИЗАЦИЯ ПЕШЕХОДНОЙ ЗОНЫ ПО ПРОСПЕКТУ ОКТЯБРЯ</a:t>
            </a:r>
          </a:p>
          <a:p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9358" y="2438399"/>
            <a:ext cx="4403375" cy="220276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0735" y="863600"/>
            <a:ext cx="3970867" cy="174791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467" y="870131"/>
            <a:ext cx="4292600" cy="172908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vedspeciao\Desktop\Было-стало\аллеи\скамья по пр.Октября\2015-12-14 (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489" y="3511550"/>
            <a:ext cx="3195370" cy="154463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8133" y="3835013"/>
            <a:ext cx="3217864" cy="121681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7001"/>
            <a:ext cx="914400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ОРГАНИЗАЦИЯ ПЕШЕХОДНОЙ ЗОНЫ ПО УЛ.КОММУНИСТИЧЕСКОЙ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7337" y="1592261"/>
            <a:ext cx="5197139" cy="31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064" y="844551"/>
            <a:ext cx="3455822" cy="144780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1502" y="876301"/>
            <a:ext cx="3192435" cy="153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263" y="3048002"/>
            <a:ext cx="1905950" cy="200699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5270" y="3247908"/>
            <a:ext cx="2844271" cy="181304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7001"/>
            <a:ext cx="914400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ОРГАНИЗАЦИЯ ПЕШЕХОДНОЙ ЗОНЫ ПО УЛ.КОММУНИСТИЧЕСКОЙ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9413" y="1676399"/>
            <a:ext cx="5316567" cy="315208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33" y="3375033"/>
            <a:ext cx="2567166" cy="167272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4477" y="845240"/>
            <a:ext cx="3072375" cy="130741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534" y="873070"/>
            <a:ext cx="3471692" cy="129863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135" y="3281607"/>
            <a:ext cx="2582863" cy="177894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7140"/>
            <a:ext cx="914400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РЕКОНСТРУКЦИЯ ПАРКА ПОБЕДЫ</a:t>
            </a:r>
          </a:p>
          <a:p>
            <a:endParaRPr lang="ru-RU" dirty="0"/>
          </a:p>
        </p:txBody>
      </p:sp>
      <p:pic>
        <p:nvPicPr>
          <p:cNvPr id="4" name="Picture 3" descr="C:\Users\vedspeciao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803660"/>
            <a:ext cx="6083300" cy="273248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C:\Users\vedspeciao\Desktop\IMG_13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7" y="3268270"/>
            <a:ext cx="3484563" cy="174307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268272"/>
            <a:ext cx="3519890" cy="177558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5151306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2550"/>
            <a:ext cx="9144000" cy="63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1F497D"/>
                </a:solidFill>
                <a:cs typeface="Arial" charset="0"/>
              </a:rPr>
              <a:t>ОСВОЕНИЕ СРЕДСТВ РЕСПУБЛИКАНСКОЙ АДРЕСНОЙ ИНВЕСТИЦИОННОЙ ПРОГРАММЫ (РАИП)</a:t>
            </a: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/>
        </p:nvGraphicFramePr>
        <p:xfrm>
          <a:off x="279403" y="977900"/>
          <a:ext cx="8448675" cy="395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7139"/>
            <a:ext cx="9144000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ПАМЯТНИК ДЕТЯМ ВОЙНЫ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25131"/>
            <a:ext cx="3521683" cy="321471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830632" y="3557198"/>
            <a:ext cx="5214974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</a:rPr>
              <a:t>Дата открытия - май 2015г.</a:t>
            </a:r>
          </a:p>
          <a:p>
            <a:r>
              <a:rPr lang="ru-RU" sz="1500" b="1" dirty="0" smtClean="0">
                <a:latin typeface="Times New Roman" pitchFamily="18" charset="0"/>
              </a:rPr>
              <a:t>Местонахождение - сквер </a:t>
            </a:r>
            <a:r>
              <a:rPr lang="ru-RU" sz="1500" b="1" dirty="0" err="1" smtClean="0">
                <a:latin typeface="Times New Roman" pitchFamily="18" charset="0"/>
              </a:rPr>
              <a:t>им.Г.К.Жукова</a:t>
            </a:r>
            <a:r>
              <a:rPr lang="ru-RU" sz="1500" b="1" dirty="0" smtClean="0">
                <a:latin typeface="Times New Roman" pitchFamily="18" charset="0"/>
              </a:rPr>
              <a:t>.</a:t>
            </a:r>
          </a:p>
          <a:p>
            <a:r>
              <a:rPr lang="ru-RU" sz="1500" b="1" dirty="0" smtClean="0">
                <a:latin typeface="Times New Roman" pitchFamily="18" charset="0"/>
              </a:rPr>
              <a:t>Вес - 2,3 тонны.</a:t>
            </a:r>
          </a:p>
          <a:p>
            <a:r>
              <a:rPr lang="ru-RU" sz="1500" b="1" dirty="0" smtClean="0">
                <a:latin typeface="Times New Roman" pitchFamily="18" charset="0"/>
              </a:rPr>
              <a:t>Изготовлен в Краснодарском крае на средства городской общественности за 2 мес. по инициативе Совета ветеранов, активных горожан и предприятий города.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8091" y="966236"/>
            <a:ext cx="4080164" cy="246461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0719"/>
            <a:ext cx="914400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ПРОЕКТЫ МАЛЫХ АРХИТЕКТУРНЫХ ФОРМ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10816"/>
            <a:ext cx="2646682" cy="287263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910817"/>
            <a:ext cx="2698348" cy="26646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8672" y="2678908"/>
            <a:ext cx="3540715" cy="230611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565900" y="4298949"/>
            <a:ext cx="2447956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</a:rPr>
              <a:t>Скульптор – </a:t>
            </a:r>
          </a:p>
          <a:p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</a:rPr>
              <a:t>Александр Пименов</a:t>
            </a:r>
          </a:p>
        </p:txBody>
      </p:sp>
    </p:spTree>
    <p:extLst>
      <p:ext uri="{BB962C8B-B14F-4D97-AF65-F5344CB8AC3E}">
        <p14:creationId xmlns="" xmlns:p14="http://schemas.microsoft.com/office/powerpoint/2010/main" val="355151306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3561"/>
            <a:ext cx="9144000" cy="9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МАЛЫЕ АРХИТЕКТУРНЫЕ ФОРМЫ </a:t>
            </a:r>
          </a:p>
          <a:p>
            <a:r>
              <a:rPr lang="ru-RU" dirty="0" smtClean="0"/>
              <a:t>В ПАРКЕ КУЛЬТУРЫ И ОТДЫХА ИМ.Ю.ГАГАРИНА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857239"/>
            <a:ext cx="3528478" cy="273250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565" y="857239"/>
            <a:ext cx="3373054" cy="415527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339" y="3361575"/>
            <a:ext cx="3611551" cy="16611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0719"/>
            <a:ext cx="914400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АЛЛЕЯ ПОЖАРНЫХ И СПАСАТЕЛЕЙ</a:t>
            </a:r>
          </a:p>
          <a:p>
            <a:endParaRPr lang="ru-RU" dirty="0"/>
          </a:p>
        </p:txBody>
      </p:sp>
      <p:pic>
        <p:nvPicPr>
          <p:cNvPr id="1026" name="Picture 2" descr="C:\Users\vedspeciao\Desktop\Было-стало\2015-06-20 аллея пожарных\alley pozharnih.jpg"/>
          <p:cNvPicPr>
            <a:picLocks noChangeAspect="1" noChangeArrowheads="1"/>
          </p:cNvPicPr>
          <p:nvPr/>
        </p:nvPicPr>
        <p:blipFill>
          <a:blip r:embed="rId2"/>
          <a:srcRect t="49705"/>
          <a:stretch>
            <a:fillRect/>
          </a:stretch>
        </p:blipFill>
        <p:spPr bwMode="auto">
          <a:xfrm>
            <a:off x="489228" y="857239"/>
            <a:ext cx="3722554" cy="206012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vedspeciao\Desktop\Было-стало\2015-06-20 аллея пожарных\alley pozh.jpg"/>
          <p:cNvPicPr>
            <a:picLocks noChangeAspect="1" noChangeArrowheads="1"/>
          </p:cNvPicPr>
          <p:nvPr/>
        </p:nvPicPr>
        <p:blipFill>
          <a:blip r:embed="rId3"/>
          <a:srcRect t="55415"/>
          <a:stretch>
            <a:fillRect/>
          </a:stretch>
        </p:blipFill>
        <p:spPr bwMode="auto">
          <a:xfrm>
            <a:off x="4569835" y="871094"/>
            <a:ext cx="4324783" cy="207839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vedspeciao\Desktop\Было-стало\2015-06-20 аллея пожарных\pamytnik pozh.jpg"/>
          <p:cNvPicPr>
            <a:picLocks noChangeAspect="1" noChangeArrowheads="1"/>
          </p:cNvPicPr>
          <p:nvPr/>
        </p:nvPicPr>
        <p:blipFill>
          <a:blip r:embed="rId4"/>
          <a:srcRect t="50650"/>
          <a:stretch>
            <a:fillRect/>
          </a:stretch>
        </p:blipFill>
        <p:spPr bwMode="auto">
          <a:xfrm>
            <a:off x="500035" y="2946799"/>
            <a:ext cx="3711748" cy="20895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vedspeciao\Desktop\Было-стало\2015-06-20 аллея пожарных\avto pozh.jpg"/>
          <p:cNvPicPr>
            <a:picLocks noChangeAspect="1" noChangeArrowheads="1"/>
          </p:cNvPicPr>
          <p:nvPr/>
        </p:nvPicPr>
        <p:blipFill>
          <a:blip r:embed="rId5"/>
          <a:srcRect t="55936"/>
          <a:stretch>
            <a:fillRect/>
          </a:stretch>
        </p:blipFill>
        <p:spPr bwMode="auto">
          <a:xfrm>
            <a:off x="4592782" y="3000379"/>
            <a:ext cx="4277896" cy="20895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60719"/>
            <a:ext cx="9144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chemeClr val="tx2"/>
                </a:solidFill>
                <a:latin typeface="Arial" charset="0"/>
              </a:rPr>
              <a:t>СТРОИТЕЛЬСТВО СКВЕРА МАТЕРИ ВОЗЛЕ ГОСТИНИЦЫ «АШКАДАР»</a:t>
            </a:r>
            <a:endParaRPr lang="ru-RU" sz="19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4836" y="826475"/>
            <a:ext cx="7369716" cy="224692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581" y="2760290"/>
            <a:ext cx="3733853" cy="228796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7141"/>
            <a:ext cx="9144000" cy="65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/>
              <a:t>РЕКОНСТРУКЦИЯ ГОРОДСКОГО ДВОРЦА КУЛЬТУРЫ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200" y="4171950"/>
            <a:ext cx="871220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Стоимость проекта – 230 млн руб.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Точки притяжения: музей камня, фонтанная группа, лифт, эффективная перепланировка помещений. Начало реализации проекта – 2015 год.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32" y="960273"/>
            <a:ext cx="8724582" cy="294681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94731" y="0"/>
            <a:ext cx="933873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" b="1" dirty="0" smtClean="0">
              <a:solidFill>
                <a:schemeClr val="tx2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tx2"/>
                </a:solidFill>
                <a:latin typeface="Arial" charset="0"/>
              </a:rPr>
              <a:t>РЕКОНСТРУКЦИЯ ПЛОЩАДИ ПЕРЕД ЗДАНИЕМ СТЕРЛИТАМАКСКОГО ГОСУДАРСТВЕННОГО ТЕАТРАЛЬНО-КОНЦЕРТНОГО ОБЪЕДИНЕНИЯ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2" y="902097"/>
            <a:ext cx="8674305" cy="343019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063750" y="4070351"/>
            <a:ext cx="69532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</a:rPr>
              <a:t>Начало реализации  проекта - 2016 год:</a:t>
            </a:r>
          </a:p>
          <a:p>
            <a:r>
              <a:rPr lang="ru-RU" sz="1500" b="1" dirty="0" smtClean="0">
                <a:latin typeface="Times New Roman" pitchFamily="18" charset="0"/>
              </a:rPr>
              <a:t>установка светомузыкального фонтана, скульптурной композиции «Первый поцелуй», ремонт и расширение тротуаров, устройство велодорожек, замена парковой мебели. Стоимость фонтана – 17 млн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ГОД ЛИТЕРАТУРЫ В СТЕРЛИТАМАКЕ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:\Архив фото\2015\2015-12-04 Литературный марафон\на сайт\IMG_8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851" y="2758965"/>
            <a:ext cx="3282949" cy="189957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3718" y="4319286"/>
            <a:ext cx="4910667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Закрытие Года литературы в Стерлитамаке.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Республиканский литературный марафон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Городском дворце культуры (передача Книги летописи).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1108567"/>
            <a:ext cx="4747685" cy="164356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0067" y="850037"/>
            <a:ext cx="349673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Открытие Года литературы: круглый стол в библиотеке искусств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833968"/>
            <a:ext cx="3385078" cy="178713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4068" y="2900476"/>
            <a:ext cx="3335466" cy="177934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8730" y="2940448"/>
            <a:ext cx="1834728" cy="156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5808133" y="4552087"/>
            <a:ext cx="323426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«Читающий троллейбус» в рамках библиомарафона «Читающий город»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40920" y="2348636"/>
            <a:ext cx="339513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«Литературная гостиная» в Стерлитамакском русском драмтеатре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КУЛЬТУРНЫЙ СТЕРЛИТАМАК</a:t>
            </a:r>
            <a:endParaRPr lang="ru-RU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69" y="958851"/>
            <a:ext cx="4877568" cy="20447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27002" y="869088"/>
            <a:ext cx="3649133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mix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в Русском драмтеатре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533" y="3124201"/>
            <a:ext cx="4342631" cy="191333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01758" y="3054011"/>
            <a:ext cx="2859559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Премьера трагедии «Калигула» в Башкирском драмтеатре 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917432"/>
            <a:ext cx="3948545" cy="214947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8310" y="1019831"/>
            <a:ext cx="4192780" cy="17483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079067" y="875438"/>
            <a:ext cx="295486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«Марафон классической музыки»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65193" y="2817382"/>
            <a:ext cx="361526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Благотворительный концерт Анастасии Волочковой в Городском дворце культуры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РЕКОНСТРКЦИЯ СВЯТО-НИКОЛЬСКОГО КАФЕДРАЛЬНОГО СОБОРА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670" y="1841430"/>
            <a:ext cx="4504267" cy="32254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744" y="2165352"/>
            <a:ext cx="2683373" cy="289560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069" y="850901"/>
            <a:ext cx="2155150" cy="225134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362203" y="831842"/>
            <a:ext cx="6680201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</a:rPr>
              <a:t>Начало  реализации проекта – 2011 год.</a:t>
            </a:r>
          </a:p>
          <a:p>
            <a:r>
              <a:rPr lang="ru-RU" sz="1400" b="1" dirty="0" smtClean="0">
                <a:latin typeface="Times New Roman" pitchFamily="18" charset="0"/>
              </a:rPr>
              <a:t>Реконструкция за счёт благотворительных средств частных лиц и организаций.</a:t>
            </a:r>
          </a:p>
          <a:p>
            <a:r>
              <a:rPr lang="ru-RU" sz="1400" b="1" dirty="0" smtClean="0">
                <a:latin typeface="Times New Roman" pitchFamily="18" charset="0"/>
              </a:rPr>
              <a:t>Увеличили площадь здания, построили четыре новые башни, установили пять куполов  и колокола, отремонтировали крышу собора.</a:t>
            </a:r>
          </a:p>
          <a:p>
            <a:r>
              <a:rPr lang="ru-RU" sz="1400" b="1" dirty="0" smtClean="0">
                <a:latin typeface="Times New Roman" pitchFamily="18" charset="0"/>
              </a:rPr>
              <a:t>Предстоит завершить внутреннюю отделку.</a:t>
            </a:r>
          </a:p>
          <a:p>
            <a:r>
              <a:rPr lang="ru-RU" sz="1400" b="1" dirty="0" smtClean="0">
                <a:latin typeface="Times New Roman" pitchFamily="18" charset="0"/>
              </a:rPr>
              <a:t>Специально для прихожан организован маршрут «8с».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8750"/>
            <a:ext cx="9144000" cy="3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1F497D"/>
                </a:solidFill>
                <a:cs typeface="Arial" charset="0"/>
              </a:rPr>
              <a:t>ОБОРОТ РОЗНИЧНОЙ ТОРГОВЛИ, МЛРД РУБ.</a:t>
            </a:r>
            <a:endParaRPr lang="ru-RU" sz="22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8170" y="885009"/>
            <a:ext cx="1058333" cy="40011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2 место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541867" y="1066800"/>
          <a:ext cx="8187266" cy="391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26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117851"/>
            <a:ext cx="2633696" cy="194289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867" y="3179802"/>
            <a:ext cx="5630334" cy="186328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179" y="1076865"/>
            <a:ext cx="5038725" cy="208597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6071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СТРОИТЕЛЬСТВО МЕЧЕТИ И ПАНСИОНАТА</a:t>
            </a:r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 УЛ.К.МУРАТОВА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4984" y="1761793"/>
            <a:ext cx="3361611" cy="156249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387603" y="831841"/>
            <a:ext cx="6654801" cy="892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</a:rPr>
              <a:t>Строительство за счёт благотворительных средств частных лиц и организаций.</a:t>
            </a:r>
          </a:p>
          <a:p>
            <a:r>
              <a:rPr lang="ru-RU" sz="1300" b="1" dirty="0" smtClean="0">
                <a:latin typeface="Times New Roman" pitchFamily="18" charset="0"/>
              </a:rPr>
              <a:t>Сумма затрат – порядка 20 </a:t>
            </a:r>
            <a:r>
              <a:rPr lang="ru-RU" sz="1300" b="1" dirty="0" err="1" smtClean="0">
                <a:latin typeface="Times New Roman" pitchFamily="18" charset="0"/>
              </a:rPr>
              <a:t>млн</a:t>
            </a:r>
            <a:r>
              <a:rPr lang="ru-RU" sz="1300" b="1" dirty="0" smtClean="0">
                <a:latin typeface="Times New Roman" pitchFamily="18" charset="0"/>
              </a:rPr>
              <a:t> руб. Выполнено около 50% работ от всего объёма.</a:t>
            </a:r>
          </a:p>
          <a:p>
            <a:r>
              <a:rPr lang="ru-RU" sz="1300" b="1" dirty="0" smtClean="0">
                <a:latin typeface="Times New Roman" pitchFamily="18" charset="0"/>
              </a:rPr>
              <a:t>В плане – завершение строительства всего комплекса, организация котельной, фасадные работы и внутренняя отделка.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9"/>
            <a:ext cx="9144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ПРОЕКТ КАЗАНСКОГО СОБОРА В МКР. №2 ЗАПАДНОГО ЖИЛОГО РАЙОНА</a:t>
            </a:r>
            <a:endParaRPr lang="ru-RU" sz="1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2" y="849532"/>
            <a:ext cx="3886199" cy="220680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337" y="964640"/>
            <a:ext cx="4758267" cy="273975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3461" y="3075681"/>
            <a:ext cx="3521606" cy="198090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7835" y="3428930"/>
            <a:ext cx="4030663" cy="163241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4585" y="1787529"/>
            <a:ext cx="3640667" cy="197619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6071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НОЧНОЙ СТЕРЛИТАМАК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6" name="Picture 2" descr="H:\Архив фото\2014_часть\фото_Ночной Стерлитамак_2014\Елена Морозова\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977" y="1124339"/>
            <a:ext cx="3375441" cy="359330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606800" y="819138"/>
            <a:ext cx="5092700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</a:rPr>
              <a:t>Содержание: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Times New Roman" pitchFamily="18" charset="0"/>
              </a:rPr>
              <a:t> уличного освещения – 9 млн руб.;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Times New Roman" pitchFamily="18" charset="0"/>
              </a:rPr>
              <a:t>праздничной иллюминации – 1,57 млн руб. </a:t>
            </a:r>
          </a:p>
          <a:p>
            <a:r>
              <a:rPr lang="ru-RU" sz="1400" b="1" dirty="0" smtClean="0">
                <a:latin typeface="Times New Roman" pitchFamily="18" charset="0"/>
              </a:rPr>
              <a:t>Устройство праздничной иллюминации в 2015г.: </a:t>
            </a:r>
          </a:p>
          <a:p>
            <a:r>
              <a:rPr lang="ru-RU" sz="1400" dirty="0" smtClean="0">
                <a:latin typeface="Times New Roman" pitchFamily="18" charset="0"/>
              </a:rPr>
              <a:t>-</a:t>
            </a:r>
            <a:r>
              <a:rPr lang="ru-RU" sz="1400" b="1" dirty="0" smtClean="0">
                <a:latin typeface="Times New Roman" pitchFamily="18" charset="0"/>
              </a:rPr>
              <a:t> ул.Артёма – 5,14 млн руб.; ул.Худайбердина – 587 тыс. руб.;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Times New Roman" pitchFamily="18" charset="0"/>
              </a:rPr>
              <a:t> подсветка здания администрации – 2 млн руб.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СТЕРЛИТАМАК В ЧИСЛЕ ЛУЧШИХ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95336" y="876290"/>
            <a:ext cx="3869267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Второе место в региональном конкурсе «Лучшее муниципальное образование Республики Башкортостан» 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2014г. город также был серебряным призёром.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0183" y="3491290"/>
            <a:ext cx="4131734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место на Всероссийском конкурсе «Самое благоустроенное городское (сельское) поселение России» среди городов с населением от 100 тыс. человек.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 итогам 2012г. –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место, в 2013г. –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место, в 2014г. –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место.</a:t>
            </a:r>
          </a:p>
        </p:txBody>
      </p:sp>
      <p:pic>
        <p:nvPicPr>
          <p:cNvPr id="2" name="Picture 2" descr="H:\000 Сессионные доклады главы\2015-02-25_сессия Совета ГО_итоговый доклад\фото для презентации\PLEN9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6850" y="2254250"/>
            <a:ext cx="3472295" cy="27940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291" y="831851"/>
            <a:ext cx="4736042" cy="236917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ПОБЕДЫ МУНИЦИПАЛИТЕТА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vedspeciao\Desktop\IMG_05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3" y="1746253"/>
            <a:ext cx="4047834" cy="227753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2" y="842078"/>
            <a:ext cx="1693333" cy="169645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7582" y="844551"/>
            <a:ext cx="4102484" cy="22415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4073" y="2563587"/>
            <a:ext cx="2487865" cy="147789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7503" y="3891399"/>
            <a:ext cx="3657601" cy="11695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Совет ГО г.Стерлитамака стал победителем в Общероссийском конкурсе «Открытый муниципалитет» в номинации «Обеспечение политики открытости работы Совета депутатов».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3136" y="4032073"/>
            <a:ext cx="4351867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Молодёжный совет вошёл в тройку победителей конкурса «Лучший Молодёжный совет при Совете муниципального образования Республики Башкортостан».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ПОБЕДЫ ОФИЦИАЛЬНЫХ САЙТОВ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8655" y="832147"/>
            <a:ext cx="4896812" cy="27746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46" y="1705842"/>
            <a:ext cx="3752745" cy="26733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1284" y="4307870"/>
            <a:ext cx="5935133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Сайт администрации города стал лауреатом Всероссийского конкурса «Лучший муниципальный сайт».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Сайт Совета городского округа - финалист этого конкурса.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9455" y="3041501"/>
            <a:ext cx="2237694" cy="202153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52401" y="857239"/>
            <a:ext cx="3962400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Сайт администрации города признан лучшим в республике на конкурсе </a:t>
            </a:r>
          </a:p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«Лучшее муниципальное образование РБ».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ПОБЕДЫ МУНИЦИПАЛИТЕТА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67" y="848535"/>
            <a:ext cx="3242735" cy="187388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:\Архив фото\2015\2015-04-24 Акция Посади дерево с депутатами\фотогалерея\2 (13 из 1)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0" y="857251"/>
            <a:ext cx="3113618" cy="185824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7350" y="2840182"/>
            <a:ext cx="3558118" cy="220781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597" y="3270250"/>
            <a:ext cx="4669221" cy="17970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0135" y="2711438"/>
            <a:ext cx="5069416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Среди городов с населением от 100 тыс. чел. и более Стерлитамак стал серебряным призёром VI Всероссийского конкурса «Города для детей».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24651" y="825488"/>
            <a:ext cx="2300820" cy="20764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итогам региональной экологической акции «Зелёная Башкирия» в номинации «Лучший городской округ Республики Башкортостан в области экологии» Стерлитамак занял второе место.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ЛУЧШИЕ СТРОИТЕЛЬНЫЕ ОБЪЕКТЫ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 ИТОГАМ РЕСПУБЛИКАНСКОГО СМОТРА-КОНКУРСА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55067" y="882637"/>
            <a:ext cx="4478866" cy="15234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номинация «Малоэтажное строительство: жилые дома до 6 этажей»: многоквартирный жилой дом 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по ул.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Мира-Садовая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Застройщик - ООО «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СтройИнвест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Проект – ООО ПИ «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Промгражданпроект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Подрядчик – ООО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БашСпецСтройРемонт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118" y="3429000"/>
            <a:ext cx="3657600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номинация «Реконструкция зданий жилищно-гражданского назначения»: фитнес-центр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World Gym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ул.Ибрагимова, 1а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Застройщик - ООО «Фитнес».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Проект – ООО СК«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Магнет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Подрядчик – ООО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Стройзаказ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5402" y="2736273"/>
            <a:ext cx="5197475" cy="232467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017 Жилой дом Мира-садов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54" t="9525" r="15965" b="6613"/>
          <a:stretch>
            <a:fillRect/>
          </a:stretch>
        </p:blipFill>
        <p:spPr bwMode="auto">
          <a:xfrm>
            <a:off x="106692" y="848185"/>
            <a:ext cx="4132799" cy="252831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51" y="825501"/>
            <a:ext cx="4334400" cy="194540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0275" name="Picture 3" descr="C:\Users\vedspeciao\Desktop\2015_SportAcadem_BP3_Sterlitam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66852"/>
            <a:ext cx="4351869" cy="21526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СПОРТИВНЫЕ ДОСТИЖЕНИЯ В  2015 ГОДУ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0274" name="Picture 2" descr="C:\Users\vedspeciao\Desktop\38699871.riop1l9k50.W7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012" y="3689352"/>
            <a:ext cx="5322043" cy="129539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940300" y="819141"/>
            <a:ext cx="4044952" cy="11695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январе 2015 года ВК «Спортакадемия-ВРЗ» отпраздновал своё 10-летие.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итогам сезона 2014-2015гг. занял 6 место в Чемпионате России среди мужских команд Высшей лиги «Б».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54204" y="3949583"/>
            <a:ext cx="3562350" cy="10926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По итогам сезона 2014-2015гг. 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ФК «Стерлитамак» занял 4 место в чемпионате РБ среди команд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группы. 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ФК «Стерлитамак-2» – чемпион Республики Башкортостан среди команд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группы.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785" y="2533640"/>
            <a:ext cx="4377265" cy="10926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ХК «Орлан» – чемпион Всероссийского турнира «Кубок Орлана» на призы главы администрации ГО г.Стерлитамака, серебряный призёр Международного турнира по хоккею с шайбой. В ноябре 2015г. подписан договор о сотрудничестве с ХК «Салават Юлаев».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3650" y="2743200"/>
            <a:ext cx="3569278" cy="22796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5164" y="831850"/>
            <a:ext cx="2692646" cy="248377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607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НАШИ ПОБЕДИТЕЛИ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300" y="4102087"/>
            <a:ext cx="275166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Ринат Кадыров – чемпион Европы по боевым искусствам (дзюдо) среди слабослышащих в весовой категории до 90кг.</a:t>
            </a:r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946150"/>
            <a:ext cx="2448791" cy="253708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43657" y="872824"/>
            <a:ext cx="2294466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Артур Сайфутдинов – победитель Всемирных игр слепых по плаванию (50м брасом); 4 место на Чемпионате мира по плаванию среди слабовидящих (100м брасом).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48400" y="3168650"/>
            <a:ext cx="2736853" cy="1892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Антон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Анчин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– две золотые медали в финальных заплывах розыгрыша Кубка России (100м и 200м на спине), победитель эстафеты по плаванию чемпионата МВД России, 5 место на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Международных соревнованиях «Кубок В.Сальникова» (2000м на спине).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7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8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Тема1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4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1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8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1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8855</TotalTime>
  <Words>3656</Words>
  <Application>Microsoft Office PowerPoint</Application>
  <PresentationFormat>Экран (16:9)</PresentationFormat>
  <Paragraphs>576</Paragraphs>
  <Slides>105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105</vt:i4>
      </vt:variant>
    </vt:vector>
  </HeadingPairs>
  <TitlesOfParts>
    <vt:vector size="121" baseType="lpstr">
      <vt:lpstr>Zased_W_</vt:lpstr>
      <vt:lpstr>2_Тема111</vt:lpstr>
      <vt:lpstr>6_Zased_W_</vt:lpstr>
      <vt:lpstr>11_Zased_W_</vt:lpstr>
      <vt:lpstr>9_Zased_W_</vt:lpstr>
      <vt:lpstr>18_Zased_W_</vt:lpstr>
      <vt:lpstr>19_Zased_W_</vt:lpstr>
      <vt:lpstr>20_Zased_W_</vt:lpstr>
      <vt:lpstr>21_Zased_W_</vt:lpstr>
      <vt:lpstr>25_Zased_W_</vt:lpstr>
      <vt:lpstr>27_Zased_W_</vt:lpstr>
      <vt:lpstr>28_Zased_W_</vt:lpstr>
      <vt:lpstr>29_Zased_W_</vt:lpstr>
      <vt:lpstr>6_Тема111</vt:lpstr>
      <vt:lpstr>12_Zased_W_</vt:lpstr>
      <vt:lpstr>34_Zased_W_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ООО «РУСКО ЛИФТ» НА БАЗЕ ТЕХНОПАРКА «ИНМАШ»</vt:lpstr>
      <vt:lpstr>ООО «СКБ «СТАНКОСТРОЕНИЕ» НА БАЗЕ МАШЗАВОДА</vt:lpstr>
      <vt:lpstr>Слайд 28</vt:lpstr>
      <vt:lpstr>Слайд 29</vt:lpstr>
      <vt:lpstr>ЗАТРАТЫ НА ПРИРОДООХРАННЫЕ МЕРОПРИЯТИЯ, МЛН РУБ.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ОТКРЫТИЕ ДОШКОЛЬНЫХ ГРУПП В СРЕДНЕОБРАЗОВАТЕЛЬНЫХ УЧРЕЖДЕНИЯХ 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vedspeciao</cp:lastModifiedBy>
  <cp:revision>1032</cp:revision>
  <dcterms:created xsi:type="dcterms:W3CDTF">2015-09-15T07:33:24Z</dcterms:created>
  <dcterms:modified xsi:type="dcterms:W3CDTF">2016-02-18T11:12:18Z</dcterms:modified>
</cp:coreProperties>
</file>