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698" r:id="rId2"/>
    <p:sldId id="699" r:id="rId3"/>
    <p:sldId id="715" r:id="rId4"/>
    <p:sldId id="701" r:id="rId5"/>
    <p:sldId id="702" r:id="rId6"/>
    <p:sldId id="703" r:id="rId7"/>
    <p:sldId id="713" r:id="rId8"/>
    <p:sldId id="672" r:id="rId9"/>
    <p:sldId id="719" r:id="rId10"/>
    <p:sldId id="691" r:id="rId11"/>
    <p:sldId id="716" r:id="rId12"/>
    <p:sldId id="720" r:id="rId13"/>
    <p:sldId id="718" r:id="rId14"/>
    <p:sldId id="664" r:id="rId15"/>
    <p:sldId id="692" r:id="rId16"/>
    <p:sldId id="714" r:id="rId17"/>
    <p:sldId id="685" r:id="rId18"/>
    <p:sldId id="666" r:id="rId1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F0"/>
    <a:srgbClr val="008080"/>
    <a:srgbClr val="006666"/>
    <a:srgbClr val="336699"/>
    <a:srgbClr val="660033"/>
    <a:srgbClr val="A50021"/>
    <a:srgbClr val="D3EBED"/>
    <a:srgbClr val="33CCCC"/>
    <a:srgbClr val="FF99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10" autoAdjust="0"/>
  </p:normalViewPr>
  <p:slideViewPr>
    <p:cSldViewPr>
      <p:cViewPr varScale="1">
        <p:scale>
          <a:sx n="152" d="100"/>
          <a:sy n="152" d="100"/>
        </p:scale>
        <p:origin x="-44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50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79008608016499E-2"/>
          <c:y val="0.20178146332121524"/>
          <c:w val="0.91482099139198347"/>
          <c:h val="0.62304490988109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6213108888988295E-3"/>
                  <c:y val="0.11126165379772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723115469492644E-17"/>
                  <c:y val="0.1142932841266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07353398694498E-3"/>
                  <c:y val="9.754645317186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254074626475439E-3"/>
                  <c:y val="0.11314136392252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 (утвержд. план)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5128.3</c:v>
                </c:pt>
                <c:pt idx="1">
                  <c:v>5487.5</c:v>
                </c:pt>
                <c:pt idx="2">
                  <c:v>5681.2</c:v>
                </c:pt>
                <c:pt idx="3">
                  <c:v>6067.9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1804032"/>
        <c:axId val="91814144"/>
        <c:axId val="0"/>
      </c:bar3DChart>
      <c:catAx>
        <c:axId val="918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814144"/>
        <c:crosses val="autoZero"/>
        <c:auto val="1"/>
        <c:lblAlgn val="ctr"/>
        <c:lblOffset val="100"/>
        <c:noMultiLvlLbl val="0"/>
      </c:catAx>
      <c:valAx>
        <c:axId val="91814144"/>
        <c:scaling>
          <c:orientation val="minMax"/>
        </c:scaling>
        <c:delete val="1"/>
        <c:axPos val="l"/>
        <c:majorGridlines>
          <c:spPr>
            <a:ln w="3175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18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Национальные проекты</a:t>
            </a:r>
          </a:p>
        </c:rich>
      </c:tx>
      <c:layout>
        <c:manualLayout>
          <c:xMode val="edge"/>
          <c:yMode val="edge"/>
          <c:x val="0.26295031543877695"/>
          <c:y val="6.464423342940107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89169392151924"/>
          <c:y val="0.18593154744769377"/>
          <c:w val="0.28004709602686351"/>
          <c:h val="0.71271384653270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Национальные проекты</c:v>
                </c:pt>
              </c:strCache>
            </c:strRef>
          </c:tx>
          <c:explosion val="3"/>
          <c:cat>
            <c:strRef>
              <c:f>Лист1!$A$2:$A$6</c:f>
              <c:strCache>
                <c:ptCount val="5"/>
                <c:pt idx="0">
                  <c:v>Региональный проект "Современная школа"</c:v>
                </c:pt>
                <c:pt idx="1">
                  <c:v>Федеральный проект "Формирование комфортной городской среды"</c:v>
                </c:pt>
                <c:pt idx="2">
                  <c:v>Региональный проект "Спорт - норма жизни"</c:v>
                </c:pt>
                <c:pt idx="3">
                  <c:v>Региональный проект "Программа дорожной деятельности РБ, Уфимской агломерации" в рамках Федерального проекта "Дорожная сеть"</c:v>
                </c:pt>
                <c:pt idx="4">
                  <c:v>Региональный проект "Программа деятельности РБ, Уфимской агломерации и Стерлитамакской агломерации" в рамках ФП "Общественные меры развития дорожного хозяйства"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39.799999999999997</c:v>
                </c:pt>
                <c:pt idx="1">
                  <c:v>129.19999999999999</c:v>
                </c:pt>
                <c:pt idx="2">
                  <c:v>4.3</c:v>
                </c:pt>
                <c:pt idx="3">
                  <c:v>251.4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49999400828156282"/>
          <c:y val="0.11034231490618691"/>
          <c:w val="0.49289432590983684"/>
          <c:h val="0.8546605932674147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985960624259E-2"/>
          <c:y val="6.0968895186893898E-2"/>
          <c:w val="0.91482099139198347"/>
          <c:h val="0.746685344338015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6337307550623026E-3"/>
                  <c:y val="-3.98542925291117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92410200036258E-3"/>
                  <c:y val="4.390695058169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29094428090861E-4"/>
                  <c:y val="1.3816248492354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60222548371818E-3"/>
                  <c:y val="1.697648885018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 (оценка)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715</c:v>
                </c:pt>
                <c:pt idx="1">
                  <c:v>658.6</c:v>
                </c:pt>
                <c:pt idx="2">
                  <c:v>632.79999999999995</c:v>
                </c:pt>
                <c:pt idx="3">
                  <c:v>606.4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8255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151683965147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098E6B8-8348-47EA-A051-679D5C70B3B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8565188663247944E-3"/>
                  <c:y val="-4.808238367470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565188663247944E-3"/>
                  <c:y val="-8.586139941911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 (оценка)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1235.5</c:v>
                </c:pt>
                <c:pt idx="1">
                  <c:v>1278</c:v>
                </c:pt>
                <c:pt idx="2">
                  <c:v>1352.7</c:v>
                </c:pt>
                <c:pt idx="3">
                  <c:v>1417.7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2123136"/>
        <c:axId val="92124672"/>
      </c:barChart>
      <c:catAx>
        <c:axId val="921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2124672"/>
        <c:crosses val="autoZero"/>
        <c:auto val="1"/>
        <c:lblAlgn val="ctr"/>
        <c:lblOffset val="100"/>
        <c:noMultiLvlLbl val="0"/>
      </c:catAx>
      <c:valAx>
        <c:axId val="921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21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4001982235891915E-2"/>
          <c:y val="3.8189527883996516E-2"/>
          <c:w val="0.88371979136821055"/>
          <c:h val="6.1122578732979181E-2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66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42553734608463E-2"/>
          <c:y val="9.9420971192737559E-2"/>
          <c:w val="0.78082291930236258"/>
          <c:h val="0.759375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3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>
                <c:manualLayout>
                  <c:x val="0.13493049879909311"/>
                  <c:y val="0.176805518341099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241688757809622E-2"/>
                  <c:y val="3.1341671256385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06680501236171E-2"/>
                  <c:y val="-5.800182958394693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197929658548158E-2"/>
                  <c:y val="-3.1250563194982609E-3"/>
                </c:manualLayout>
              </c:layout>
              <c:tx>
                <c:rich>
                  <a:bodyPr/>
                  <a:lstStyle/>
                  <a:p>
                    <a:fld id="{9ACAB4CA-8813-4C53-A3BA-920734398932}" type="PERCENTAGE">
                      <a:rPr lang="en-US" sz="2000" b="1">
                        <a:latin typeface="+mn-lt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2197929658548158E-2"/>
                  <c:y val="-6.1051623417583013E-3"/>
                </c:manualLayout>
              </c:layout>
              <c:tx>
                <c:rich>
                  <a:bodyPr/>
                  <a:lstStyle/>
                  <a:p>
                    <a:fld id="{3B698D73-83D9-451F-B792-263C343B4BBE}" type="PERCENTAGE">
                      <a:rPr lang="en-US" sz="2000" b="1">
                        <a:latin typeface="+mn-lt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9.2197929658548158E-2"/>
                  <c:y val="6.250112638996521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2197929658548158E-2"/>
                  <c:y val="3.5591348295224878E-3"/>
                </c:manualLayout>
              </c:layout>
              <c:tx>
                <c:rich>
                  <a:bodyPr/>
                  <a:lstStyle/>
                  <a:p>
                    <a:fld id="{AABFC220-5B26-4C16-82A3-F99D3CE96544}" type="PERCENTAGE">
                      <a:rPr lang="en-US" sz="2000" b="1">
                        <a:latin typeface="+mn-lt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МРИ ФНС России № 3 по РБ   </c:v>
                </c:pt>
                <c:pt idx="1">
                  <c:v>КУС МЗИО РБ по г.Стерлитамаку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1265352</c:v>
                </c:pt>
                <c:pt idx="1">
                  <c:v>586220</c:v>
                </c:pt>
                <c:pt idx="2">
                  <c:v>84988.9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82242410224"/>
          <c:y val="0.13538829501340074"/>
          <c:w val="0.82347920813805864"/>
          <c:h val="0.795342280946116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3300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3.4443818850340091E-2"/>
                  <c:y val="-3.63113795223409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Налог на доходы физических лиц - </a:t>
                    </a:r>
                    <a:fld id="{75CF648A-79C7-42C8-9C15-5954717E79E5}" type="VALUE">
                      <a:rPr lang="ru-RU" sz="1300" smtClean="0">
                        <a:solidFill>
                          <a:schemeClr val="tx1"/>
                        </a:solidFill>
                      </a:rPr>
                      <a:pPr>
                        <a:defRPr sz="13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3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. (29,7%)</a:t>
                    </a:r>
                    <a:endParaRPr lang="ru-RU" sz="1300" baseline="0" dirty="0" smtClean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40200596803825"/>
                      <c:h val="0.25573530101893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6800049566972842E-2"/>
                  <c:y val="-0.270804787427267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от продажи материальных и нематериальных  активов-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8F94075-3922-402D-BCE7-13F24375EEF5}" type="VALUE">
                      <a:rPr lang="ru-RU" sz="1300" smtClean="0">
                        <a:solidFill>
                          <a:schemeClr val="tx1"/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3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. (5,2%)</a:t>
                    </a:r>
                    <a:endParaRPr lang="ru-RU" sz="1300" baseline="0" dirty="0" smtClean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7936733368654"/>
                      <c:h val="0.28775258238457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115833371746206E-2"/>
                  <c:y val="-8.05245127376781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Прочие – </a:t>
                    </a:r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D57E8D3-1D79-492C-8F9D-68505B504BFB}" type="VALUE">
                      <a:rPr lang="en-US" sz="1300" smtClean="0">
                        <a:solidFill>
                          <a:schemeClr val="tx1"/>
                        </a:solidFill>
                      </a:rPr>
                      <a:pPr>
                        <a:defRPr sz="13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300" baseline="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en-US" sz="1300" baseline="0" dirty="0" smtClean="0">
                        <a:solidFill>
                          <a:schemeClr val="tx1"/>
                        </a:solidFill>
                      </a:rPr>
                      <a:t>.  (4,4%)</a:t>
                    </a:r>
                    <a:endParaRPr lang="en-US" sz="1300" baseline="0" dirty="0" smtClean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86524630232341"/>
                      <c:h val="0.17969145345290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3726062630098996"/>
                  <c:y val="-2.38730633710593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3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от использования имущества, находящегося в государственной и муниципальной собственности </a:t>
                    </a: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– 536,0 </a:t>
                    </a:r>
                    <a:r>
                      <a:rPr lang="ru-RU" sz="13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. (27,7%)</a:t>
                    </a:r>
                    <a:endParaRPr lang="ru-RU" sz="1300" dirty="0" smtClean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734608632998755"/>
                      <c:h val="0.3231892891222064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0593976480338905E-2"/>
                  <c:y val="-9.59785382581636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Налоги на совокупный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доход</a:t>
                    </a: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 – </a:t>
                    </a:r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376,6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300" baseline="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. (19,4%)</a:t>
                    </a:r>
                    <a:endParaRPr lang="ru-RU" sz="13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52662368333417"/>
                      <c:h val="0.2508236029583805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5566970041283839E-2"/>
                  <c:y val="-6.3396427732453908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Налоги на имущество – 264,3 </a:t>
                    </a:r>
                    <a:r>
                      <a:rPr lang="ru-RU" sz="13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. (13,6%)</a:t>
                    </a:r>
                    <a:endParaRPr lang="ru-RU" sz="13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708371703098"/>
                      <c:h val="0.1920926802165211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6.4208462739003977E-2"/>
                  <c:y val="-0.13050058057357064"/>
                </c:manualLayout>
              </c:layout>
              <c:tx>
                <c:rich>
                  <a:bodyPr/>
                  <a:lstStyle/>
                  <a:p>
                    <a:fld id="{AABFC220-5B26-4C16-82A3-F99D3CE96544}" type="PERCENTAGE">
                      <a:rPr lang="en-US" sz="140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0841123797284027E-3"/>
                  <c:y val="-5.975659678328772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Прочие -                                    </a:t>
                    </a:r>
                    <a:fld id="{F9A96120-A183-4BCD-945A-ACABA547C024}" type="VALUE">
                      <a:rPr lang="en-US" sz="120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en-US" sz="1200" baseline="0" dirty="0" smtClean="0">
                        <a:solidFill>
                          <a:schemeClr val="tx1"/>
                        </a:solidFill>
                      </a:rPr>
                      <a:t>. (</a:t>
                    </a:r>
                    <a:fld id="{D00131B7-C8AB-44F7-8189-3910FF6D5A3C}" type="PERCENTAGE">
                      <a:rPr lang="en-US" sz="1200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r>
                      <a:rPr lang="en-US" sz="1200" baseline="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sz="12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2.5345658314831945E-2"/>
                  <c:y val="7.20278498415664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Прочие – </a:t>
                    </a:r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6B5466D-C26E-49EF-951B-7EB209E663F5}" type="VALUE">
                      <a:rPr lang="en-US" sz="1300" smtClean="0">
                        <a:solidFill>
                          <a:schemeClr val="tx1"/>
                        </a:solidFill>
                      </a:rPr>
                      <a:pPr>
                        <a:defRPr sz="13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300" dirty="0" err="1" smtClean="0">
                        <a:solidFill>
                          <a:schemeClr val="tx1"/>
                        </a:solidFill>
                      </a:rPr>
                      <a:t>млн.руб</a:t>
                    </a:r>
                    <a:r>
                      <a:rPr lang="en-US" sz="1300" baseline="0" dirty="0" smtClean="0">
                        <a:solidFill>
                          <a:schemeClr val="tx1"/>
                        </a:solidFill>
                      </a:rPr>
                      <a:t>. (</a:t>
                    </a:r>
                    <a:fld id="{D68E2843-2D55-42A2-BDE4-AF318A51CAC7}" type="PERCENTAGE">
                      <a:rPr lang="en-US" sz="1300" baseline="0" smtClean="0">
                        <a:solidFill>
                          <a:schemeClr val="tx1"/>
                        </a:solidFill>
                      </a:rPr>
                      <a:pPr>
                        <a:defRPr sz="13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en-US" sz="1300" baseline="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sz="1300" baseline="0" dirty="0" smtClean="0">
                      <a:solidFill>
                        <a:srgbClr val="FFFF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98802045674342"/>
                      <c:h val="0.19771610017575436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1905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Доходы от продажи материальных и нематериальных активов</c:v>
                </c:pt>
                <c:pt idx="2">
                  <c:v>Прочие</c:v>
                </c:pt>
                <c:pt idx="3">
                  <c:v>Доходы от использования имущества, находящегося в государственной или муниципальной собственности</c:v>
                </c:pt>
                <c:pt idx="4">
                  <c:v>Налоги на совокупный доход</c:v>
                </c:pt>
                <c:pt idx="5">
                  <c:v>Налоги на имущество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575.20000000000005</c:v>
                </c:pt>
                <c:pt idx="1">
                  <c:v>100.7</c:v>
                </c:pt>
                <c:pt idx="2">
                  <c:v>83.8</c:v>
                </c:pt>
                <c:pt idx="3">
                  <c:v>536</c:v>
                </c:pt>
                <c:pt idx="4">
                  <c:v>376.6</c:v>
                </c:pt>
                <c:pt idx="5">
                  <c:v>264.3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733485753045E-2"/>
          <c:y val="3.2802836721845724E-2"/>
          <c:w val="0.97572474800467968"/>
          <c:h val="0.772205329514694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3550.9</c:v>
                </c:pt>
                <c:pt idx="1">
                  <c:v>3695.6</c:v>
                </c:pt>
                <c:pt idx="2">
                  <c:v>4043.8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805952"/>
        <c:axId val="125683968"/>
      </c:barChart>
      <c:catAx>
        <c:axId val="918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683968"/>
        <c:crosses val="autoZero"/>
        <c:auto val="1"/>
        <c:lblAlgn val="ctr"/>
        <c:lblOffset val="100"/>
        <c:noMultiLvlLbl val="0"/>
      </c:catAx>
      <c:valAx>
        <c:axId val="12568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8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multiLvlStrRef>
              <c:f>Лист1!#ССЫЛКА!</c:f>
            </c:multiLvlStrRef>
          </c:cat>
          <c:val>
            <c:numRef>
              <c:f>Лист1!$A$2:$A$10</c:f>
              <c:numCache>
                <c:formatCode>General</c:formatCode>
                <c:ptCount val="9"/>
                <c:pt idx="0">
                  <c:v>61.2</c:v>
                </c:pt>
                <c:pt idx="1">
                  <c:v>1.5</c:v>
                </c:pt>
                <c:pt idx="2">
                  <c:v>2.1</c:v>
                </c:pt>
                <c:pt idx="3">
                  <c:v>5.3</c:v>
                </c:pt>
                <c:pt idx="4">
                  <c:v>3.3</c:v>
                </c:pt>
                <c:pt idx="5">
                  <c:v>16.3</c:v>
                </c:pt>
                <c:pt idx="6">
                  <c:v>9.6</c:v>
                </c:pt>
                <c:pt idx="7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1652</c:v>
                </c:pt>
                <c:pt idx="1">
                  <c:v>1485.4</c:v>
                </c:pt>
                <c:pt idx="2">
                  <c:v>262</c:v>
                </c:pt>
                <c:pt idx="3">
                  <c:v>101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9249293144243218"/>
          <c:y val="0"/>
          <c:w val="6.0896367505468833E-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758400"/>
        <c:axId val="180759936"/>
        <c:axId val="0"/>
      </c:bar3DChart>
      <c:catAx>
        <c:axId val="1807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759936"/>
        <c:crosses val="autoZero"/>
        <c:auto val="1"/>
        <c:lblAlgn val="ctr"/>
        <c:lblOffset val="100"/>
        <c:noMultiLvlLbl val="0"/>
      </c:catAx>
      <c:valAx>
        <c:axId val="180759936"/>
        <c:scaling>
          <c:orientation val="minMax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8075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4401818601358E-2"/>
          <c:y val="9.0929510247653639E-2"/>
          <c:w val="0.76142314315503401"/>
          <c:h val="0.90192800976546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129.19999999999999</c:v>
                </c:pt>
                <c:pt idx="1">
                  <c:v>140.30000000000001</c:v>
                </c:pt>
                <c:pt idx="2">
                  <c:v>394.7</c:v>
                </c:pt>
                <c:pt idx="3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29341-1A71-45F7-8DC6-9A1777DB182B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</dgm:pt>
    <dgm:pt modelId="{B67E1A99-57EA-40F4-A1C8-F386255561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строительного комплекса и архитектуры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1,3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DD723-3FE4-4C52-ABE9-4CAEFE161C3E}" type="parTrans" cxnId="{12F71795-FC31-440E-863A-2716ABFC06D7}">
      <dgm:prSet/>
      <dgm:spPr/>
      <dgm:t>
        <a:bodyPr/>
        <a:lstStyle/>
        <a:p>
          <a:endParaRPr lang="ru-RU"/>
        </a:p>
      </dgm:t>
    </dgm:pt>
    <dgm:pt modelId="{58663F7D-1707-4AA5-9D1D-C26E15B4EA69}" type="sibTrans" cxnId="{12F71795-FC31-440E-863A-2716ABFC06D7}">
      <dgm:prSet/>
      <dgm:spPr/>
      <dgm:t>
        <a:bodyPr/>
        <a:lstStyle/>
        <a:p>
          <a:endParaRPr lang="ru-RU"/>
        </a:p>
      </dgm:t>
    </dgm:pt>
    <dgm:pt modelId="{3A2B0E93-6FCF-40F8-84D4-8ECD236EEC2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городского округа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90DA5-ED88-492E-8795-0BAA36D44994}" type="parTrans" cxnId="{17C229F4-E25F-4AF1-BAC2-21F9D214501A}">
      <dgm:prSet/>
      <dgm:spPr/>
      <dgm:t>
        <a:bodyPr/>
        <a:lstStyle/>
        <a:p>
          <a:endParaRPr lang="ru-RU"/>
        </a:p>
      </dgm:t>
    </dgm:pt>
    <dgm:pt modelId="{83DB2176-2E14-4B0D-878D-8D6369F6B591}" type="sibTrans" cxnId="{17C229F4-E25F-4AF1-BAC2-21F9D214501A}">
      <dgm:prSet/>
      <dgm:spPr/>
      <dgm:t>
        <a:bodyPr/>
        <a:lstStyle/>
        <a:p>
          <a:endParaRPr lang="ru-RU"/>
        </a:p>
      </dgm:t>
    </dgm:pt>
    <dgm:pt modelId="{032EF6EA-F722-45E8-92CB-DD20D5DEC90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338,1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30AD65-1A6C-4567-B10D-80CFA0CB4CC9}" type="parTrans" cxnId="{577F4513-A58C-4219-BE60-14C6706A1F8D}">
      <dgm:prSet/>
      <dgm:spPr/>
      <dgm:t>
        <a:bodyPr/>
        <a:lstStyle/>
        <a:p>
          <a:endParaRPr lang="ru-RU"/>
        </a:p>
      </dgm:t>
    </dgm:pt>
    <dgm:pt modelId="{B9167478-764D-484B-8E72-190BBBAF5F34}" type="sibTrans" cxnId="{577F4513-A58C-4219-BE60-14C6706A1F8D}">
      <dgm:prSet/>
      <dgm:spPr/>
      <dgm:t>
        <a:bodyPr/>
        <a:lstStyle/>
        <a:p>
          <a:endParaRPr lang="ru-RU"/>
        </a:p>
      </dgm:t>
    </dgm:pt>
    <dgm:pt modelId="{42C9F5D4-13A2-4BD8-A0EE-0075D57054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транспортной системы     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257,9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0005F9-4698-443B-9706-C2A6E642E5CC}" type="parTrans" cxnId="{1C646337-1A38-4443-86E8-0C5931325880}">
      <dgm:prSet/>
      <dgm:spPr/>
      <dgm:t>
        <a:bodyPr/>
        <a:lstStyle/>
        <a:p>
          <a:endParaRPr lang="ru-RU"/>
        </a:p>
      </dgm:t>
    </dgm:pt>
    <dgm:pt modelId="{51633594-122F-41CF-B1CD-4F3AF4178A9F}" type="sibTrans" cxnId="{1C646337-1A38-4443-86E8-0C5931325880}">
      <dgm:prSet/>
      <dgm:spPr/>
      <dgm:t>
        <a:bodyPr/>
        <a:lstStyle/>
        <a:p>
          <a:endParaRPr lang="ru-RU"/>
        </a:p>
      </dgm:t>
    </dgm:pt>
    <dgm:pt modelId="{AFA77DB6-9B7E-4881-8F61-3D008F76A3BD}" type="pres">
      <dgm:prSet presAssocID="{77C29341-1A71-45F7-8DC6-9A1777DB182B}" presName="Name0" presStyleCnt="0">
        <dgm:presLayoutVars>
          <dgm:dir/>
          <dgm:resizeHandles val="exact"/>
        </dgm:presLayoutVars>
      </dgm:prSet>
      <dgm:spPr/>
    </dgm:pt>
    <dgm:pt modelId="{7563CAAE-4828-4551-889E-11202E08A660}" type="pres">
      <dgm:prSet presAssocID="{77C29341-1A71-45F7-8DC6-9A1777DB182B}" presName="vNodes" presStyleCnt="0"/>
      <dgm:spPr/>
    </dgm:pt>
    <dgm:pt modelId="{8086565E-28E0-435E-AE04-2834A7E79CA2}" type="pres">
      <dgm:prSet presAssocID="{B67E1A99-57EA-40F4-A1C8-F386255561B7}" presName="node" presStyleLbl="node1" presStyleIdx="0" presStyleCnt="4" custScaleX="295345" custScaleY="138331" custLinFactX="204861" custLinFactY="58313" custLinFactNeighborX="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CDF9-74B8-495F-8481-EC920577CC43}" type="pres">
      <dgm:prSet presAssocID="{58663F7D-1707-4AA5-9D1D-C26E15B4EA69}" presName="spacerT" presStyleCnt="0"/>
      <dgm:spPr/>
    </dgm:pt>
    <dgm:pt modelId="{B8875634-82D0-431F-ACF5-BDCFED68AB75}" type="pres">
      <dgm:prSet presAssocID="{58663F7D-1707-4AA5-9D1D-C26E15B4EA69}" presName="sibTrans" presStyleLbl="sibTrans2D1" presStyleIdx="0" presStyleCnt="3" custScaleX="32273" custScaleY="24154" custLinFactX="100000" custLinFactY="79109" custLinFactNeighborX="133455" custLinFactNeighborY="100000"/>
      <dgm:spPr/>
      <dgm:t>
        <a:bodyPr/>
        <a:lstStyle/>
        <a:p>
          <a:endParaRPr lang="ru-RU"/>
        </a:p>
      </dgm:t>
    </dgm:pt>
    <dgm:pt modelId="{EBBBF9A3-2553-44EE-8F90-761F655C5A54}" type="pres">
      <dgm:prSet presAssocID="{58663F7D-1707-4AA5-9D1D-C26E15B4EA69}" presName="spacerB" presStyleCnt="0"/>
      <dgm:spPr/>
    </dgm:pt>
    <dgm:pt modelId="{95043FAE-2B9F-4163-8884-682AFA16179B}" type="pres">
      <dgm:prSet presAssocID="{3A2B0E93-6FCF-40F8-84D4-8ECD236EEC28}" presName="node" presStyleLbl="node1" presStyleIdx="1" presStyleCnt="4" custScaleX="257679" custLinFactX="-18943" custLinFactY="-7016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66BFD-B49C-48CC-8F0B-AE39FA9254D7}" type="pres">
      <dgm:prSet presAssocID="{83DB2176-2E14-4B0D-878D-8D6369F6B591}" presName="spacerT" presStyleCnt="0"/>
      <dgm:spPr/>
    </dgm:pt>
    <dgm:pt modelId="{6E0BA7B1-0FA6-4663-8E48-1D1B030B6AF2}" type="pres">
      <dgm:prSet presAssocID="{83DB2176-2E14-4B0D-878D-8D6369F6B591}" presName="sibTrans" presStyleLbl="sibTrans2D1" presStyleIdx="1" presStyleCnt="3" custScaleX="24037" custScaleY="20402" custLinFactX="145605" custLinFactY="-108427" custLinFactNeighborX="200000" custLinFactNeighborY="-200000"/>
      <dgm:spPr/>
      <dgm:t>
        <a:bodyPr/>
        <a:lstStyle/>
        <a:p>
          <a:endParaRPr lang="ru-RU"/>
        </a:p>
      </dgm:t>
    </dgm:pt>
    <dgm:pt modelId="{82FF56A1-D46E-4869-8C2A-EEF9C33B54C6}" type="pres">
      <dgm:prSet presAssocID="{83DB2176-2E14-4B0D-878D-8D6369F6B591}" presName="spacerB" presStyleCnt="0"/>
      <dgm:spPr/>
    </dgm:pt>
    <dgm:pt modelId="{42B8250D-C545-4609-A1E9-00DB08FB207D}" type="pres">
      <dgm:prSet presAssocID="{42C9F5D4-13A2-4BD8-A0EE-0075D570541A}" presName="node" presStyleLbl="node1" presStyleIdx="2" presStyleCnt="4" custScaleX="281017" custLinFactX="80422" custLinFactY="-127186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CCA40-7098-45DB-A832-112D97A41333}" type="pres">
      <dgm:prSet presAssocID="{77C29341-1A71-45F7-8DC6-9A1777DB182B}" presName="sibTransLast" presStyleLbl="sibTrans2D1" presStyleIdx="2" presStyleCnt="3" custAng="20572214" custFlipHor="1" custScaleX="50185" custScaleY="131439" custLinFactY="-68351" custLinFactNeighborX="70704" custLinFactNeighborY="-100000"/>
      <dgm:spPr/>
      <dgm:t>
        <a:bodyPr/>
        <a:lstStyle/>
        <a:p>
          <a:endParaRPr lang="ru-RU"/>
        </a:p>
      </dgm:t>
    </dgm:pt>
    <dgm:pt modelId="{E76FF4EA-7893-4D13-AE66-0CC68528AC63}" type="pres">
      <dgm:prSet presAssocID="{77C29341-1A71-45F7-8DC6-9A1777DB182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BD514DA-E29D-402D-9299-79E68C6D57F7}" type="pres">
      <dgm:prSet presAssocID="{77C29341-1A71-45F7-8DC6-9A1777DB182B}" presName="lastNode" presStyleLbl="node1" presStyleIdx="3" presStyleCnt="4" custScaleX="151214" custScaleY="59845" custLinFactX="-33742" custLinFactNeighborX="-100000" custLinFactNeighborY="-66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71795-FC31-440E-863A-2716ABFC06D7}" srcId="{77C29341-1A71-45F7-8DC6-9A1777DB182B}" destId="{B67E1A99-57EA-40F4-A1C8-F386255561B7}" srcOrd="0" destOrd="0" parTransId="{BE2DD723-3FE4-4C52-ABE9-4CAEFE161C3E}" sibTransId="{58663F7D-1707-4AA5-9D1D-C26E15B4EA69}"/>
    <dgm:cxn modelId="{CE3BFFF7-CF70-4ABE-9639-61EC3708C91B}" type="presOf" srcId="{3A2B0E93-6FCF-40F8-84D4-8ECD236EEC28}" destId="{95043FAE-2B9F-4163-8884-682AFA16179B}" srcOrd="0" destOrd="0" presId="urn:microsoft.com/office/officeart/2005/8/layout/equation2"/>
    <dgm:cxn modelId="{CA79DA9A-10FA-4138-B1FD-D0CC8C2B8707}" type="presOf" srcId="{51633594-122F-41CF-B1CD-4F3AF4178A9F}" destId="{49BCCA40-7098-45DB-A832-112D97A41333}" srcOrd="0" destOrd="0" presId="urn:microsoft.com/office/officeart/2005/8/layout/equation2"/>
    <dgm:cxn modelId="{83A18A81-A0CD-4D49-9CFD-E745363A4100}" type="presOf" srcId="{77C29341-1A71-45F7-8DC6-9A1777DB182B}" destId="{AFA77DB6-9B7E-4881-8F61-3D008F76A3BD}" srcOrd="0" destOrd="0" presId="urn:microsoft.com/office/officeart/2005/8/layout/equation2"/>
    <dgm:cxn modelId="{48874CC9-960D-44D7-B671-3184FDB89BE6}" type="presOf" srcId="{42C9F5D4-13A2-4BD8-A0EE-0075D570541A}" destId="{42B8250D-C545-4609-A1E9-00DB08FB207D}" srcOrd="0" destOrd="0" presId="urn:microsoft.com/office/officeart/2005/8/layout/equation2"/>
    <dgm:cxn modelId="{DED66716-FFFC-4805-802A-FC67B7C5171E}" type="presOf" srcId="{032EF6EA-F722-45E8-92CB-DD20D5DEC900}" destId="{3BD514DA-E29D-402D-9299-79E68C6D57F7}" srcOrd="0" destOrd="0" presId="urn:microsoft.com/office/officeart/2005/8/layout/equation2"/>
    <dgm:cxn modelId="{B4F94C5F-C238-4E95-A598-86F1914EBFA7}" type="presOf" srcId="{58663F7D-1707-4AA5-9D1D-C26E15B4EA69}" destId="{B8875634-82D0-431F-ACF5-BDCFED68AB75}" srcOrd="0" destOrd="0" presId="urn:microsoft.com/office/officeart/2005/8/layout/equation2"/>
    <dgm:cxn modelId="{17C229F4-E25F-4AF1-BAC2-21F9D214501A}" srcId="{77C29341-1A71-45F7-8DC6-9A1777DB182B}" destId="{3A2B0E93-6FCF-40F8-84D4-8ECD236EEC28}" srcOrd="1" destOrd="0" parTransId="{68090DA5-ED88-492E-8795-0BAA36D44994}" sibTransId="{83DB2176-2E14-4B0D-878D-8D6369F6B591}"/>
    <dgm:cxn modelId="{737E6DE4-885A-417F-BD27-80EBE7CDA072}" type="presOf" srcId="{51633594-122F-41CF-B1CD-4F3AF4178A9F}" destId="{E76FF4EA-7893-4D13-AE66-0CC68528AC63}" srcOrd="1" destOrd="0" presId="urn:microsoft.com/office/officeart/2005/8/layout/equation2"/>
    <dgm:cxn modelId="{E5EFDD0A-35DE-42F7-A45B-7F87FCEF3AB8}" type="presOf" srcId="{83DB2176-2E14-4B0D-878D-8D6369F6B591}" destId="{6E0BA7B1-0FA6-4663-8E48-1D1B030B6AF2}" srcOrd="0" destOrd="0" presId="urn:microsoft.com/office/officeart/2005/8/layout/equation2"/>
    <dgm:cxn modelId="{8CEEFAB2-62DB-490C-9275-3FC0818730B5}" type="presOf" srcId="{B67E1A99-57EA-40F4-A1C8-F386255561B7}" destId="{8086565E-28E0-435E-AE04-2834A7E79CA2}" srcOrd="0" destOrd="0" presId="urn:microsoft.com/office/officeart/2005/8/layout/equation2"/>
    <dgm:cxn modelId="{1C646337-1A38-4443-86E8-0C5931325880}" srcId="{77C29341-1A71-45F7-8DC6-9A1777DB182B}" destId="{42C9F5D4-13A2-4BD8-A0EE-0075D570541A}" srcOrd="2" destOrd="0" parTransId="{320005F9-4698-443B-9706-C2A6E642E5CC}" sibTransId="{51633594-122F-41CF-B1CD-4F3AF4178A9F}"/>
    <dgm:cxn modelId="{577F4513-A58C-4219-BE60-14C6706A1F8D}" srcId="{77C29341-1A71-45F7-8DC6-9A1777DB182B}" destId="{032EF6EA-F722-45E8-92CB-DD20D5DEC900}" srcOrd="3" destOrd="0" parTransId="{4C30AD65-1A6C-4567-B10D-80CFA0CB4CC9}" sibTransId="{B9167478-764D-484B-8E72-190BBBAF5F34}"/>
    <dgm:cxn modelId="{B4C1BEE2-2955-41B3-9D32-60AC15CDA287}" type="presParOf" srcId="{AFA77DB6-9B7E-4881-8F61-3D008F76A3BD}" destId="{7563CAAE-4828-4551-889E-11202E08A660}" srcOrd="0" destOrd="0" presId="urn:microsoft.com/office/officeart/2005/8/layout/equation2"/>
    <dgm:cxn modelId="{C73B6458-0436-44A4-B206-943EE74EE8CE}" type="presParOf" srcId="{7563CAAE-4828-4551-889E-11202E08A660}" destId="{8086565E-28E0-435E-AE04-2834A7E79CA2}" srcOrd="0" destOrd="0" presId="urn:microsoft.com/office/officeart/2005/8/layout/equation2"/>
    <dgm:cxn modelId="{2271240F-1C5C-4C8E-8567-F64F016E813B}" type="presParOf" srcId="{7563CAAE-4828-4551-889E-11202E08A660}" destId="{6FE5CDF9-74B8-495F-8481-EC920577CC43}" srcOrd="1" destOrd="0" presId="urn:microsoft.com/office/officeart/2005/8/layout/equation2"/>
    <dgm:cxn modelId="{BE2C5438-5AD1-429E-B0BB-FF874A89C894}" type="presParOf" srcId="{7563CAAE-4828-4551-889E-11202E08A660}" destId="{B8875634-82D0-431F-ACF5-BDCFED68AB75}" srcOrd="2" destOrd="0" presId="urn:microsoft.com/office/officeart/2005/8/layout/equation2"/>
    <dgm:cxn modelId="{07D37BD5-4867-45E9-B479-507B52F268DD}" type="presParOf" srcId="{7563CAAE-4828-4551-889E-11202E08A660}" destId="{EBBBF9A3-2553-44EE-8F90-761F655C5A54}" srcOrd="3" destOrd="0" presId="urn:microsoft.com/office/officeart/2005/8/layout/equation2"/>
    <dgm:cxn modelId="{29CDA71E-7613-4BCC-8C1A-BD3DE6933273}" type="presParOf" srcId="{7563CAAE-4828-4551-889E-11202E08A660}" destId="{95043FAE-2B9F-4163-8884-682AFA16179B}" srcOrd="4" destOrd="0" presId="urn:microsoft.com/office/officeart/2005/8/layout/equation2"/>
    <dgm:cxn modelId="{284E934C-D3F4-4778-90C8-21DC69AA4D7B}" type="presParOf" srcId="{7563CAAE-4828-4551-889E-11202E08A660}" destId="{87C66BFD-B49C-48CC-8F0B-AE39FA9254D7}" srcOrd="5" destOrd="0" presId="urn:microsoft.com/office/officeart/2005/8/layout/equation2"/>
    <dgm:cxn modelId="{7589333F-8DA1-4E45-9021-EBDE79C9D9A8}" type="presParOf" srcId="{7563CAAE-4828-4551-889E-11202E08A660}" destId="{6E0BA7B1-0FA6-4663-8E48-1D1B030B6AF2}" srcOrd="6" destOrd="0" presId="urn:microsoft.com/office/officeart/2005/8/layout/equation2"/>
    <dgm:cxn modelId="{72C75710-B6EC-43EC-83FB-570C62B380AB}" type="presParOf" srcId="{7563CAAE-4828-4551-889E-11202E08A660}" destId="{82FF56A1-D46E-4869-8C2A-EEF9C33B54C6}" srcOrd="7" destOrd="0" presId="urn:microsoft.com/office/officeart/2005/8/layout/equation2"/>
    <dgm:cxn modelId="{8676480F-8BDA-4F5C-A782-3C38342BC951}" type="presParOf" srcId="{7563CAAE-4828-4551-889E-11202E08A660}" destId="{42B8250D-C545-4609-A1E9-00DB08FB207D}" srcOrd="8" destOrd="0" presId="urn:microsoft.com/office/officeart/2005/8/layout/equation2"/>
    <dgm:cxn modelId="{61003C83-71E8-44C7-AD47-9BE0C668C8BF}" type="presParOf" srcId="{AFA77DB6-9B7E-4881-8F61-3D008F76A3BD}" destId="{49BCCA40-7098-45DB-A832-112D97A41333}" srcOrd="1" destOrd="0" presId="urn:microsoft.com/office/officeart/2005/8/layout/equation2"/>
    <dgm:cxn modelId="{7C07C63F-30B4-4F44-8E2A-856FA99829F9}" type="presParOf" srcId="{49BCCA40-7098-45DB-A832-112D97A41333}" destId="{E76FF4EA-7893-4D13-AE66-0CC68528AC63}" srcOrd="0" destOrd="0" presId="urn:microsoft.com/office/officeart/2005/8/layout/equation2"/>
    <dgm:cxn modelId="{FCECCDD1-DA4C-4F7E-8183-3A283B77DC97}" type="presParOf" srcId="{AFA77DB6-9B7E-4881-8F61-3D008F76A3BD}" destId="{3BD514DA-E29D-402D-9299-79E68C6D57F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565E-28E0-435E-AE04-2834A7E79CA2}">
      <dsp:nvSpPr>
        <dsp:cNvPr id="0" name=""/>
        <dsp:cNvSpPr/>
      </dsp:nvSpPr>
      <dsp:spPr>
        <a:xfrm>
          <a:off x="5788401" y="639840"/>
          <a:ext cx="2840218" cy="13302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строительного комплекса и архитектуры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1,3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4341" y="834654"/>
        <a:ext cx="2008338" cy="940647"/>
      </dsp:txXfrm>
    </dsp:sp>
    <dsp:sp modelId="{B8875634-82D0-431F-ACF5-BDCFED68AB75}">
      <dsp:nvSpPr>
        <dsp:cNvPr id="0" name=""/>
        <dsp:cNvSpPr/>
      </dsp:nvSpPr>
      <dsp:spPr>
        <a:xfrm>
          <a:off x="3783768" y="1928671"/>
          <a:ext cx="180007" cy="13472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7628" y="1980189"/>
        <a:ext cx="132287" cy="31686"/>
      </dsp:txXfrm>
    </dsp:sp>
    <dsp:sp modelId="{95043FAE-2B9F-4163-8884-682AFA16179B}">
      <dsp:nvSpPr>
        <dsp:cNvPr id="0" name=""/>
        <dsp:cNvSpPr/>
      </dsp:nvSpPr>
      <dsp:spPr>
        <a:xfrm>
          <a:off x="188816" y="869363"/>
          <a:ext cx="2477999" cy="961661"/>
        </a:xfrm>
        <a:prstGeom prst="ellipse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39284"/>
                <a:satOff val="-6721"/>
                <a:lumOff val="-3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39284"/>
                <a:satOff val="-6721"/>
                <a:lumOff val="-3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39284"/>
                <a:satOff val="-6721"/>
                <a:lumOff val="-39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39284"/>
                <a:satOff val="-6721"/>
                <a:lumOff val="-39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39284"/>
                <a:satOff val="-6721"/>
                <a:lumOff val="-39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городского округа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711" y="1010195"/>
        <a:ext cx="1752209" cy="679997"/>
      </dsp:txXfrm>
    </dsp:sp>
    <dsp:sp modelId="{6E0BA7B1-0FA6-4663-8E48-1D1B030B6AF2}">
      <dsp:nvSpPr>
        <dsp:cNvPr id="0" name=""/>
        <dsp:cNvSpPr/>
      </dsp:nvSpPr>
      <dsp:spPr>
        <a:xfrm>
          <a:off x="4432269" y="1900960"/>
          <a:ext cx="134069" cy="113794"/>
        </a:xfrm>
        <a:prstGeom prst="mathPlus">
          <a:avLst/>
        </a:prstGeom>
        <a:gradFill rotWithShape="0">
          <a:gsLst>
            <a:gs pos="0">
              <a:schemeClr val="accent2">
                <a:hueOff val="1408926"/>
                <a:satOff val="-10081"/>
                <a:lumOff val="-589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408926"/>
                <a:satOff val="-10081"/>
                <a:lumOff val="-589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408926"/>
                <a:satOff val="-10081"/>
                <a:lumOff val="-589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408926"/>
                <a:satOff val="-10081"/>
                <a:lumOff val="-589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408926"/>
                <a:satOff val="-10081"/>
                <a:lumOff val="-589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408926"/>
                <a:satOff val="-10081"/>
                <a:lumOff val="-589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408926"/>
                <a:satOff val="-10081"/>
                <a:lumOff val="-589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50040" y="1944475"/>
        <a:ext cx="98527" cy="26764"/>
      </dsp:txXfrm>
    </dsp:sp>
    <dsp:sp modelId="{42B8250D-C545-4609-A1E9-00DB08FB207D}">
      <dsp:nvSpPr>
        <dsp:cNvPr id="0" name=""/>
        <dsp:cNvSpPr/>
      </dsp:nvSpPr>
      <dsp:spPr>
        <a:xfrm>
          <a:off x="2955477" y="1474509"/>
          <a:ext cx="2702431" cy="961661"/>
        </a:xfrm>
        <a:prstGeom prst="ellipse">
          <a:avLst/>
        </a:prstGeom>
        <a:gradFill rotWithShape="0">
          <a:gsLst>
            <a:gs pos="0">
              <a:schemeClr val="accent2">
                <a:hueOff val="1878568"/>
                <a:satOff val="-13441"/>
                <a:lumOff val="-78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878568"/>
                <a:satOff val="-13441"/>
                <a:lumOff val="-78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878568"/>
                <a:satOff val="-13441"/>
                <a:lumOff val="-78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878568"/>
                <a:satOff val="-13441"/>
                <a:lumOff val="-78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878568"/>
                <a:satOff val="-13441"/>
                <a:lumOff val="-78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878568"/>
                <a:satOff val="-13441"/>
                <a:lumOff val="-78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878568"/>
                <a:satOff val="-13441"/>
                <a:lumOff val="-78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транспортной системы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257,9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1239" y="1615341"/>
        <a:ext cx="1910907" cy="679997"/>
      </dsp:txXfrm>
    </dsp:sp>
    <dsp:sp modelId="{49BCCA40-7098-45DB-A832-112D97A41333}">
      <dsp:nvSpPr>
        <dsp:cNvPr id="0" name=""/>
        <dsp:cNvSpPr/>
      </dsp:nvSpPr>
      <dsp:spPr>
        <a:xfrm rot="17787238" flipH="1">
          <a:off x="4410687" y="89605"/>
          <a:ext cx="150275" cy="470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17852"/>
                <a:satOff val="-20162"/>
                <a:lumOff val="-117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2817852"/>
                <a:satOff val="-20162"/>
                <a:lumOff val="-1177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817852"/>
                <a:satOff val="-20162"/>
                <a:lumOff val="-1177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817852"/>
                <a:satOff val="-20162"/>
                <a:lumOff val="-117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2817852"/>
                <a:satOff val="-20162"/>
                <a:lumOff val="-117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2817852"/>
                <a:satOff val="-20162"/>
                <a:lumOff val="-117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2817852"/>
                <a:satOff val="-20162"/>
                <a:lumOff val="-117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43270" y="163465"/>
        <a:ext cx="105193" cy="282125"/>
      </dsp:txXfrm>
    </dsp:sp>
    <dsp:sp modelId="{3BD514DA-E29D-402D-9299-79E68C6D57F7}">
      <dsp:nvSpPr>
        <dsp:cNvPr id="0" name=""/>
        <dsp:cNvSpPr/>
      </dsp:nvSpPr>
      <dsp:spPr>
        <a:xfrm>
          <a:off x="2770043" y="47560"/>
          <a:ext cx="2908333" cy="1151012"/>
        </a:xfrm>
        <a:prstGeom prst="ellipse">
          <a:avLst/>
        </a:prstGeom>
        <a:gradFill rotWithShape="0">
          <a:gsLst>
            <a:gs pos="0">
              <a:schemeClr val="accent2">
                <a:hueOff val="2817852"/>
                <a:satOff val="-20162"/>
                <a:lumOff val="-117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2817852"/>
                <a:satOff val="-20162"/>
                <a:lumOff val="-1177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817852"/>
                <a:satOff val="-20162"/>
                <a:lumOff val="-1177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817852"/>
                <a:satOff val="-20162"/>
                <a:lumOff val="-117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2817852"/>
                <a:satOff val="-20162"/>
                <a:lumOff val="-117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2817852"/>
                <a:satOff val="-20162"/>
                <a:lumOff val="-117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2817852"/>
                <a:satOff val="-20162"/>
                <a:lumOff val="-117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338,1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5959" y="216122"/>
        <a:ext cx="2056501" cy="81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0.24365</cdr:x>
      <cdr:y>0.37876</cdr:y>
    </cdr:from>
    <cdr:to>
      <cdr:x>0.38697</cdr:x>
      <cdr:y>0.52828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1120021">
          <a:off x="1666765" y="1400584"/>
          <a:ext cx="980381" cy="55289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3,4%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0.47338</cdr:x>
      <cdr:y>0.34077</cdr:y>
    </cdr:from>
    <cdr:to>
      <cdr:x>0.62256</cdr:x>
      <cdr:y>0.49029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1120021">
          <a:off x="3238261" y="1260095"/>
          <a:ext cx="1020492" cy="55289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5,8%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0.70448</cdr:x>
      <cdr:y>0.29888</cdr:y>
    </cdr:from>
    <cdr:to>
      <cdr:x>0.84848</cdr:x>
      <cdr:y>0.4484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1120021">
          <a:off x="4819146" y="1105207"/>
          <a:ext cx="985082" cy="55290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4,8%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0.47839</cdr:x>
      <cdr:y>0.62733</cdr:y>
    </cdr:from>
    <cdr:to>
      <cdr:x>0.61195</cdr:x>
      <cdr:y>0.7671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491616">
          <a:off x="3272527" y="2319738"/>
          <a:ext cx="913686" cy="51684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-3,9%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0.70529</cdr:x>
      <cdr:y>0.64354</cdr:y>
    </cdr:from>
    <cdr:to>
      <cdr:x>0.84564</cdr:x>
      <cdr:y>0.78412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491616">
          <a:off x="4824728" y="2379711"/>
          <a:ext cx="960126" cy="5198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-4,2%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0.58947</cdr:x>
      <cdr:y>0.13918</cdr:y>
    </cdr:from>
    <cdr:to>
      <cdr:x>0.72632</cdr:x>
      <cdr:y>0.22085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032448" y="501520"/>
          <a:ext cx="936108" cy="294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1985,5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0.82105</cdr:x>
      <cdr:y>0.1199</cdr:y>
    </cdr:from>
    <cdr:to>
      <cdr:x>0.9579</cdr:x>
      <cdr:y>0.20157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616624" y="432048"/>
          <a:ext cx="936115" cy="294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2024,1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0.04333</cdr:x>
      <cdr:y>0.14894</cdr:y>
    </cdr:from>
    <cdr:to>
      <cdr:x>0.27993</cdr:x>
      <cdr:y>0.32172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60040" y="504056"/>
          <a:ext cx="196597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КУС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МЗИО РБ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г.Стерлитамаку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0.69048</cdr:x>
      <cdr:y>0.4902</cdr:y>
    </cdr:from>
    <cdr:to>
      <cdr:x>0.95047</cdr:x>
      <cdr:y>0.81705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737311" y="1800200"/>
          <a:ext cx="2160240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Межрайонная ИФНС России № 3 по Республике Башкортостан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0.47664</cdr:x>
      <cdr:y>0</cdr:y>
    </cdr:from>
    <cdr:to>
      <cdr:x>0.63997</cdr:x>
      <cdr:y>0.10003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3960440" y="0"/>
          <a:ext cx="1357131" cy="3673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Прочие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0.19696</cdr:x>
      <cdr:y>0.01171</cdr:y>
    </cdr:from>
    <cdr:to>
      <cdr:x>0.48376</cdr:x>
      <cdr:y>0.1418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7498" y="38793"/>
          <a:ext cx="1073883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b="1" dirty="0" smtClean="0"/>
            <a:t>15,1</a:t>
          </a:r>
          <a:r>
            <a:rPr lang="ru-RU" sz="1600" b="1" dirty="0" smtClean="0"/>
            <a:t> </a:t>
          </a:r>
        </a:p>
      </cdr:txBody>
    </cdr:sp>
  </cdr:relSizeAnchor>
  <cdr:relSizeAnchor xmlns:cdr="http://schemas.openxmlformats.org/drawingml/2006/chartDrawing">
    <cdr:from>
      <cdr:x>0.37675</cdr:x>
      <cdr:y>0.13292</cdr:y>
    </cdr:from>
    <cdr:to>
      <cdr:x>0.4405</cdr:x>
      <cdr:y>0.28938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410709" y="440280"/>
          <a:ext cx="238711" cy="5182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0.4072</cdr:x>
      <cdr:y>0.61572</cdr:y>
    </cdr:from>
    <cdr:to>
      <cdr:x>0.49591</cdr:x>
      <cdr:y>0.69782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35896" y="2160226"/>
          <a:ext cx="792091" cy="288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129,2</a:t>
          </a:r>
          <a:endParaRPr lang="ru-RU" sz="2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0.34672</cdr:x>
      <cdr:y>0.86201</cdr:y>
    </cdr:from>
    <cdr:to>
      <cdr:x>0.43543</cdr:x>
      <cdr:y>0.94411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95836" y="3024329"/>
          <a:ext cx="792091" cy="288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4,4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0.33865</cdr:x>
      <cdr:y>0.14367</cdr:y>
    </cdr:from>
    <cdr:to>
      <cdr:x>0.42736</cdr:x>
      <cdr:y>0.22577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023826" y="504056"/>
          <a:ext cx="792091" cy="288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39,8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0.33865</cdr:x>
      <cdr:y>0.1429</cdr:y>
    </cdr:from>
    <cdr:to>
      <cdr:x>0.42736</cdr:x>
      <cdr:y>0.225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023826" y="514497"/>
          <a:ext cx="792091" cy="295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39,8</a:t>
          </a:r>
          <a:endParaRPr lang="ru-RU" sz="2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47" cy="496895"/>
          </a:xfrm>
          <a:prstGeom prst="rect">
            <a:avLst/>
          </a:prstGeom>
        </p:spPr>
        <p:txBody>
          <a:bodyPr vert="horz" lIns="92454" tIns="46225" rIns="92454" bIns="4622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9" y="0"/>
            <a:ext cx="2946246" cy="496895"/>
          </a:xfrm>
          <a:prstGeom prst="rect">
            <a:avLst/>
          </a:prstGeom>
        </p:spPr>
        <p:txBody>
          <a:bodyPr vert="horz" lIns="92454" tIns="46225" rIns="92454" bIns="46225" rtlCol="0"/>
          <a:lstStyle>
            <a:lvl1pPr algn="r">
              <a:defRPr sz="1200"/>
            </a:lvl1pPr>
          </a:lstStyle>
          <a:p>
            <a:pPr>
              <a:defRPr/>
            </a:pPr>
            <a:fld id="{7864CDB1-F6A4-41ED-98A6-A9C5F0390B12}" type="datetimeFigureOut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4" tIns="46225" rIns="92454" bIns="4622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1" y="4714873"/>
            <a:ext cx="5439101" cy="4467228"/>
          </a:xfrm>
          <a:prstGeom prst="rect">
            <a:avLst/>
          </a:prstGeom>
        </p:spPr>
        <p:txBody>
          <a:bodyPr vert="horz" lIns="92454" tIns="46225" rIns="92454" bIns="4622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139"/>
            <a:ext cx="2946247" cy="496894"/>
          </a:xfrm>
          <a:prstGeom prst="rect">
            <a:avLst/>
          </a:prstGeom>
        </p:spPr>
        <p:txBody>
          <a:bodyPr vert="horz" lIns="92454" tIns="46225" rIns="92454" bIns="462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9" y="9428139"/>
            <a:ext cx="2946246" cy="496894"/>
          </a:xfrm>
          <a:prstGeom prst="rect">
            <a:avLst/>
          </a:prstGeom>
        </p:spPr>
        <p:txBody>
          <a:bodyPr vert="horz" lIns="92454" tIns="46225" rIns="92454" bIns="46225" rtlCol="0" anchor="b"/>
          <a:lstStyle>
            <a:lvl1pPr algn="r">
              <a:defRPr sz="1200"/>
            </a:lvl1pPr>
          </a:lstStyle>
          <a:p>
            <a:pPr>
              <a:defRPr/>
            </a:pPr>
            <a:fld id="{C6CA4E40-62B7-4419-BEB8-9C36CCBD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4E40-62B7-4419-BEB8-9C36CCBD00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5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052DED8-CD51-44E2-9732-4C0A45F65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733F3-8F06-498D-A0B2-0096784A7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12677-9CDB-43C3-867B-321B1474A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2B6D-DA6B-47CB-A7DB-51746831A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A307-00C8-4E19-8D97-A27E55338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CB87-881E-485F-971B-72C653FF44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B496-6587-400E-8EA0-4BCC3DB7CE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F0BD4-8FF9-4C69-8F85-D948B107D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6EFB0-DFF6-4291-9D42-CC8FD9B32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823CF-AD3A-469B-B49C-85B64AC94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BE4E1-1ADF-4E2E-9678-630D76F51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69186-3552-44C0-A40C-D80B63A3F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FA5A7A-B020-4293-AE67-120AA7006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538" y="760197"/>
            <a:ext cx="8316924" cy="7881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формирования доходов бюджета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538" y="1668827"/>
            <a:ext cx="8316924" cy="477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бюджетного планирования и прогнозирования;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5131" y="2295828"/>
            <a:ext cx="8316924" cy="4879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бюджета и бюджетного процесса;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538" y="3713257"/>
            <a:ext cx="8316924" cy="4415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мер по погашению и урегулированию задолженности в бюджет;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540" y="4289803"/>
            <a:ext cx="8324920" cy="6265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дополнительного норматива отчислений от налога на доходы физических лиц, предоставляемого из республиканского бюджета.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9540" y="2932837"/>
            <a:ext cx="8316924" cy="6314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всех имеющихся резервов дополнительных поступлений в бюджет;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958" y="406611"/>
            <a:ext cx="7182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местного бюджета на 2020 год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41584" y="1481003"/>
            <a:ext cx="1944216" cy="21602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Образование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1584" y="1697027"/>
            <a:ext cx="2592288" cy="2160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Культура, кинематография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1584" y="1913051"/>
            <a:ext cx="2880320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Физическая культура и спорт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8969" y="2122462"/>
            <a:ext cx="2880320" cy="2160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Социальная политика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5800" y="4281593"/>
            <a:ext cx="3421366" cy="226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Жилищно-коммунальное хозяйство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8969" y="3868327"/>
            <a:ext cx="3096344" cy="2160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Общегосударственные вопросы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5801" y="4086760"/>
            <a:ext cx="3096344" cy="188903"/>
          </a:xfrm>
          <a:prstGeom prst="roundRect">
            <a:avLst/>
          </a:prstGeom>
          <a:solidFill>
            <a:srgbClr val="D6A11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Национальная экономика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1584" y="4515966"/>
            <a:ext cx="3096344" cy="216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Прочие расходы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277169" y="1486410"/>
            <a:ext cx="179805" cy="853469"/>
          </a:xfrm>
          <a:prstGeom prst="rightBrace">
            <a:avLst>
              <a:gd name="adj1" fmla="val 53991"/>
              <a:gd name="adj2" fmla="val 5073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84154" y="2129077"/>
            <a:ext cx="1912185" cy="1090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Расходы социальной направленности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73,9%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367644" y="1492923"/>
            <a:ext cx="252028" cy="3239069"/>
          </a:xfrm>
          <a:prstGeom prst="leftBrace">
            <a:avLst>
              <a:gd name="adj1" fmla="val 96553"/>
              <a:gd name="adj2" fmla="val 5038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2427735"/>
            <a:ext cx="1368152" cy="115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5597,5</a:t>
            </a: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лн.руб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1481003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63,8%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3872" y="1695783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1,6%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9289" y="1919655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2,1%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9805" y="4509346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0,6%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3843613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2,7%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9808" y="4059637"/>
            <a:ext cx="93637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10,7%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21904" y="2122112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6,4%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5" y="4275661"/>
            <a:ext cx="93610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12,1%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8104" y="1589016"/>
            <a:ext cx="2592288" cy="43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4137,8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96210112"/>
              </p:ext>
            </p:extLst>
          </p:nvPr>
        </p:nvGraphicFramePr>
        <p:xfrm>
          <a:off x="1616759" y="2427736"/>
          <a:ext cx="3428145" cy="155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2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5905" y="26147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на 2020 год.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3194348"/>
              </p:ext>
            </p:extLst>
          </p:nvPr>
        </p:nvGraphicFramePr>
        <p:xfrm>
          <a:off x="161945" y="1457067"/>
          <a:ext cx="5375920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18509" y="1491630"/>
            <a:ext cx="329844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26106" y="2139702"/>
            <a:ext cx="3314488" cy="360040"/>
          </a:xfrm>
          <a:prstGeom prst="rect">
            <a:avLst/>
          </a:prstGeom>
          <a:noFill/>
          <a:ln>
            <a:solidFill>
              <a:srgbClr val="B64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28391" y="2787774"/>
            <a:ext cx="3298449" cy="360040"/>
          </a:xfrm>
          <a:prstGeom prst="rect">
            <a:avLst/>
          </a:prstGeom>
          <a:noFill/>
          <a:ln>
            <a:solidFill>
              <a:srgbClr val="73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37865" y="3435847"/>
            <a:ext cx="3294366" cy="504056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35152" y="4227936"/>
            <a:ext cx="3291684" cy="57606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6982" y="4299942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46,3%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74801" y="3939902"/>
            <a:ext cx="307508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1560" y="4299942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41,6%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088990" y="4011912"/>
            <a:ext cx="18002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05526" y="1671650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7,3%</a:t>
            </a:r>
          </a:p>
        </p:txBody>
      </p:sp>
      <p:cxnSp>
        <p:nvCxnSpPr>
          <p:cNvPr id="2049" name="Прямая соединительная линия 2048"/>
          <p:cNvCxnSpPr/>
          <p:nvPr/>
        </p:nvCxnSpPr>
        <p:spPr>
          <a:xfrm flipH="1" flipV="1">
            <a:off x="1241630" y="1887674"/>
            <a:ext cx="378042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79000" y="1155565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2,8%</a:t>
            </a:r>
          </a:p>
        </p:txBody>
      </p:sp>
      <p:cxnSp>
        <p:nvCxnSpPr>
          <p:cNvPr id="2054" name="Прямая соединительная линия 2053"/>
          <p:cNvCxnSpPr/>
          <p:nvPr/>
        </p:nvCxnSpPr>
        <p:spPr>
          <a:xfrm flipH="1" flipV="1">
            <a:off x="1907704" y="1587613"/>
            <a:ext cx="288032" cy="84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194770" y="1133029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2,0%</a:t>
            </a:r>
          </a:p>
        </p:txBody>
      </p:sp>
      <p:cxnSp>
        <p:nvCxnSpPr>
          <p:cNvPr id="2059" name="Прямая соединительная линия 2058"/>
          <p:cNvCxnSpPr>
            <a:endCxn id="55" idx="1"/>
          </p:cNvCxnSpPr>
          <p:nvPr/>
        </p:nvCxnSpPr>
        <p:spPr>
          <a:xfrm flipV="1">
            <a:off x="2627784" y="1349053"/>
            <a:ext cx="566986" cy="238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763688" y="2499744"/>
            <a:ext cx="180020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3571,4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7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1307" y="33950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кинематография, млн.руб.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5756" y="153980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282358" y="1502777"/>
          <a:ext cx="3888432" cy="347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9766" y="1698798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81,2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971" y="151878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89,4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667457">
            <a:off x="1947682" y="3158965"/>
            <a:ext cx="664864" cy="14834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705748">
            <a:off x="1832276" y="2616234"/>
            <a:ext cx="720080" cy="39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7711" y="1347615"/>
            <a:ext cx="2859654" cy="1302766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развития муниципальных учреждений культуры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86,5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273" y="2959507"/>
            <a:ext cx="936104" cy="648072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0561" y="2959507"/>
            <a:ext cx="936104" cy="648072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5115" y="2959507"/>
            <a:ext cx="936104" cy="648072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СГДК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7711" y="3944445"/>
            <a:ext cx="2859654" cy="712852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79309" y="2671372"/>
            <a:ext cx="288032" cy="267146"/>
          </a:xfrm>
          <a:prstGeom prst="downArrow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59429" y="2678305"/>
            <a:ext cx="288032" cy="267146"/>
          </a:xfrm>
          <a:prstGeom prst="downArrow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36292" y="2678305"/>
            <a:ext cx="288032" cy="267146"/>
          </a:xfrm>
          <a:prstGeom prst="downArrow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358667" y="1145251"/>
            <a:ext cx="669721" cy="3691547"/>
          </a:xfrm>
          <a:prstGeom prst="rightBrace">
            <a:avLst>
              <a:gd name="adj1" fmla="val 62734"/>
              <a:gd name="adj2" fmla="val 30812"/>
            </a:avLst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74081" y="1419625"/>
            <a:ext cx="727853" cy="2187956"/>
          </a:xfrm>
          <a:prstGeom prst="rect">
            <a:avLst/>
          </a:prstGeom>
          <a:solidFill>
            <a:srgbClr val="D6A11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89,4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3950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на 2020 год, млн.руб.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03598"/>
            <a:ext cx="172819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1960653"/>
            <a:ext cx="2448272" cy="4796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8" y="1951093"/>
            <a:ext cx="2088231" cy="4670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Массовый спорт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4" y="1951095"/>
            <a:ext cx="2520279" cy="4766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 высших достижений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555" y="2631666"/>
            <a:ext cx="2376264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массового спорта, повышение уровня физической подготовки всех возрастных групп населения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53" y="2643759"/>
            <a:ext cx="2448271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успешного выступления спортсменов города в официальных республиканских и всероссийских соревнованиях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643759"/>
            <a:ext cx="2520280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«Спорт – норма жизни»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827" y="4371951"/>
            <a:ext cx="172819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110,1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63787" y="4371951"/>
            <a:ext cx="172819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4,9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00067" y="4371951"/>
            <a:ext cx="172819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4371951"/>
            <a:ext cx="172819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4,4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4" idx="2"/>
            <a:endCxn id="17" idx="0"/>
          </p:cNvCxnSpPr>
          <p:nvPr/>
        </p:nvCxnSpPr>
        <p:spPr>
          <a:xfrm flipH="1">
            <a:off x="1745687" y="2440262"/>
            <a:ext cx="18002" cy="19140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2"/>
            <a:endCxn id="20" idx="0"/>
          </p:cNvCxnSpPr>
          <p:nvPr/>
        </p:nvCxnSpPr>
        <p:spPr>
          <a:xfrm flipH="1">
            <a:off x="1588923" y="4071827"/>
            <a:ext cx="156764" cy="3001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5" idx="3"/>
          </p:cNvCxnSpPr>
          <p:nvPr/>
        </p:nvCxnSpPr>
        <p:spPr>
          <a:xfrm>
            <a:off x="5436099" y="2184636"/>
            <a:ext cx="360041" cy="2187316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2"/>
            <a:endCxn id="18" idx="0"/>
          </p:cNvCxnSpPr>
          <p:nvPr/>
        </p:nvCxnSpPr>
        <p:spPr>
          <a:xfrm>
            <a:off x="4391984" y="2418177"/>
            <a:ext cx="36005" cy="22558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>
            <a:off x="5004048" y="4083919"/>
            <a:ext cx="72008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>
            <a:off x="3851920" y="4083919"/>
            <a:ext cx="144016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Соединительная линия уступом 1029"/>
          <p:cNvCxnSpPr>
            <a:stCxn id="14" idx="3"/>
          </p:cNvCxnSpPr>
          <p:nvPr/>
        </p:nvCxnSpPr>
        <p:spPr>
          <a:xfrm>
            <a:off x="2987829" y="2200458"/>
            <a:ext cx="72007" cy="2171494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16" idx="2"/>
            <a:endCxn id="19" idx="0"/>
          </p:cNvCxnSpPr>
          <p:nvPr/>
        </p:nvCxnSpPr>
        <p:spPr>
          <a:xfrm>
            <a:off x="7272300" y="2427734"/>
            <a:ext cx="0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19" idx="2"/>
          </p:cNvCxnSpPr>
          <p:nvPr/>
        </p:nvCxnSpPr>
        <p:spPr>
          <a:xfrm flipH="1">
            <a:off x="7200294" y="4083919"/>
            <a:ext cx="72006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>
            <a:stCxn id="2" idx="1"/>
          </p:cNvCxnSpPr>
          <p:nvPr/>
        </p:nvCxnSpPr>
        <p:spPr>
          <a:xfrm flipH="1">
            <a:off x="2663787" y="1527635"/>
            <a:ext cx="828093" cy="42345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stCxn id="2" idx="2"/>
            <a:endCxn id="15" idx="0"/>
          </p:cNvCxnSpPr>
          <p:nvPr/>
        </p:nvCxnSpPr>
        <p:spPr>
          <a:xfrm>
            <a:off x="4355976" y="1851671"/>
            <a:ext cx="36004" cy="9942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2" idx="3"/>
          </p:cNvCxnSpPr>
          <p:nvPr/>
        </p:nvCxnSpPr>
        <p:spPr>
          <a:xfrm>
            <a:off x="5220072" y="1527635"/>
            <a:ext cx="1224136" cy="42345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Loner\Рабочий стол\графики\иконки\stick-ma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1" y="1171300"/>
            <a:ext cx="9529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oner\Рабочий стол\графики\иконки\basketball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61" y="1203599"/>
            <a:ext cx="691371" cy="6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1326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ЖИЛИЩНО- КОММУНАЛЬНОЕ ХОЗЯЙСТВО,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00547" y="2349996"/>
            <a:ext cx="4752528" cy="101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программа "Реализация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проектов по комплексному благоустройству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дворовых территорий ГО г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Стерлитамак РБ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«Башкирские дворики»"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2817" y="3471531"/>
            <a:ext cx="4752528" cy="7927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программа "Благоустройство городского округа город Стерлитамак Республики Башкортостан 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2017-2020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годы»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04295" y="1347615"/>
            <a:ext cx="4771051" cy="864268"/>
          </a:xfrm>
          <a:prstGeom prst="roundRect">
            <a:avLst>
              <a:gd name="adj" fmla="val 17458"/>
            </a:avLst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программа "Формирование современной городской среды городского округа город Стерлитамак РБ 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2018-2024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годы"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2899545"/>
              </p:ext>
            </p:extLst>
          </p:nvPr>
        </p:nvGraphicFramePr>
        <p:xfrm>
          <a:off x="184732" y="1955351"/>
          <a:ext cx="37444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55576" y="1253161"/>
            <a:ext cx="2520280" cy="720080"/>
          </a:xfrm>
          <a:prstGeom prst="roundRect">
            <a:avLst>
              <a:gd name="adj" fmla="val 17458"/>
            </a:avLst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 2020</a:t>
            </a:r>
            <a:endParaRPr lang="ru-RU" sz="40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7" name="Picture 1" descr="C:\Documents and Settings\Loner\Рабочий стол\графики\иконки\buil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1" y="1291264"/>
            <a:ext cx="9262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443960"/>
            <a:ext cx="1440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394,7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95247" y="2342151"/>
            <a:ext cx="11189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140,3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5" y="2031195"/>
            <a:ext cx="1073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129,2</a:t>
            </a:r>
            <a:r>
              <a:rPr lang="ru-RU" sz="1600" b="1" dirty="0" smtClean="0"/>
              <a:t> </a:t>
            </a:r>
          </a:p>
        </p:txBody>
      </p:sp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 flipH="1">
            <a:off x="2411766" y="2462082"/>
            <a:ext cx="32881" cy="4697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75856" y="2787777"/>
            <a:ext cx="144016" cy="5817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547668" y="4443958"/>
            <a:ext cx="582827" cy="2154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114204" y="4383055"/>
            <a:ext cx="4752528" cy="6579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Непрограммные расходы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93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местного бюджета на дорожное хозяйство,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443705165"/>
              </p:ext>
            </p:extLst>
          </p:nvPr>
        </p:nvGraphicFramePr>
        <p:xfrm>
          <a:off x="83840" y="1275608"/>
          <a:ext cx="86286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Loner\Рабочий стол\Проект\дор хо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1830"/>
            <a:ext cx="2664296" cy="16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275856" y="3867894"/>
            <a:ext cx="578119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том числе Региональный проект «Программа дорожной деятельности Республики Башкортостан, Уфимской агломерации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Стерлитамакской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агломерации» в рамках Федерального проекта «Дорожная сеть»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251,4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3323306">
            <a:off x="2507618" y="1971260"/>
            <a:ext cx="411433" cy="464403"/>
          </a:xfrm>
          <a:prstGeom prst="downArrow">
            <a:avLst>
              <a:gd name="adj1" fmla="val 59214"/>
              <a:gd name="adj2" fmla="val 467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154441" y="2482679"/>
            <a:ext cx="411433" cy="286242"/>
          </a:xfrm>
          <a:prstGeom prst="downArrow">
            <a:avLst>
              <a:gd name="adj1" fmla="val 59214"/>
              <a:gd name="adj2" fmla="val 467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8305589">
            <a:off x="5740698" y="1869358"/>
            <a:ext cx="411433" cy="430258"/>
          </a:xfrm>
          <a:prstGeom prst="downArrow">
            <a:avLst>
              <a:gd name="adj1" fmla="val 59214"/>
              <a:gd name="adj2" fmla="val 467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9880762">
            <a:off x="5121458" y="3575864"/>
            <a:ext cx="363260" cy="282141"/>
          </a:xfrm>
          <a:prstGeom prst="downArrow">
            <a:avLst>
              <a:gd name="adj1" fmla="val 59214"/>
              <a:gd name="adj2" fmla="val 467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19662383">
            <a:off x="2071670" y="2714626"/>
            <a:ext cx="50006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333926">
            <a:off x="3804833" y="1337114"/>
            <a:ext cx="796990" cy="28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71502">
            <a:off x="3272664" y="1411954"/>
            <a:ext cx="613996" cy="25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51479">
            <a:off x="2435258" y="1379506"/>
            <a:ext cx="1014895" cy="31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Loner\Рабочий стол\графики\бюджет картинки\3233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7" y="1179585"/>
            <a:ext cx="2225478" cy="20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34">
            <a:off x="4477685" y="1416065"/>
            <a:ext cx="437298" cy="4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92">
            <a:off x="3628487" y="1088616"/>
            <a:ext cx="485608" cy="4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450">
            <a:off x="4777802" y="1400329"/>
            <a:ext cx="352934" cy="3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96" y="1423346"/>
            <a:ext cx="474249" cy="4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44" y="1142198"/>
            <a:ext cx="475127" cy="4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25">
            <a:off x="4280226" y="1054506"/>
            <a:ext cx="470182" cy="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368">
            <a:off x="3325219" y="1257591"/>
            <a:ext cx="508886" cy="5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53" y="1025614"/>
            <a:ext cx="519809" cy="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24" y="1079606"/>
            <a:ext cx="527965" cy="5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140042" y="1447753"/>
            <a:ext cx="455369" cy="4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00" y="1330708"/>
            <a:ext cx="521165" cy="5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3451">
            <a:off x="5118033" y="2523100"/>
            <a:ext cx="161594" cy="2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4487">
            <a:off x="5135667" y="2784368"/>
            <a:ext cx="243329" cy="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5362" y="171625"/>
            <a:ext cx="642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год,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0" y="1024298"/>
            <a:ext cx="3131842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строительного комплекса и архитектуры ГО </a:t>
            </a:r>
            <a:r>
              <a:rPr lang="ru-RU" altLang="ru-RU" sz="12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на 2016-2021 годы            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0,02%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Documents and Settings\Loner\Рабочий стол\графики\иконки\build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82" y="1404899"/>
            <a:ext cx="161069" cy="1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865" y="1716927"/>
            <a:ext cx="2683821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Обеспечение жильем молодых семей ГО </a:t>
            </a:r>
            <a:r>
              <a:rPr lang="ru-RU" altLang="ru-RU" sz="11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  </a:t>
            </a:r>
            <a:r>
              <a:rPr lang="ru-RU" alt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alt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Documents and Settings\Loner\Рабочий стол\графики\иконки\couple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1033" y="1868415"/>
            <a:ext cx="236695" cy="1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2214837"/>
            <a:ext cx="3197918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образования до </a:t>
            </a:r>
            <a:r>
              <a:rPr lang="ru-RU" altLang="ru-RU" sz="14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2025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года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66,3%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Documents and Settings\Loner\Рабочий стол\графики\иконки\graduation2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01" y="2307745"/>
            <a:ext cx="164546" cy="1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5933" y="2597620"/>
            <a:ext cx="3038671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Сохранение и развитие культуры ГО </a:t>
            </a:r>
            <a:r>
              <a:rPr lang="ru-RU" altLang="ru-RU" sz="11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на 2017-2022годы  </a:t>
            </a:r>
            <a:r>
              <a:rPr lang="ru-RU" alt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3,7%</a:t>
            </a:r>
            <a:endParaRPr lang="ru-RU" alt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Documents and Settings\Loner\Рабочий стол\графики\иконки\mask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10" y="2586747"/>
            <a:ext cx="246064" cy="2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932" y="3098492"/>
            <a:ext cx="3126711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физической культуры и спорта в ГО город Стерлитамак 2018-2022 годы </a:t>
            </a:r>
            <a:r>
              <a:rPr lang="ru-RU" alt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2,1%</a:t>
            </a:r>
            <a:endParaRPr lang="ru-RU" alt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Documents and Settings\Loner\Рабочий стол\графики\иконки\stick-man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4" y="3264181"/>
            <a:ext cx="216278" cy="2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0" y="3557654"/>
            <a:ext cx="3450618" cy="5539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0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Снижение рисков и смягчение последствий чрезвычайных </a:t>
            </a:r>
            <a:r>
              <a:rPr lang="ru-RU" altLang="ru-RU" sz="1000" b="1" dirty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ситуаций природного техногенного характера в </a:t>
            </a:r>
            <a:r>
              <a:rPr lang="ru-RU" altLang="ru-RU" sz="10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ГО </a:t>
            </a:r>
            <a:r>
              <a:rPr lang="ru-RU" altLang="ru-RU" sz="10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0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на </a:t>
            </a: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2017-2020</a:t>
            </a:r>
            <a:r>
              <a:rPr lang="ru-RU" altLang="ru-RU" sz="1000" b="1" dirty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</a:t>
            </a:r>
            <a:r>
              <a:rPr lang="ru-RU" altLang="ru-RU" sz="10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годы        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altLang="ru-RU" sz="1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186817"/>
            <a:ext cx="3456548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транспортной системы на 2019-2022 годы ГО </a:t>
            </a:r>
            <a:r>
              <a:rPr lang="ru-RU" altLang="ru-RU" sz="11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     </a:t>
            </a:r>
            <a:r>
              <a:rPr lang="ru-RU" alt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7,7%</a:t>
            </a:r>
            <a:endParaRPr lang="ru-RU" alt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97028" y="1512036"/>
            <a:ext cx="3546972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Управление муниципальными финансами ГО </a:t>
            </a:r>
            <a:r>
              <a:rPr lang="ru-RU" altLang="ru-RU" sz="12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на 2019-2024 годы  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0,4%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90809" y="1017400"/>
            <a:ext cx="3845362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и поддержка малого и среднего предпринимательства ГО </a:t>
            </a:r>
            <a:r>
              <a:rPr lang="ru-RU" altLang="ru-RU" sz="12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53978" y="4465284"/>
            <a:ext cx="4076804" cy="63094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Противодействие </a:t>
            </a:r>
            <a:r>
              <a:rPr lang="ru-RU" altLang="ru-RU" sz="1100" b="1" dirty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злоупотреблению наркотикам и их </a:t>
            </a:r>
            <a:r>
              <a:rPr lang="ru-RU" altLang="ru-RU" sz="11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незакон</a:t>
            </a:r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-ному </a:t>
            </a:r>
            <a:r>
              <a:rPr lang="ru-RU" altLang="ru-RU" sz="1100" b="1" dirty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обороту в ГО г. Стерлитамак на 2015-2020 </a:t>
            </a:r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годы</a:t>
            </a:r>
            <a:r>
              <a:rPr lang="ru-RU" altLang="ru-RU" sz="1200" b="1" dirty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0,003%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96094" y="2008498"/>
            <a:ext cx="3546972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Формирование современной городской среды ГО г. Стерлитамак РБ     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2,3%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99176" y="2512769"/>
            <a:ext cx="3546972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Реализация проектов по комплексному благоустройству дворовых территорий ГО г. Стерлитамак РБ «Башкирские дворики»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2,5%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95425" y="3259416"/>
            <a:ext cx="3546972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Укрепление единства российской нации и этнокультурное развитие народов в Стерлитамак на 2017 – 2022 годы   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0,01%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97994" y="4446608"/>
            <a:ext cx="1523566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Благоустройство ГО </a:t>
            </a:r>
            <a:r>
              <a:rPr lang="ru-RU" altLang="ru-RU" sz="12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7,1%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" y="4653736"/>
            <a:ext cx="3305017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муниципальной службы в ГО </a:t>
            </a:r>
            <a:r>
              <a:rPr lang="ru-RU" altLang="ru-RU" sz="1200" b="1" dirty="0" err="1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г.Стерлитамак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РБ 2018-2022 годы  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C:\Documents and Settings\Loner\Рабочий стол\графики\иконки\heart28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95" y="4154267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Loner\Рабочий стол\графики\иконки\worker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4" y="4775823"/>
            <a:ext cx="341656" cy="3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Documents and Settings\Loner\Рабочий стол\графики\иконки\wiping1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3" y="4867213"/>
            <a:ext cx="142700" cy="1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Documents and Settings\Loner\Рабочий стол\графики\иконки\feminine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26" y="1740488"/>
            <a:ext cx="147630" cy="1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Documents and Settings\Loner\Рабочий стол\графики\иконки\earth3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56" y="3557301"/>
            <a:ext cx="181955" cy="1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Documents and Settings\Loner\Рабочий стол\графики\иконки\building21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45" y="2530754"/>
            <a:ext cx="188103" cy="1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Documents and Settings\Loner\Рабочий стол\графики\иконки\two205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52" y="1032957"/>
            <a:ext cx="218480" cy="2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2968" y="1851873"/>
            <a:ext cx="1483552" cy="90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МП 5236,6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66138" y="3966882"/>
            <a:ext cx="4076804" cy="44627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Развитие молодежной политики городском округе город Стерлитамак на 2018-2022 годы</a:t>
            </a:r>
            <a:r>
              <a:rPr lang="ru-RU" altLang="ru-RU" sz="1200" b="1" dirty="0" smtClean="0">
                <a:solidFill>
                  <a:srgbClr val="FFFF00"/>
                </a:solidFill>
                <a:latin typeface="Adventure" pitchFamily="2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7" descr="C:\Documents and Settings\Loner\Рабочий стол\графики\бюджет картинки\323302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8" y="2709159"/>
            <a:ext cx="1766452" cy="15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8524">
            <a:off x="4634747" y="3979619"/>
            <a:ext cx="157946" cy="2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6529">
            <a:off x="4408980" y="3974339"/>
            <a:ext cx="188324" cy="2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3451">
            <a:off x="4988797" y="3672427"/>
            <a:ext cx="161594" cy="2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436347" y="2721574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665195" y="2785329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3673546" y="2810405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3940462" y="2709075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169245" y="2709509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3846344" y="2850513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056107" y="2867477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254545" y="2892833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Documents and Settings\Loner\Рабочий стол\графики\бюджет картинки\10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08">
            <a:off x="4512702" y="2867478"/>
            <a:ext cx="317148" cy="3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3546844" y="3134023"/>
            <a:ext cx="1375297" cy="847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Непрограммные расходы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360,9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Loner\Рабочий стол\графики\иконки\policeman1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76" y="4845202"/>
            <a:ext cx="142938" cy="1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63" y="33220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национальные проекты  в 2020 году,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42832178"/>
              </p:ext>
            </p:extLst>
          </p:nvPr>
        </p:nvGraphicFramePr>
        <p:xfrm>
          <a:off x="0" y="1455627"/>
          <a:ext cx="89289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>
            <a:off x="827584" y="3939903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9512" y="4284601"/>
            <a:ext cx="104411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251,4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19872" y="3291831"/>
            <a:ext cx="57606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97814" y="4443958"/>
            <a:ext cx="37804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99792" y="2128672"/>
            <a:ext cx="432048" cy="153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69261" y="1851672"/>
            <a:ext cx="537327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551412" y="2036337"/>
            <a:ext cx="572316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72" y="5147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городского округа город Стерлитамак на 2020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1974" y="1255913"/>
            <a:ext cx="73140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          –          Расходы         =        Дефицит</a:t>
            </a:r>
          </a:p>
          <a:p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5487,5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5597,5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5681,2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5781,2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6067,9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6173,4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105,5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286262"/>
            <a:ext cx="4016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5766"/>
            <a:ext cx="3240360" cy="20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4213" y="627462"/>
            <a:ext cx="7772400" cy="5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4988" y="339502"/>
            <a:ext cx="860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Предприятия  –  крупнейшие налогоплательщики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92734"/>
              </p:ext>
            </p:extLst>
          </p:nvPr>
        </p:nvGraphicFramePr>
        <p:xfrm>
          <a:off x="534004" y="1275606"/>
          <a:ext cx="7992242" cy="3485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786"/>
                <a:gridCol w="2065541"/>
                <a:gridCol w="2038915"/>
              </a:tblGrid>
              <a:tr h="1080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                           за 10 месяцев 2019 г. (</a:t>
                      </a:r>
                      <a:r>
                        <a:rPr lang="ru-RU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общем объеме поступлений налоговых и неналоговых доходов местного </a:t>
                      </a:r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4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"Башкирская содовая компания"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нефтехимический завод"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3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Газхим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"Тандер"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"Сбербанк России"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"Вагоноремонтный завод"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ХайдельбергЦементРУС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РБ КБ-1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г.Стерлитамак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4" marR="7714" marT="77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4213" y="627462"/>
            <a:ext cx="7772400" cy="5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4757" y="339502"/>
            <a:ext cx="860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150090" y="2659670"/>
            <a:ext cx="681422" cy="24523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699792" y="3003800"/>
            <a:ext cx="645784" cy="21602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508108" y="2285427"/>
            <a:ext cx="654559" cy="26277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3498" y="27174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7,0%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3266" y="2040368"/>
            <a:ext cx="79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4427379"/>
              </p:ext>
            </p:extLst>
          </p:nvPr>
        </p:nvGraphicFramePr>
        <p:xfrm>
          <a:off x="827584" y="1334692"/>
          <a:ext cx="6912768" cy="361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52753" y="237892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4213" y="627462"/>
            <a:ext cx="7772400" cy="5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8" y="302272"/>
            <a:ext cx="860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местного бюджета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2021-2022 годы,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2493579"/>
              </p:ext>
            </p:extLst>
          </p:nvPr>
        </p:nvGraphicFramePr>
        <p:xfrm>
          <a:off x="1115616" y="1347615"/>
          <a:ext cx="6840760" cy="36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трелка вправо 14"/>
          <p:cNvSpPr/>
          <p:nvPr/>
        </p:nvSpPr>
        <p:spPr>
          <a:xfrm rot="491616">
            <a:off x="2815235" y="3603989"/>
            <a:ext cx="927847" cy="48825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-7,9%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861657"/>
            <a:ext cx="936104" cy="302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1950,5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869310"/>
            <a:ext cx="936104" cy="302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1936,6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87624" y="316301"/>
            <a:ext cx="6915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Администраторы доходов местного бюджета, из них: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99429787"/>
              </p:ext>
            </p:extLst>
          </p:nvPr>
        </p:nvGraphicFramePr>
        <p:xfrm>
          <a:off x="562885" y="1347614"/>
          <a:ext cx="830913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0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267494"/>
            <a:ext cx="914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неналоговых доходов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местного бюджета в 2020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70204910"/>
              </p:ext>
            </p:extLst>
          </p:nvPr>
        </p:nvGraphicFramePr>
        <p:xfrm>
          <a:off x="107504" y="1419622"/>
          <a:ext cx="8699341" cy="345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4139952" y="2728959"/>
            <a:ext cx="1224136" cy="1224136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1 936,6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71800" y="4443958"/>
            <a:ext cx="12241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5536" y="123478"/>
            <a:ext cx="8280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Общий объем безвозмездных поступлений из бюджета Республики Башкортостан,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 eaLnBrk="1" hangingPunct="1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pPr algn="ctr" eaLnBrk="1" hangingPunct="1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27917354"/>
              </p:ext>
            </p:extLst>
          </p:nvPr>
        </p:nvGraphicFramePr>
        <p:xfrm>
          <a:off x="1763688" y="1546753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2843810" y="1923679"/>
            <a:ext cx="3027347" cy="13553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185266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+492,9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(13,9%)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C:\Documents and Settings\Loner\Рабочий стол\бюджет картинки\69239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359" y="1731694"/>
            <a:ext cx="2005524" cy="35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71421" y="1620164"/>
            <a:ext cx="192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44151" y="2169383"/>
            <a:ext cx="178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безопасность и </a:t>
            </a: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правоохранительная </a:t>
            </a: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71421" y="3090005"/>
            <a:ext cx="13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3" y="3680251"/>
            <a:ext cx="123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Жилищно-</a:t>
            </a:r>
          </a:p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024" y="4537991"/>
            <a:ext cx="1084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1" descr="C:\Documents and Settings\Loner\Рабочий стол\иконки\museum39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643042" y="170800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 descr="C:\Documents and Settings\Loner\Рабочий стол\иконки\sword10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84120" y="2448597"/>
            <a:ext cx="35719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C:\Documents and Settings\Loner\Рабочий стол\иконки\businessman275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115616" y="3074871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C:\Documents and Settings\Loner\Рабочий стол\иконки\builder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1071665" y="3774735"/>
            <a:ext cx="4286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C:\Documents and Settings\Loner\Рабочий стол\иконки\graduation22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1167086" y="442913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401860" y="3057554"/>
            <a:ext cx="112402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5597,5 </a:t>
            </a:r>
          </a:p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altLang="ru-RU" sz="19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7668" y="1699551"/>
            <a:ext cx="214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</a:t>
            </a:r>
          </a:p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 муниципального долга</a:t>
            </a:r>
            <a:endParaRPr lang="ru-RU" sz="1200" b="1" dirty="0"/>
          </a:p>
        </p:txBody>
      </p:sp>
      <p:pic>
        <p:nvPicPr>
          <p:cNvPr id="19" name="Picture 33" descr="C:\Documents and Settings\Loner\Рабочий стол\иконки\school1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7393785" y="141783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714821" y="2482623"/>
            <a:ext cx="155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         Средства </a:t>
            </a:r>
          </a:p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        массовой </a:t>
            </a:r>
          </a:p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информации 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2" descr="C:\Documents and Settings\Loner\Рабочий стол\иконки\earth3.pn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7804391" y="2552833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8067201" y="3289012"/>
            <a:ext cx="106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0" descr="C:\Documents and Settings\Loner\Рабочий стол\иконки\stick-man1.pn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7790294" y="3320265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7893851" y="3929024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</a:p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7" descr="C:\Documents and Settings\Loner\Рабочий стол\иконки\couple80.png"/>
          <p:cNvPicPr>
            <a:picLocks noChangeAspect="1" noChangeArrowheads="1"/>
          </p:cNvPicPr>
          <p:nvPr/>
        </p:nvPicPr>
        <p:blipFill>
          <a:blip r:embed="rId11" cstate="print">
            <a:lum bright="-10000"/>
          </a:blip>
          <a:srcRect/>
          <a:stretch>
            <a:fillRect/>
          </a:stretch>
        </p:blipFill>
        <p:spPr bwMode="auto">
          <a:xfrm>
            <a:off x="7720048" y="3844849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7552110" y="4537991"/>
            <a:ext cx="135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5" descr="C:\Documents and Settings\Loner\Рабочий стол\культура\mask.png"/>
          <p:cNvPicPr>
            <a:picLocks noChangeAspect="1" noChangeArrowheads="1"/>
          </p:cNvPicPr>
          <p:nvPr/>
        </p:nvPicPr>
        <p:blipFill>
          <a:blip r:embed="rId12" cstate="print">
            <a:lum bright="-10000"/>
          </a:blip>
          <a:srcRect/>
          <a:stretch>
            <a:fillRect/>
          </a:stretch>
        </p:blipFill>
        <p:spPr bwMode="auto">
          <a:xfrm>
            <a:off x="7554358" y="435661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97984" y="267494"/>
            <a:ext cx="7878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местного бюджета на 2020 год и плановый период 2021-2022 годы, млн.руб.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2787790" y="1123579"/>
            <a:ext cx="500072" cy="114300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52072" y="1662409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8,7%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53753" y="2050384"/>
            <a:ext cx="1034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 2019 году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2227521">
            <a:off x="2037065" y="1889114"/>
            <a:ext cx="418009" cy="27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1512364">
            <a:off x="1893099" y="2465672"/>
            <a:ext cx="500890" cy="2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21314710" flipH="1">
            <a:off x="1579431" y="3149284"/>
            <a:ext cx="545638" cy="2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9808815" flipV="1">
            <a:off x="1501825" y="3913184"/>
            <a:ext cx="509447" cy="1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9678276" flipV="1">
            <a:off x="1572161" y="4387452"/>
            <a:ext cx="462604" cy="25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20522693" flipV="1">
            <a:off x="6766637" y="1969648"/>
            <a:ext cx="534274" cy="2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21013380" flipV="1">
            <a:off x="7255955" y="2631034"/>
            <a:ext cx="529818" cy="19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301669">
            <a:off x="7285242" y="3381187"/>
            <a:ext cx="505248" cy="20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366380">
            <a:off x="7076951" y="3896218"/>
            <a:ext cx="587195" cy="23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6" descr="C:\Documents and Settings\Loner\Рабочий стол\иконки\right94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338417">
            <a:off x="7059902" y="4484389"/>
            <a:ext cx="541938" cy="24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 rot="1510026">
            <a:off x="2026308" y="172004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2,7%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763193">
            <a:off x="1885393" y="2252159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0,5%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1388279">
            <a:off x="1466849" y="294301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10,7%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20832105">
            <a:off x="1390496" y="3688884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12,1%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20019598">
            <a:off x="1438490" y="4141881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63,8%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971676">
            <a:off x="7045407" y="4268544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1,6%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714546">
            <a:off x="7134712" y="3687857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6,4%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251437">
            <a:off x="7271840" y="3161157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2,1%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990701">
            <a:off x="7197702" y="2418197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20291575">
            <a:off x="6619965" y="1748622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0,004%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34498" y="2978901"/>
            <a:ext cx="107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5148,3 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45" descr="C:\Documents and Settings\Loner\Рабочий стол\бюджет картинки\69239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67" y="1749847"/>
            <a:ext cx="2005524" cy="35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5" descr="C:\Documents and Settings\Loner\Рабочий стол\бюджет картинки\69239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588" y="1740688"/>
            <a:ext cx="2005524" cy="35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5647965" y="3033918"/>
            <a:ext cx="112082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6173,4 </a:t>
            </a:r>
          </a:p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75041" y="3046001"/>
            <a:ext cx="112402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5781,2 </a:t>
            </a:r>
          </a:p>
          <a:p>
            <a:pPr algn="ctr"/>
            <a:r>
              <a:rPr lang="ru-RU" alt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altLang="ru-RU" sz="19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5993288" y="1199639"/>
            <a:ext cx="500072" cy="114300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4362323" y="1178342"/>
            <a:ext cx="500072" cy="114300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2993" y="1757422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6,8%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28294" y="1724900"/>
            <a:ext cx="779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3,3%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00496" y="2096278"/>
            <a:ext cx="1237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 2020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22646" y="2096278"/>
            <a:ext cx="1034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 2021 году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06635" y="4102455"/>
            <a:ext cx="1153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3851920" y="4053736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01865" y="4037711"/>
            <a:ext cx="120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7494"/>
            <a:ext cx="8928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муниципальных учреждений городского округа город Стерлитамак на 2020 год, млн.руб.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609" y="1275930"/>
            <a:ext cx="806839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129 объектов со штатной численностью 9730,33 единиц, в том числе 124 автономных  и бюджетных учреждений и 5 учреждений органов местного самоуправления (ОМСУ)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499742"/>
            <a:ext cx="2448272" cy="2592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3" y="2095648"/>
            <a:ext cx="2592287" cy="4966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95536" y="3003798"/>
            <a:ext cx="76083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151620" y="3003798"/>
            <a:ext cx="76083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886600" y="3003798"/>
            <a:ext cx="81319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011910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3361,8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0516" y="4011910"/>
            <a:ext cx="781936" cy="5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4398,3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4011912"/>
            <a:ext cx="756084" cy="527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681,5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7930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6388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08100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513284"/>
            <a:ext cx="756084" cy="434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сады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56368" y="4513284"/>
            <a:ext cx="756084" cy="434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 школы- интернат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2452" y="4515966"/>
            <a:ext cx="78734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Внешкольные учреждения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2499740"/>
            <a:ext cx="936104" cy="25905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075460" y="2982145"/>
            <a:ext cx="760832" cy="1944215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57854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3034" y="4007314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00419" y="2499742"/>
            <a:ext cx="914772" cy="25922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82847" y="2499742"/>
            <a:ext cx="923608" cy="2593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16220" y="2499740"/>
            <a:ext cx="936105" cy="26024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2509852"/>
            <a:ext cx="959870" cy="2592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15816" y="2095648"/>
            <a:ext cx="1080120" cy="4966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5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6606983" y="3003800"/>
            <a:ext cx="760832" cy="1922561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786876" y="3014355"/>
            <a:ext cx="691076" cy="192256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4281808" y="3002207"/>
            <a:ext cx="751995" cy="192415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464235" y="3003798"/>
            <a:ext cx="760832" cy="1924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114614" y="2095648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59782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49003" y="271691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89377" y="2716914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34392" y="2716913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68983" y="4011910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09357" y="3997471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86876" y="4038163"/>
            <a:ext cx="691076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780,3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1807" y="4011910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173,0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73812" y="2095648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  <a:endParaRPr lang="ru-RU" sz="11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44212" y="2089918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96336" y="2087668"/>
            <a:ext cx="1152128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4375140" y="-2349689"/>
            <a:ext cx="249708" cy="8640963"/>
          </a:xfrm>
          <a:prstGeom prst="rightBrace">
            <a:avLst>
              <a:gd name="adj1" fmla="val 52251"/>
              <a:gd name="adj2" fmla="val 50071"/>
            </a:avLst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 contourW="31750">
            <a:bevelT w="0" h="0"/>
            <a:bevelB w="0"/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12720</TotalTime>
  <Words>1139</Words>
  <Application>Microsoft Office PowerPoint</Application>
  <PresentationFormat>Экран (16:9)</PresentationFormat>
  <Paragraphs>300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Гигин Д.С.</dc:creator>
  <cp:lastModifiedBy>FU</cp:lastModifiedBy>
  <cp:revision>1671</cp:revision>
  <cp:lastPrinted>2018-11-28T06:23:33Z</cp:lastPrinted>
  <dcterms:created xsi:type="dcterms:W3CDTF">2007-09-10T10:34:52Z</dcterms:created>
  <dcterms:modified xsi:type="dcterms:W3CDTF">2020-01-14T13:33:34Z</dcterms:modified>
</cp:coreProperties>
</file>