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18"/>
  </p:notesMasterIdLst>
  <p:sldIdLst>
    <p:sldId id="313" r:id="rId2"/>
    <p:sldId id="311" r:id="rId3"/>
    <p:sldId id="317" r:id="rId4"/>
    <p:sldId id="265" r:id="rId5"/>
    <p:sldId id="314" r:id="rId6"/>
    <p:sldId id="267" r:id="rId7"/>
    <p:sldId id="315" r:id="rId8"/>
    <p:sldId id="268" r:id="rId9"/>
    <p:sldId id="293" r:id="rId10"/>
    <p:sldId id="322" r:id="rId11"/>
    <p:sldId id="324" r:id="rId12"/>
    <p:sldId id="272" r:id="rId13"/>
    <p:sldId id="318" r:id="rId14"/>
    <p:sldId id="273" r:id="rId15"/>
    <p:sldId id="283" r:id="rId16"/>
    <p:sldId id="297" r:id="rId1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5D865A4E-370B-42B9-BB0B-56402FAAD0C0}">
          <p14:sldIdLst>
            <p14:sldId id="313"/>
            <p14:sldId id="311"/>
            <p14:sldId id="317"/>
            <p14:sldId id="265"/>
            <p14:sldId id="314"/>
            <p14:sldId id="267"/>
            <p14:sldId id="315"/>
            <p14:sldId id="268"/>
            <p14:sldId id="293"/>
            <p14:sldId id="322"/>
            <p14:sldId id="324"/>
            <p14:sldId id="272"/>
            <p14:sldId id="318"/>
            <p14:sldId id="273"/>
            <p14:sldId id="283"/>
            <p14:sldId id="29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A664B8"/>
    <a:srgbClr val="D13FBC"/>
    <a:srgbClr val="EB25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  <c:pt idx="3">
                  <c:v>2024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6385</c:v>
                </c:pt>
                <c:pt idx="1">
                  <c:v>6138</c:v>
                </c:pt>
                <c:pt idx="2">
                  <c:v>6502.2</c:v>
                </c:pt>
                <c:pt idx="3">
                  <c:v>6017.6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F8C-4507-B27B-C749309E661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  <c:pt idx="3">
                  <c:v>2024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6500.9</c:v>
                </c:pt>
                <c:pt idx="1">
                  <c:v>6323.5</c:v>
                </c:pt>
                <c:pt idx="2">
                  <c:v>6550.9</c:v>
                </c:pt>
                <c:pt idx="3">
                  <c:v>6017.6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F8C-4507-B27B-C749309E661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Дефицит/профицит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  <c:pt idx="3">
                  <c:v>2024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-115.9</c:v>
                </c:pt>
                <c:pt idx="1">
                  <c:v>-185.5</c:v>
                </c:pt>
                <c:pt idx="2">
                  <c:v>-48.7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F8C-4507-B27B-C749309E661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40818080"/>
        <c:axId val="140818472"/>
      </c:barChart>
      <c:catAx>
        <c:axId val="1408180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0818472"/>
        <c:crosses val="autoZero"/>
        <c:auto val="1"/>
        <c:lblAlgn val="ctr"/>
        <c:lblOffset val="100"/>
        <c:noMultiLvlLbl val="0"/>
      </c:catAx>
      <c:valAx>
        <c:axId val="14081847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40818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297"/>
      <c:depthPercent val="100"/>
      <c:rAngAx val="0"/>
      <c:perspective val="0"/>
    </c:view3D>
    <c:floor>
      <c:thickness val="0"/>
      <c:spPr>
        <a:noFill/>
        <a:ln w="12700" cap="rnd" cmpd="sng" algn="ctr">
          <a:solidFill>
            <a:schemeClr val="tx1">
              <a:tint val="75000"/>
            </a:schemeClr>
          </a:solidFill>
          <a:prstDash val="solid"/>
          <a:round/>
        </a:ln>
        <a:effectLst/>
        <a:sp3d contourW="12700">
          <a:contourClr>
            <a:schemeClr val="tx1">
              <a:tint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9698016841850481"/>
          <c:y val="4.2156274873568107E-2"/>
          <c:w val="0.55670056533917212"/>
          <c:h val="0.8187665138656091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2021 год</c:v>
                </c:pt>
              </c:strCache>
            </c:strRef>
          </c:tx>
          <c:explosion val="13"/>
          <c:dPt>
            <c:idx val="0"/>
            <c:bubble3D val="0"/>
            <c:explosion val="11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D40C-46CC-B695-F9B3E34E2358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/>
              <a:sp3d/>
            </c:spPr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  <a:sp3d/>
            </c:spPr>
          </c:dPt>
          <c:dPt>
            <c:idx val="5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  <a:sp3d/>
            </c:spPr>
          </c:dPt>
          <c:dPt>
            <c:idx val="6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/>
              <a:sp3d/>
            </c:spPr>
          </c:dPt>
          <c:dPt>
            <c:idx val="7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/>
              <a:sp3d/>
            </c:spPr>
          </c:dPt>
          <c:dPt>
            <c:idx val="8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/>
              <a:sp3d/>
            </c:spPr>
          </c:dPt>
          <c:dPt>
            <c:idx val="9"/>
            <c:bubble3D val="0"/>
            <c:spPr>
              <a:solidFill>
                <a:schemeClr val="accent6">
                  <a:lumMod val="80000"/>
                </a:schemeClr>
              </a:solidFill>
              <a:ln>
                <a:noFill/>
              </a:ln>
              <a:effectLst/>
              <a:sp3d/>
            </c:spPr>
          </c:dPt>
          <c:dPt>
            <c:idx val="10"/>
            <c:bubble3D val="0"/>
            <c:spPr>
              <a:solidFill>
                <a:schemeClr val="accent5">
                  <a:lumMod val="80000"/>
                </a:schemeClr>
              </a:solidFill>
              <a:ln>
                <a:noFill/>
              </a:ln>
              <a:effectLst/>
              <a:sp3d/>
            </c:spPr>
          </c:dPt>
          <c:dLbls>
            <c:dLbl>
              <c:idx val="0"/>
              <c:layout>
                <c:manualLayout>
                  <c:x val="1.8640656909846513E-2"/>
                  <c:y val="-4.8320354055028892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997393243569151E-2"/>
                      <c:h val="4.8912373511010195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7.1694834268640432E-3"/>
                  <c:y val="4.348831864952600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0074553595219424E-2"/>
                  <c:y val="3.865628324402311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8752487302675493E-2"/>
                  <c:y val="1.932814162201155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4338966853728087E-3"/>
                  <c:y val="3.382424783852022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2.65761947302658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1508450280592183E-2"/>
                  <c:y val="1.449610621650866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2979623763574648E-2"/>
                  <c:y val="7.2480531082543343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5.7355867414912347E-3"/>
                  <c:y val="-4.590433635227744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3.2979623763574599E-2"/>
                  <c:y val="2.899221243301729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1.4338966853728087E-3"/>
                  <c:y val="-7.248053108254329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12700" cap="rnd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Лист1!$A$2:$A$12</c:f>
              <c:strCache>
                <c:ptCount val="11"/>
                <c:pt idx="0">
                  <c:v>Налог на доходы физических лиц</c:v>
                </c:pt>
                <c:pt idx="1">
                  <c:v>Доходы от уплаты акцизов на нефтепродукты</c:v>
                </c:pt>
                <c:pt idx="2">
                  <c:v>Налог, взимаемый в связи с применением УСН</c:v>
                </c:pt>
                <c:pt idx="3">
                  <c:v>ЕНВД</c:v>
                </c:pt>
                <c:pt idx="4">
                  <c:v>Единый сельский налог</c:v>
                </c:pt>
                <c:pt idx="5">
                  <c:v>Налог, взимаемый в связи с применением патентной системы налогооблажения</c:v>
                </c:pt>
                <c:pt idx="6">
                  <c:v>Налог на имущество физических лиц</c:v>
                </c:pt>
                <c:pt idx="7">
                  <c:v>Налог на имущество организаций</c:v>
                </c:pt>
                <c:pt idx="8">
                  <c:v>Земельный налог</c:v>
                </c:pt>
                <c:pt idx="9">
                  <c:v>Платежи за пользование природными ресурсами </c:v>
                </c:pt>
                <c:pt idx="10">
                  <c:v>Госпошлина</c:v>
                </c:pt>
              </c:strCache>
            </c:strRef>
          </c:cat>
          <c:val>
            <c:numRef>
              <c:f>Лист1!$B$2:$B$12</c:f>
              <c:numCache>
                <c:formatCode>0.0</c:formatCode>
                <c:ptCount val="11"/>
                <c:pt idx="0">
                  <c:v>626.79999999999995</c:v>
                </c:pt>
                <c:pt idx="1">
                  <c:v>13.4</c:v>
                </c:pt>
                <c:pt idx="2">
                  <c:v>279.60000000000002</c:v>
                </c:pt>
                <c:pt idx="3">
                  <c:v>16.5</c:v>
                </c:pt>
                <c:pt idx="4">
                  <c:v>2.1</c:v>
                </c:pt>
                <c:pt idx="5">
                  <c:v>62.2</c:v>
                </c:pt>
                <c:pt idx="6">
                  <c:v>136</c:v>
                </c:pt>
                <c:pt idx="7">
                  <c:v>18.399999999999999</c:v>
                </c:pt>
                <c:pt idx="8">
                  <c:v>153.9</c:v>
                </c:pt>
                <c:pt idx="9">
                  <c:v>1.1000000000000001</c:v>
                </c:pt>
                <c:pt idx="10">
                  <c:v>48.4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D40C-46CC-B695-F9B3E34E235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1.0259630588671206E-2"/>
          <c:y val="4.2130301494278412E-2"/>
          <c:w val="0.32686509851399631"/>
          <c:h val="0.9578696985057219"/>
        </c:manualLayout>
      </c:layout>
      <c:overlay val="0"/>
      <c:spPr>
        <a:noFill/>
        <a:ln w="0" cmpd="sng">
          <a:noFill/>
        </a:ln>
        <a:effectLst/>
      </c:spPr>
      <c:txPr>
        <a:bodyPr rot="0" spcFirstLastPara="1" vertOverflow="ellipsis" vert="horz" wrap="square" anchor="t" anchorCtr="1"/>
        <a:lstStyle/>
        <a:p>
          <a:pPr defTabSz="468000">
            <a:defRPr sz="1200" b="0" i="0" u="none" strike="noStrike" kern="1200" baseline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spPr>
    <a:noFill/>
    <a:ln w="12700" cap="rnd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53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2021 год</c:v>
                </c:pt>
              </c:strCache>
            </c:strRef>
          </c:tx>
          <c:explosion val="8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0000"/>
                    </a:schemeClr>
                  </a:gs>
                  <a:gs pos="78000">
                    <a:schemeClr val="accent1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35000"/>
                  </a:srgbClr>
                </a:outerShdw>
              </a:effectLst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0000"/>
                    </a:schemeClr>
                  </a:gs>
                  <a:gs pos="78000">
                    <a:schemeClr val="accent2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35000"/>
                  </a:srgbClr>
                </a:outerShdw>
              </a:effectLst>
              <a:sp3d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6000"/>
                      <a:lumMod val="100000"/>
                    </a:schemeClr>
                  </a:gs>
                  <a:gs pos="78000">
                    <a:schemeClr val="accent3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35000"/>
                  </a:srgbClr>
                </a:outerShdw>
              </a:effectLst>
              <a:sp3d/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6000"/>
                      <a:lumMod val="100000"/>
                    </a:schemeClr>
                  </a:gs>
                  <a:gs pos="78000">
                    <a:schemeClr val="accent4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35000"/>
                  </a:srgbClr>
                </a:outerShdw>
              </a:effectLst>
              <a:sp3d/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96000"/>
                      <a:lumMod val="100000"/>
                    </a:schemeClr>
                  </a:gs>
                  <a:gs pos="78000">
                    <a:schemeClr val="accent5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35000"/>
                  </a:srgbClr>
                </a:outerShdw>
              </a:effectLst>
              <a:sp3d/>
            </c:spPr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tint val="96000"/>
                      <a:lumMod val="100000"/>
                    </a:schemeClr>
                  </a:gs>
                  <a:gs pos="78000">
                    <a:schemeClr val="accent6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35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1.3223483240703559E-2"/>
                  <c:y val="-1.7065842036629045E-2"/>
                </c:manualLayout>
              </c:layout>
              <c:tx>
                <c:rich>
                  <a:bodyPr/>
                  <a:lstStyle/>
                  <a:p>
                    <a:r>
                      <a:rPr lang="en-US" sz="1500" b="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605,3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279A-4D2A-BCF6-8DCADF39B4D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5.4463740139984444E-2"/>
                  <c:y val="-1.6686209039836416E-2"/>
                </c:manualLayout>
              </c:layout>
              <c:tx>
                <c:rich>
                  <a:bodyPr/>
                  <a:lstStyle/>
                  <a:p>
                    <a:r>
                      <a:rPr lang="en-US" sz="1500" dirty="0" smtClean="0">
                        <a:solidFill>
                          <a:schemeClr val="tx1"/>
                        </a:solidFill>
                      </a:rPr>
                      <a:t>5,8</a:t>
                    </a:r>
                    <a:endParaRPr lang="en-US" sz="150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5.6190515868606112E-3"/>
                  <c:y val="2.2330101460198117E-2"/>
                </c:manualLayout>
              </c:layout>
              <c:tx>
                <c:rich>
                  <a:bodyPr/>
                  <a:lstStyle/>
                  <a:p>
                    <a:r>
                      <a:rPr lang="en-US" sz="1500" dirty="0" smtClean="0">
                        <a:solidFill>
                          <a:schemeClr val="tx1"/>
                        </a:solidFill>
                      </a:rPr>
                      <a:t>3,5</a:t>
                    </a:r>
                    <a:endParaRPr lang="en-US" sz="150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279A-4D2A-BCF6-8DCADF39B4D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5.947927082176057E-2"/>
                  <c:y val="1.8322476181325199E-2"/>
                </c:manualLayout>
              </c:layout>
              <c:tx>
                <c:rich>
                  <a:bodyPr/>
                  <a:lstStyle/>
                  <a:p>
                    <a:r>
                      <a:rPr lang="en-US" sz="1500" b="1" dirty="0" smtClean="0">
                        <a:latin typeface="Times New Roman" pitchFamily="18" charset="0"/>
                        <a:cs typeface="Times New Roman" pitchFamily="18" charset="0"/>
                      </a:rPr>
                      <a:t>144,1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79A-4D2A-BCF6-8DCADF39B4D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6.0857126985890457E-2"/>
                  <c:y val="6.6631485390512168E-2"/>
                </c:manualLayout>
              </c:layout>
              <c:tx>
                <c:rich>
                  <a:bodyPr/>
                  <a:lstStyle/>
                  <a:p>
                    <a:r>
                      <a:rPr lang="en-US" sz="1500" dirty="0" smtClean="0"/>
                      <a:t>25,6</a:t>
                    </a:r>
                    <a:endParaRPr lang="en-US" sz="15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279A-4D2A-BCF6-8DCADF39B4D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5.6183340739917785E-2"/>
                  <c:y val="-7.8097366058425946E-2"/>
                </c:manualLayout>
              </c:layout>
              <c:tx>
                <c:rich>
                  <a:bodyPr/>
                  <a:lstStyle/>
                  <a:p>
                    <a:r>
                      <a:rPr lang="en-US" sz="1500" dirty="0" smtClean="0"/>
                      <a:t>1,7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279A-4D2A-BCF6-8DCADF39B4D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Доходы от ипользования имущества, находящегося в государственной и муниципальной собственности</c:v>
                </c:pt>
                <c:pt idx="1">
                  <c:v>Платежи при пользовании природными ресурсами (плата за негативное воздействие окружающей среды)</c:v>
                </c:pt>
                <c:pt idx="2">
                  <c:v>Доходы от оказания платных услуг и компенсация затрат государства</c:v>
                </c:pt>
                <c:pt idx="3">
                  <c:v>Доходы от продажи материальных и нематериальных активов</c:v>
                </c:pt>
                <c:pt idx="4">
                  <c:v>Штрафы, санкции, возмещение ущерба</c:v>
                </c:pt>
                <c:pt idx="5">
                  <c:v>Прочие неналоговые доходы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605.29999999999995</c:v>
                </c:pt>
                <c:pt idx="1">
                  <c:v>5.8</c:v>
                </c:pt>
                <c:pt idx="2">
                  <c:v>3.5</c:v>
                </c:pt>
                <c:pt idx="3">
                  <c:v>144.1</c:v>
                </c:pt>
                <c:pt idx="4">
                  <c:v>25.6</c:v>
                </c:pt>
                <c:pt idx="5">
                  <c:v>1.7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279A-4D2A-BCF6-8DCADF39B4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9800531422434543E-2"/>
          <c:y val="0.70192238399937523"/>
          <c:w val="0.87196908676813689"/>
          <c:h val="0.269879923251770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4"/>
    </mc:Choice>
    <mc:Fallback>
      <c:style val="14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  <c:pt idx="3">
                  <c:v>2024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2144.3000000000002</c:v>
                </c:pt>
                <c:pt idx="1">
                  <c:v>2150.6</c:v>
                </c:pt>
                <c:pt idx="2">
                  <c:v>2221.1999999999998</c:v>
                </c:pt>
                <c:pt idx="3">
                  <c:v>2227.8000000000002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BD7-41E5-B2F7-C44C7F010A5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  <c:pt idx="3">
                  <c:v>2024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4240.7</c:v>
                </c:pt>
                <c:pt idx="1">
                  <c:v>3987.4</c:v>
                </c:pt>
                <c:pt idx="2">
                  <c:v>4281</c:v>
                </c:pt>
                <c:pt idx="3">
                  <c:v>3789.8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BD7-41E5-B2F7-C44C7F010A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203069632"/>
        <c:axId val="203070024"/>
      </c:barChart>
      <c:catAx>
        <c:axId val="2030696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2000" b="1"/>
            </a:pPr>
            <a:endParaRPr lang="ru-RU"/>
          </a:p>
        </c:txPr>
        <c:crossAx val="203070024"/>
        <c:crosses val="autoZero"/>
        <c:auto val="1"/>
        <c:lblAlgn val="ctr"/>
        <c:lblOffset val="100"/>
        <c:noMultiLvlLbl val="0"/>
      </c:catAx>
      <c:valAx>
        <c:axId val="20307002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030696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447464458185748"/>
          <c:y val="0.24109487834685031"/>
          <c:w val="0.26689122342564264"/>
          <c:h val="0.68006971447616948"/>
        </c:manualLayout>
      </c:layout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 b="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71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9358003873594268E-2"/>
          <c:y val="1.0919450196980511E-2"/>
          <c:w val="0.6973033462231798"/>
          <c:h val="0.9424795513157957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2021 год</c:v>
                </c:pt>
              </c:strCache>
            </c:strRef>
          </c:tx>
          <c:explosion val="10"/>
          <c:dPt>
            <c:idx val="4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5F73-408C-86CF-1E09881ADCAB}"/>
              </c:ext>
            </c:extLst>
          </c:dPt>
          <c:dLbls>
            <c:dLbl>
              <c:idx val="0"/>
              <c:layout>
                <c:manualLayout>
                  <c:x val="-2.6917320877667527E-2"/>
                  <c:y val="6.090450381612275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9750723075316763E-2"/>
                  <c:y val="-1.015075063602055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8417114284719885E-2"/>
                  <c:y val="2.030150127204082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9538286949571946E-3"/>
                  <c:y val="-0.1040451940192097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4516834040809773E-3"/>
                  <c:y val="-6.597987913413297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7.2584170204049534E-3"/>
                  <c:y val="-7.866831742915855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3.0485351485700803E-2"/>
                  <c:y val="-4.060300254408183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3.3038919791068939E-2"/>
                  <c:y val="1.776381361303570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5.2872735174613432E-2"/>
                  <c:y val="6.090450381612275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1.983381538354444E-2"/>
                  <c:y val="3.045225190806137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3.2584125272965954E-2"/>
                  <c:y val="5.836681615711763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 baseline="0">
                    <a:latin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Лист1!$A$2:$A$13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кинематоргафия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  <c:pt idx="10">
                  <c:v>Обслуживание государственного и муниципального долга</c:v>
                </c:pt>
              </c:strCache>
            </c:strRef>
          </c:cat>
          <c:val>
            <c:numRef>
              <c:f>Лист1!$B$2:$B$13</c:f>
              <c:numCache>
                <c:formatCode>0.0</c:formatCode>
                <c:ptCount val="11"/>
                <c:pt idx="0">
                  <c:v>323.5</c:v>
                </c:pt>
                <c:pt idx="1">
                  <c:v>26.4</c:v>
                </c:pt>
                <c:pt idx="2">
                  <c:v>826.8</c:v>
                </c:pt>
                <c:pt idx="3">
                  <c:v>768.4</c:v>
                </c:pt>
                <c:pt idx="4">
                  <c:v>4.4000000000000004</c:v>
                </c:pt>
                <c:pt idx="5">
                  <c:v>4039</c:v>
                </c:pt>
                <c:pt idx="6">
                  <c:v>98</c:v>
                </c:pt>
                <c:pt idx="7">
                  <c:v>270.89999999999998</c:v>
                </c:pt>
                <c:pt idx="8">
                  <c:v>138.69999999999999</c:v>
                </c:pt>
                <c:pt idx="9">
                  <c:v>4.7</c:v>
                </c:pt>
                <c:pt idx="10">
                  <c:v>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5F73-408C-86CF-1E09881ADCA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9108922826404862"/>
          <c:y val="1.0919450196980514E-2"/>
          <c:w val="0.28328500188744743"/>
          <c:h val="0.90203606473781095"/>
        </c:manualLayout>
      </c:layout>
      <c:overlay val="0"/>
      <c:txPr>
        <a:bodyPr/>
        <a:lstStyle/>
        <a:p>
          <a:pPr>
            <a:defRPr sz="1200" b="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46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4298487036793891"/>
          <c:y val="0"/>
          <c:w val="0.55768252563305643"/>
          <c:h val="0.9151780956749162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2021 год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0000"/>
                    </a:schemeClr>
                  </a:gs>
                  <a:gs pos="78000">
                    <a:schemeClr val="accent1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3">
                      <a:tint val="96000"/>
                      <a:lumMod val="100000"/>
                    </a:schemeClr>
                  </a:gs>
                  <a:gs pos="78000">
                    <a:schemeClr val="accent3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2"/>
            <c:bubble3D val="0"/>
            <c:explosion val="5"/>
            <c:spPr>
              <a:gradFill rotWithShape="1">
                <a:gsLst>
                  <a:gs pos="0">
                    <a:schemeClr val="accent5">
                      <a:tint val="96000"/>
                      <a:lumMod val="100000"/>
                    </a:schemeClr>
                  </a:gs>
                  <a:gs pos="78000">
                    <a:schemeClr val="accent5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1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3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5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5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lumOff val="20000"/>
                      <a:tint val="96000"/>
                      <a:lumMod val="100000"/>
                    </a:schemeClr>
                  </a:gs>
                  <a:gs pos="78000">
                    <a:schemeClr val="accent1">
                      <a:lumMod val="80000"/>
                      <a:lumOff val="2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7"/>
            <c:bubble3D val="0"/>
            <c:spPr>
              <a:gradFill rotWithShape="1">
                <a:gsLst>
                  <a:gs pos="0">
                    <a:schemeClr val="accent3">
                      <a:lumMod val="80000"/>
                      <a:lumOff val="20000"/>
                      <a:tint val="96000"/>
                      <a:lumMod val="100000"/>
                    </a:schemeClr>
                  </a:gs>
                  <a:gs pos="78000">
                    <a:schemeClr val="accent3">
                      <a:lumMod val="80000"/>
                      <a:lumOff val="2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8"/>
            <c:bubble3D val="0"/>
            <c:spPr>
              <a:gradFill rotWithShape="1">
                <a:gsLst>
                  <a:gs pos="0">
                    <a:schemeClr val="accent5">
                      <a:lumMod val="80000"/>
                      <a:lumOff val="20000"/>
                      <a:tint val="96000"/>
                      <a:lumMod val="100000"/>
                    </a:schemeClr>
                  </a:gs>
                  <a:gs pos="78000">
                    <a:schemeClr val="accent5">
                      <a:lumMod val="80000"/>
                      <a:lumOff val="2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9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tint val="96000"/>
                      <a:lumMod val="100000"/>
                    </a:schemeClr>
                  </a:gs>
                  <a:gs pos="78000">
                    <a:schemeClr val="accent1">
                      <a:lumMod val="8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0"/>
            <c:bubble3D val="0"/>
            <c:spPr>
              <a:gradFill rotWithShape="1">
                <a:gsLst>
                  <a:gs pos="0">
                    <a:schemeClr val="accent3">
                      <a:lumMod val="80000"/>
                      <a:tint val="96000"/>
                      <a:lumMod val="100000"/>
                    </a:schemeClr>
                  </a:gs>
                  <a:gs pos="78000">
                    <a:schemeClr val="accent3">
                      <a:lumMod val="8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1"/>
            <c:bubble3D val="0"/>
            <c:spPr>
              <a:gradFill rotWithShape="1">
                <a:gsLst>
                  <a:gs pos="0">
                    <a:schemeClr val="accent5">
                      <a:lumMod val="80000"/>
                      <a:tint val="96000"/>
                      <a:lumMod val="100000"/>
                    </a:schemeClr>
                  </a:gs>
                  <a:gs pos="78000">
                    <a:schemeClr val="accent5">
                      <a:lumMod val="8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2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lumOff val="40000"/>
                      <a:tint val="96000"/>
                      <a:lumMod val="100000"/>
                    </a:schemeClr>
                  </a:gs>
                  <a:gs pos="78000">
                    <a:schemeClr val="accent1">
                      <a:lumMod val="60000"/>
                      <a:lumOff val="4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3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lumOff val="40000"/>
                      <a:tint val="96000"/>
                      <a:lumMod val="100000"/>
                    </a:schemeClr>
                  </a:gs>
                  <a:gs pos="78000">
                    <a:schemeClr val="accent3">
                      <a:lumMod val="60000"/>
                      <a:lumOff val="4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4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lumOff val="40000"/>
                      <a:tint val="96000"/>
                      <a:lumMod val="100000"/>
                    </a:schemeClr>
                  </a:gs>
                  <a:gs pos="78000">
                    <a:schemeClr val="accent5">
                      <a:lumMod val="60000"/>
                      <a:lumOff val="4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5"/>
            <c:bubble3D val="0"/>
            <c:spPr>
              <a:gradFill rotWithShape="1">
                <a:gsLst>
                  <a:gs pos="0">
                    <a:schemeClr val="accent1">
                      <a:lumMod val="50000"/>
                      <a:tint val="96000"/>
                      <a:lumMod val="100000"/>
                    </a:schemeClr>
                  </a:gs>
                  <a:gs pos="78000">
                    <a:schemeClr val="accent1">
                      <a:lumMod val="5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6"/>
            <c:bubble3D val="0"/>
            <c:spPr>
              <a:gradFill rotWithShape="1">
                <a:gsLst>
                  <a:gs pos="0">
                    <a:schemeClr val="accent3">
                      <a:lumMod val="50000"/>
                      <a:tint val="96000"/>
                      <a:lumMod val="100000"/>
                    </a:schemeClr>
                  </a:gs>
                  <a:gs pos="78000">
                    <a:schemeClr val="accent3">
                      <a:lumMod val="5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7"/>
            <c:bubble3D val="0"/>
            <c:spPr>
              <a:gradFill rotWithShape="1">
                <a:gsLst>
                  <a:gs pos="0">
                    <a:schemeClr val="accent5">
                      <a:lumMod val="50000"/>
                      <a:tint val="96000"/>
                      <a:lumMod val="100000"/>
                    </a:schemeClr>
                  </a:gs>
                  <a:gs pos="78000">
                    <a:schemeClr val="accent5">
                      <a:lumMod val="5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Pt>
            <c:idx val="18"/>
            <c:bubble3D val="0"/>
            <c:spPr>
              <a:gradFill rotWithShape="1">
                <a:gsLst>
                  <a:gs pos="0">
                    <a:schemeClr val="accent1">
                      <a:lumMod val="70000"/>
                      <a:lumOff val="30000"/>
                      <a:tint val="96000"/>
                      <a:lumMod val="100000"/>
                    </a:schemeClr>
                  </a:gs>
                  <a:gs pos="78000">
                    <a:schemeClr val="accent1">
                      <a:lumMod val="70000"/>
                      <a:lumOff val="3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</c:dPt>
          <c:dLbls>
            <c:dLbl>
              <c:idx val="0"/>
              <c:layout>
                <c:manualLayout>
                  <c:x val="-1.0203182199223096E-2"/>
                  <c:y val="1.378700167995149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2879872851593164E-3"/>
                  <c:y val="-6.893500839975791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299918236816673E-2"/>
                  <c:y val="-9.650901175966110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187290484711975E-2"/>
                      <c:h val="3.8523270993288339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3.0609546597669023E-2"/>
                  <c:y val="-1.838266890660219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9355131339860419E-2"/>
                  <c:y val="4.5956672266504435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4.3727923710955895E-3"/>
                  <c:y val="4.5956672266504435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4.2270326253924038E-2"/>
                  <c:y val="1.608483529327692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1.4575974570318527E-2"/>
                  <c:y val="5.055233949315580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3.9355131339860308E-2"/>
                  <c:y val="1.608483529327684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3.4982338968764716E-2"/>
                  <c:y val="5.285017310648106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5.830389828127453E-3"/>
                  <c:y val="2.527616974657798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2.9151949140636198E-3"/>
                  <c:y val="7.812634285305897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1.4575974570318632E-3"/>
                  <c:y val="3.906317142652948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3.0609546597669235E-2"/>
                  <c:y val="6.433934117310738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-2.3321501926783159E-2"/>
                  <c:y val="5.744584033313073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134562642718298E-2"/>
                      <c:h val="4.0821104606613597E-2"/>
                    </c:manualLayout>
                  </c15:layout>
                </c:ext>
              </c:extLst>
            </c:dLbl>
            <c:dLbl>
              <c:idx val="15"/>
              <c:layout>
                <c:manualLayout>
                  <c:x val="-7.2879872851593164E-3"/>
                  <c:y val="3.446750419987895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7.2879872851593164E-3"/>
                  <c:y val="1.608483529327684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-7.2879872851593164E-3"/>
                  <c:y val="6.8935008399757915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8"/>
              <c:layout>
                <c:manualLayout>
                  <c:x val="-1.4575974570318633E-2"/>
                  <c:y val="2.068050251992737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alpha val="68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Лист1!$A$2:$A$20</c:f>
              <c:strCache>
                <c:ptCount val="19"/>
                <c:pt idx="0">
                  <c:v>Развитие строительного комплекса и архитектуры на 2016-2021 гг</c:v>
                </c:pt>
                <c:pt idx="1">
                  <c:v>Обеспечение жильем молодых семей на 2016-2021 гг</c:v>
                </c:pt>
                <c:pt idx="2">
                  <c:v>Развитие системы образования до 2025 года</c:v>
                </c:pt>
                <c:pt idx="3">
                  <c:v>Сохрание и развитие культуры на 2017-2022 гг</c:v>
                </c:pt>
                <c:pt idx="4">
                  <c:v>Развитие физической культуры и спорта на 2018-2022 гг</c:v>
                </c:pt>
                <c:pt idx="5">
                  <c:v>Развитие молодежной политики на 2018-2022 гг</c:v>
                </c:pt>
                <c:pt idx="6">
                  <c:v>Снижение рисков и смягчение последствий ЧС природного и техногенного харктера</c:v>
                </c:pt>
                <c:pt idx="7">
                  <c:v>Развитие транспортной системы на 2019-2022 гг</c:v>
                </c:pt>
                <c:pt idx="8">
                  <c:v>Управление муниципальными финансами и муниципальным долгом на 2019-2024 гг</c:v>
                </c:pt>
                <c:pt idx="9">
                  <c:v>Развитие и поддержка малого и среднего предпринимательства</c:v>
                </c:pt>
                <c:pt idx="10">
                  <c:v>Противодействие злоупотреблению наркотикам и их незаконному обороту</c:v>
                </c:pt>
                <c:pt idx="11">
                  <c:v>Формирование современной городской среды на 2018-2024 гг</c:v>
                </c:pt>
                <c:pt idx="12">
                  <c:v>Реализация проектов по комплексному благоустройству территроий "Башкирские дворики"</c:v>
                </c:pt>
                <c:pt idx="13">
                  <c:v>Укрепление единства российской нации и этнокультурное развитие народов, проживающих в ГО г.Стерлитамак на 2017-2022 гг</c:v>
                </c:pt>
                <c:pt idx="14">
                  <c:v>Профилактика терроризма и экстремизма</c:v>
                </c:pt>
                <c:pt idx="15">
                  <c:v>Благоустройство</c:v>
                </c:pt>
                <c:pt idx="16">
                  <c:v>Развитие муниципальной службы на 2018-2022 гг</c:v>
                </c:pt>
                <c:pt idx="17">
                  <c:v>Комплексное развитие систем коммунальной инфраструктуры</c:v>
                </c:pt>
                <c:pt idx="18">
                  <c:v>Непрограммные расходы </c:v>
                </c:pt>
              </c:strCache>
            </c:strRef>
          </c:cat>
          <c:val>
            <c:numRef>
              <c:f>Лист1!$B$2:$B$20</c:f>
              <c:numCache>
                <c:formatCode>0.0</c:formatCode>
                <c:ptCount val="19"/>
                <c:pt idx="0">
                  <c:v>240.7</c:v>
                </c:pt>
                <c:pt idx="1">
                  <c:v>37</c:v>
                </c:pt>
                <c:pt idx="2">
                  <c:v>4081.5</c:v>
                </c:pt>
                <c:pt idx="3">
                  <c:v>258.60000000000002</c:v>
                </c:pt>
                <c:pt idx="4">
                  <c:v>135.80000000000001</c:v>
                </c:pt>
                <c:pt idx="5">
                  <c:v>10.5</c:v>
                </c:pt>
                <c:pt idx="6">
                  <c:v>27</c:v>
                </c:pt>
                <c:pt idx="7">
                  <c:v>423.1</c:v>
                </c:pt>
                <c:pt idx="8">
                  <c:v>31</c:v>
                </c:pt>
                <c:pt idx="9">
                  <c:v>9</c:v>
                </c:pt>
                <c:pt idx="10">
                  <c:v>0.1</c:v>
                </c:pt>
                <c:pt idx="11">
                  <c:v>85.2</c:v>
                </c:pt>
                <c:pt idx="12">
                  <c:v>35.5</c:v>
                </c:pt>
                <c:pt idx="13">
                  <c:v>0.1</c:v>
                </c:pt>
                <c:pt idx="14">
                  <c:v>8.3000000000000007</c:v>
                </c:pt>
                <c:pt idx="15">
                  <c:v>447.3</c:v>
                </c:pt>
                <c:pt idx="16">
                  <c:v>5.6</c:v>
                </c:pt>
                <c:pt idx="17">
                  <c:v>227.2</c:v>
                </c:pt>
                <c:pt idx="18">
                  <c:v>437.4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2.5915763590916858E-2"/>
          <c:w val="0.40451244627548272"/>
          <c:h val="0.964892901955782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baseline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Расходы</a:t>
            </a:r>
          </a:p>
        </c:rich>
      </c:tx>
      <c:layout>
        <c:manualLayout>
          <c:xMode val="edge"/>
          <c:yMode val="edge"/>
          <c:x val="0.41791314073169245"/>
          <c:y val="2.456168512499867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baseline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defRPr>
          </a:pPr>
          <a:endParaRPr lang="ru-RU"/>
        </a:p>
      </c:txPr>
    </c:title>
    <c:autoTitleDeleted val="0"/>
    <c:view3D>
      <c:rotX val="15"/>
      <c:rotY val="20"/>
      <c:rAngAx val="1"/>
    </c:view3D>
    <c:floor>
      <c:thickness val="0"/>
      <c:spPr>
        <a:noFill/>
        <a:ln w="12700" cap="rnd" cmpd="sng" algn="ctr">
          <a:solidFill>
            <a:schemeClr val="tx1">
              <a:tint val="75000"/>
            </a:schemeClr>
          </a:solidFill>
          <a:prstDash val="solid"/>
          <a:round/>
        </a:ln>
        <a:effectLst/>
        <a:sp3d contourW="12700">
          <a:contourClr>
            <a:schemeClr val="tx1">
              <a:tint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Лист1!$A$2:$A$5</c:f>
              <c:strCache>
                <c:ptCount val="4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  <c:pt idx="3">
                  <c:v>2024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6500.9</c:v>
                </c:pt>
                <c:pt idx="1">
                  <c:v>6323.5</c:v>
                </c:pt>
                <c:pt idx="2">
                  <c:v>6550.9</c:v>
                </c:pt>
                <c:pt idx="3">
                  <c:v>6017.6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900-495D-984A-12FDEE8427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3065712"/>
        <c:axId val="203059440"/>
        <c:axId val="0"/>
      </c:bar3DChart>
      <c:catAx>
        <c:axId val="2030657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12700" cap="rnd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endParaRPr lang="ru-RU"/>
          </a:p>
        </c:txPr>
        <c:crossAx val="203059440"/>
        <c:crosses val="autoZero"/>
        <c:auto val="1"/>
        <c:lblAlgn val="ctr"/>
        <c:lblOffset val="100"/>
        <c:noMultiLvlLbl val="0"/>
      </c:catAx>
      <c:valAx>
        <c:axId val="203059440"/>
        <c:scaling>
          <c:orientation val="minMax"/>
          <c:max val="6200"/>
          <c:min val="0"/>
        </c:scaling>
        <c:delete val="0"/>
        <c:axPos val="l"/>
        <c:majorGridlines>
          <c:spPr>
            <a:ln w="12700" cap="rnd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12700" cap="rnd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endParaRPr lang="ru-RU"/>
          </a:p>
        </c:txPr>
        <c:crossAx val="203065712"/>
        <c:crosses val="autoZero"/>
        <c:crossBetween val="between"/>
        <c:majorUnit val="1100"/>
        <c:minorUnit val="20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3768043315692309"/>
          <c:y val="0.22446140191601216"/>
          <c:w val="0.14285940479533701"/>
          <c:h val="6.99878950205129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12700" cap="rnd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0.32702</cdr:x>
      <cdr:y>0.08608</cdr:y>
    </cdr:from>
    <cdr:to>
      <cdr:x>0.45076</cdr:x>
      <cdr:y>0.16563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64325" y="435046"/>
          <a:ext cx="1008140" cy="402048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6323,5</a:t>
          </a:r>
          <a:endParaRPr lang="ru-RU" b="1" dirty="0">
            <a:solidFill>
              <a:schemeClr val="tx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4B40E-C4B8-44E6-BC05-1665838369EB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F86DC-7EDB-4544-89B9-EA3A801513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127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F86DC-7EDB-4544-89B9-EA3A8015136E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850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2238-4AAD-4F56-A89C-4FF97F764F39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3D77C-F276-4D91-A1FE-05048956FE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08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2238-4AAD-4F56-A89C-4FF97F764F39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3D77C-F276-4D91-A1FE-05048956FE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838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2238-4AAD-4F56-A89C-4FF97F764F39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3D77C-F276-4D91-A1FE-05048956FE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3820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2238-4AAD-4F56-A89C-4FF97F764F39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3D77C-F276-4D91-A1FE-05048956FE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9705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2238-4AAD-4F56-A89C-4FF97F764F39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3D77C-F276-4D91-A1FE-05048956FE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3907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2238-4AAD-4F56-A89C-4FF97F764F39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3D77C-F276-4D91-A1FE-05048956FE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2762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2238-4AAD-4F56-A89C-4FF97F764F39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3D77C-F276-4D91-A1FE-05048956FE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1733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2238-4AAD-4F56-A89C-4FF97F764F39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3D77C-F276-4D91-A1FE-05048956FE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73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2238-4AAD-4F56-A89C-4FF97F764F39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3D77C-F276-4D91-A1FE-05048956FE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052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2238-4AAD-4F56-A89C-4FF97F764F39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3D77C-F276-4D91-A1FE-05048956FE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663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2238-4AAD-4F56-A89C-4FF97F764F39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3D77C-F276-4D91-A1FE-05048956FE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84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2238-4AAD-4F56-A89C-4FF97F764F39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3D77C-F276-4D91-A1FE-05048956FE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460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2238-4AAD-4F56-A89C-4FF97F764F39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3D77C-F276-4D91-A1FE-05048956FE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193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2238-4AAD-4F56-A89C-4FF97F764F39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3D77C-F276-4D91-A1FE-05048956FE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694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2238-4AAD-4F56-A89C-4FF97F764F39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3D77C-F276-4D91-A1FE-05048956FE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519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2238-4AAD-4F56-A89C-4FF97F764F39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3D77C-F276-4D91-A1FE-05048956FE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318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52238-4AAD-4F56-A89C-4FF97F764F39}" type="datetimeFigureOut">
              <a:rPr lang="ru-RU" smtClean="0"/>
              <a:pPr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E3D77C-F276-4D91-A1FE-05048956FE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577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12" Type="http://schemas.openxmlformats.org/officeDocument/2006/relationships/image" Target="../media/image2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jpeg"/><Relationship Id="rId10" Type="http://schemas.openxmlformats.org/officeDocument/2006/relationships/image" Target="../media/image23.jpeg"/><Relationship Id="rId4" Type="http://schemas.openxmlformats.org/officeDocument/2006/relationships/image" Target="../media/image17.jpeg"/><Relationship Id="rId9" Type="http://schemas.openxmlformats.org/officeDocument/2006/relationships/image" Target="../media/image2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93859"/>
            <a:ext cx="7614340" cy="1344149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характеристики бюджета городского округа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город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Стерлитамак РБ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2021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плановый период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2022 - 2024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годы, 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млн. рублей</a:t>
            </a:r>
          </a:p>
        </p:txBody>
      </p:sp>
      <p:pic>
        <p:nvPicPr>
          <p:cNvPr id="5" name="Picture 4" descr="5 коп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0"/>
            <a:ext cx="1008112" cy="13441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917811"/>
              </p:ext>
            </p:extLst>
          </p:nvPr>
        </p:nvGraphicFramePr>
        <p:xfrm>
          <a:off x="1115616" y="5085184"/>
          <a:ext cx="6840757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09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18836"/>
                <a:gridCol w="10188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460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4606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62329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Отчет 2021 год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  <a:r>
                        <a:rPr lang="ru-RU" sz="16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2023 </a:t>
                      </a: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 </a:t>
                      </a: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4182">
                <a:tc>
                  <a:txBody>
                    <a:bodyPr/>
                    <a:lstStyle/>
                    <a:p>
                      <a:r>
                        <a:rPr lang="ru-RU" sz="1600" b="0" i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Доходы, млн. руб.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6385,0</a:t>
                      </a:r>
                      <a:endParaRPr lang="ru-RU" sz="16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6138,0</a:t>
                      </a:r>
                      <a:endParaRPr lang="ru-RU" sz="16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6502,2</a:t>
                      </a:r>
                      <a:endParaRPr lang="ru-RU" sz="16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6017,6</a:t>
                      </a:r>
                      <a:endParaRPr lang="ru-RU" sz="16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4182">
                <a:tc>
                  <a:txBody>
                    <a:bodyPr/>
                    <a:lstStyle/>
                    <a:p>
                      <a:r>
                        <a:rPr lang="ru-RU" sz="1600" b="0" i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Расходы, млн. руб.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6500,9</a:t>
                      </a:r>
                      <a:endParaRPr lang="ru-RU" sz="16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6323,5</a:t>
                      </a:r>
                      <a:endParaRPr lang="ru-RU" sz="16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6550,9</a:t>
                      </a:r>
                      <a:endParaRPr lang="ru-RU" sz="16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6017,6</a:t>
                      </a:r>
                      <a:endParaRPr lang="ru-RU" sz="16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4182">
                <a:tc>
                  <a:txBody>
                    <a:bodyPr/>
                    <a:lstStyle/>
                    <a:p>
                      <a:r>
                        <a:rPr lang="ru-RU" sz="1600" b="0" i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Дефицит/профицит,</a:t>
                      </a:r>
                      <a:r>
                        <a:rPr lang="ru-RU" sz="1600" b="0" i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млн. руб.</a:t>
                      </a:r>
                      <a:endParaRPr lang="ru-RU" sz="16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-115,9</a:t>
                      </a:r>
                      <a:endParaRPr lang="ru-RU" sz="16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6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185,5</a:t>
                      </a:r>
                      <a:endParaRPr lang="ru-RU" sz="16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-48,7</a:t>
                      </a:r>
                      <a:endParaRPr lang="ru-RU" sz="16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515941878"/>
              </p:ext>
            </p:extLst>
          </p:nvPr>
        </p:nvGraphicFramePr>
        <p:xfrm>
          <a:off x="323528" y="1500174"/>
          <a:ext cx="8496776" cy="3440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4761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456" y="163200"/>
            <a:ext cx="7632848" cy="1184498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Сведения о расходах бюджета городского округа </a:t>
            </a:r>
            <a:b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город Стерлитамак Республики Башкортостан, </a:t>
            </a:r>
            <a:b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рублей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548024"/>
              </p:ext>
            </p:extLst>
          </p:nvPr>
        </p:nvGraphicFramePr>
        <p:xfrm>
          <a:off x="365592" y="1445439"/>
          <a:ext cx="8352927" cy="5124602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2880487"/>
                <a:gridCol w="1007945"/>
                <a:gridCol w="936271"/>
                <a:gridCol w="792088"/>
                <a:gridCol w="792433"/>
                <a:gridCol w="553160"/>
                <a:gridCol w="717684"/>
                <a:gridCol w="672859"/>
              </a:tblGrid>
              <a:tr h="0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Расходы, </a:t>
                      </a:r>
                      <a:r>
                        <a:rPr lang="ru-RU" sz="800" dirty="0" err="1" smtClean="0">
                          <a:effectLst/>
                          <a:latin typeface="+mj-lt"/>
                        </a:rPr>
                        <a:t>млн.руб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.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КБК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Утвержденный план 2021г.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Уточненный план 2021г.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Исполнено на 01.01.2022г.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Решение о бюджете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2022 год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Плановый период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2023 год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2024 год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41328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</a:rPr>
                        <a:t>ВСЕГО</a:t>
                      </a:r>
                      <a:endParaRPr lang="ru-RU" sz="10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endParaRPr lang="ru-RU" sz="1000" b="1" dirty="0"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</a:rPr>
                        <a:t>6126,5</a:t>
                      </a:r>
                      <a:endParaRPr lang="ru-RU" sz="10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</a:rPr>
                        <a:t>6733,4</a:t>
                      </a:r>
                      <a:endParaRPr lang="ru-RU" sz="10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</a:rPr>
                        <a:t>6500,9</a:t>
                      </a:r>
                      <a:endParaRPr lang="ru-RU" sz="10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+mj-lt"/>
                        </a:rPr>
                        <a:t>6323,5</a:t>
                      </a:r>
                      <a:r>
                        <a:rPr lang="ru-RU" sz="1000" b="1" dirty="0">
                          <a:effectLst/>
                          <a:latin typeface="+mj-lt"/>
                        </a:rPr>
                        <a:t> </a:t>
                      </a:r>
                      <a:endParaRPr lang="ru-RU" sz="10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+mj-lt"/>
                        </a:rPr>
                        <a:t>6550,9</a:t>
                      </a:r>
                      <a:endParaRPr lang="ru-RU" sz="10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+mj-lt"/>
                        </a:rPr>
                        <a:t>6017,6</a:t>
                      </a:r>
                      <a:endParaRPr lang="ru-RU" sz="10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11271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Общегосударственные вопросы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0100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182,6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334,4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323,5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290,6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209,1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186,3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495728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Функционирование законодательных (представительных) органов государственной власти и представительных органов муниципальных образований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0103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8,1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12,7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12,6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8,0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8,0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8,0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638703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0104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99,0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156,1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154,5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103,8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103,8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103,8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7514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Судебная система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0105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0,1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0,1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0,0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1,1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0,1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7514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Резервные фонды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0111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2,0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0,04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0,0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2,0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2,0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2,0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150283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Другие общегосударственные вопросы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0113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73,4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165,4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156,4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175,7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95,2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72,4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300566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Национальная безопасность и правоохранительная деятельность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0300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26,1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27,1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26,4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29,6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29,6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29,6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7514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Гражданская оборона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0309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26,1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27,1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26,4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28,8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28,8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28,8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7514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Другие вопросы в области</a:t>
                      </a:r>
                      <a:r>
                        <a:rPr lang="ru-RU" sz="8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национальной безопасности и правоохранительной деятельности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0314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0,8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0,8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0,8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11271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Национальная экономика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0400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916,2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865,9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+mj-lt"/>
                        </a:rPr>
                        <a:t>826,8</a:t>
                      </a:r>
                      <a:endParaRPr lang="ru-RU" sz="900" b="1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575,8</a:t>
                      </a:r>
                      <a:r>
                        <a:rPr lang="ru-RU" sz="900" b="1" dirty="0">
                          <a:effectLst/>
                          <a:latin typeface="+mj-lt"/>
                        </a:rPr>
                        <a:t> 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1125,8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631,3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11271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Сельское хозяйство и рыболовство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0405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4,8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5,9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5,9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6,0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5,9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5,9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37571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Транспорт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0408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153,0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162,5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162,5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153,0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153,0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120,0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150283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Дорожное хозяйство (дорожные фонды)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0409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682,2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585,8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551,0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332,6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899,8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448,4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18785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Другие вопросы в области национальной экономики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0412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76,2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111,7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107,4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84,2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67,1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57,0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11271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Жилищно-коммунальное хозяйство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0500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639,6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838,1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768,4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604,1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396,9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342,6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7514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Жилищное хозяйство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0501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35,7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39,6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37,5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38,6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37,5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37,5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7514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Коммунальное хозяйство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0502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214,2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227,4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227,3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-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-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-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7514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Благоустройство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0503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360,0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530,7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463,8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534,9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328,3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274,0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26299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Другие вопросы в области жилищно-коммунального хозяйства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0505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29,6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40,4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39,8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30,6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31,1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31,1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11271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Охрана окружающей среды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0600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0,0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4,9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4,4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900" b="1" dirty="0" smtClean="0">
                          <a:effectLst/>
                          <a:latin typeface="+mj-lt"/>
                        </a:rPr>
                        <a:t>0,0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0,0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0,0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22542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Другие вопросы в области охраны окружающей среды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0605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0,0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4,9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4,4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-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</a:tbl>
          </a:graphicData>
        </a:graphic>
      </p:graphicFrame>
      <p:pic>
        <p:nvPicPr>
          <p:cNvPr id="5" name="Picture 4" descr="5 коп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1290"/>
            <a:ext cx="1008112" cy="13441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5056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456" y="163200"/>
            <a:ext cx="7632848" cy="1184498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Сведения о расходах бюджета городского округа </a:t>
            </a:r>
            <a:b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город Стерлитамак Республики Башкортостан, </a:t>
            </a:r>
            <a:b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рублей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9342103"/>
              </p:ext>
            </p:extLst>
          </p:nvPr>
        </p:nvGraphicFramePr>
        <p:xfrm>
          <a:off x="467377" y="1628800"/>
          <a:ext cx="8352927" cy="4782446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2880487"/>
                <a:gridCol w="1007945"/>
                <a:gridCol w="936271"/>
                <a:gridCol w="792088"/>
                <a:gridCol w="792433"/>
                <a:gridCol w="553160"/>
                <a:gridCol w="717684"/>
                <a:gridCol w="672859"/>
              </a:tblGrid>
              <a:tr h="0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Расходы, </a:t>
                      </a:r>
                      <a:r>
                        <a:rPr lang="ru-RU" sz="800" dirty="0" err="1">
                          <a:effectLst/>
                          <a:latin typeface="+mj-lt"/>
                        </a:rPr>
                        <a:t>млн.руб</a:t>
                      </a:r>
                      <a:r>
                        <a:rPr lang="ru-RU" sz="800" dirty="0">
                          <a:effectLst/>
                          <a:latin typeface="+mj-lt"/>
                        </a:rPr>
                        <a:t>.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</a:rPr>
                        <a:t>КБК</a:t>
                      </a:r>
                      <a:endParaRPr lang="ru-RU" sz="80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Утвержденный план 2021г.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Уточненный план 2021г.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Исполнено на 01.01.2022г.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Решение </a:t>
                      </a:r>
                      <a:r>
                        <a:rPr lang="ru-RU" sz="800" dirty="0">
                          <a:effectLst/>
                          <a:latin typeface="+mj-lt"/>
                        </a:rPr>
                        <a:t>о бюджете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2022 год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Плановый период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2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2023 год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2024 год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41328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0700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3821,1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4124,8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4039,0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4208,3</a:t>
                      </a:r>
                      <a:r>
                        <a:rPr lang="ru-RU" sz="900" b="1" dirty="0">
                          <a:effectLst/>
                          <a:latin typeface="+mj-lt"/>
                        </a:rPr>
                        <a:t> 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4115,2</a:t>
                      </a:r>
                      <a:r>
                        <a:rPr lang="ru-RU" sz="900" b="1" dirty="0">
                          <a:effectLst/>
                          <a:latin typeface="+mj-lt"/>
                        </a:rPr>
                        <a:t> 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4101,0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11271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Дошкольное образование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0701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1475,1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1642,2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1616,3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1712,6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1625,1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1607,1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240017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образование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0702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1928,6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2029,8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1994,0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2075,0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2072,0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2075,1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252519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Дополнительное образование детей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0703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256,1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343,5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321,6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303,1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304,0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304,7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7514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Профессиональная подготовка, переподготовка и повышение квалификации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0705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0,6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0,6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0,6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18785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Молодежная политика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0707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66,0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53,0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51,4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71,5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71,5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71,5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7514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вопросы в области образования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0709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94,7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55,9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55,4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45,5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42,0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42,0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150283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Культура, кинематография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0800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80,0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100,1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98,0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96,5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96,8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900" b="1" dirty="0" smtClean="0">
                          <a:effectLst/>
                          <a:latin typeface="+mj-lt"/>
                        </a:rPr>
                        <a:t>94,2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300566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0801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79,0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90,9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89,3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95,4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95,7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93,1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7514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вопросы в области культуры, кинематографии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0804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9,2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8,7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1,1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1,1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1,1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11271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политика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330,4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293,9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270,9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350,0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350,9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351,8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11271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Пенсионное обеспечение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1001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5,1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7,0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7,0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7,0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37571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Социальное обеспечение населения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1003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27,3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19,0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18,6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18,0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18,0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18,0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150283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Охрана семьи и детства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1004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300,6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269,8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247,3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325,0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325,9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326,8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18785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 и спорт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125,6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139,1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138,7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163,5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900" b="1" dirty="0" smtClean="0">
                          <a:effectLst/>
                          <a:latin typeface="+mj-lt"/>
                        </a:rPr>
                        <a:t>157,5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157,5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11271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1101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50,1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61,4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61,2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59,1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53,6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53,6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7514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 высших достижений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1103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75,5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77,7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77,5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104,4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103,9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103,9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7514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СМИ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4,8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4,7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5,0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5,0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5,0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26299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Периодическая печать и издательства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1202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4,8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4,7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5,0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5,0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5,0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11271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Обслуживание государственного и муниципального долга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0,1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1,0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</a:rPr>
                        <a:t>1,0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22542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Обслуживание государственного и муниципального долга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1301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0,1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</a:rPr>
                        <a:t> </a:t>
                      </a:r>
                      <a:r>
                        <a:rPr lang="ru-RU" sz="800" dirty="0" smtClean="0">
                          <a:effectLst/>
                          <a:latin typeface="+mj-lt"/>
                        </a:rPr>
                        <a:t>1,0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</a:rPr>
                        <a:t>1,0</a:t>
                      </a:r>
                      <a:endParaRPr lang="ru-RU" sz="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  <a:tr h="22542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Условно утвержденные расходы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9900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63,1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117,3</a:t>
                      </a:r>
                      <a:endParaRPr lang="ru-RU" sz="9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07" marR="16907" marT="0" marB="0"/>
                </a:tc>
              </a:tr>
            </a:tbl>
          </a:graphicData>
        </a:graphic>
      </p:graphicFrame>
      <p:pic>
        <p:nvPicPr>
          <p:cNvPr id="5" name="Picture 4" descr="5 коп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1290"/>
            <a:ext cx="1008112" cy="13441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0343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0869" y="116632"/>
            <a:ext cx="684076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Расходы бюджета городского округа город Стерлитамак РБ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2021 год, млн. рублей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7399129"/>
              </p:ext>
            </p:extLst>
          </p:nvPr>
        </p:nvGraphicFramePr>
        <p:xfrm>
          <a:off x="251520" y="1239104"/>
          <a:ext cx="8964488" cy="5004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 descr="5 копия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1008112" cy="134414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3557838" y="6093296"/>
            <a:ext cx="86409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55976" y="5969745"/>
            <a:ext cx="86409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851109" y="1460781"/>
            <a:ext cx="1022403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149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8164" y="116631"/>
            <a:ext cx="3384376" cy="70609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Расходы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224" y="558523"/>
            <a:ext cx="7540111" cy="720080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Расходы бюджета городского округа город Стерлитамак РБ,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(план) млн</a:t>
            </a: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рублей </a:t>
            </a:r>
            <a: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(2022  /  2023  /  2024)</a:t>
            </a:r>
            <a:endParaRPr lang="ru-RU" sz="1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5 коп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644"/>
            <a:ext cx="1008112" cy="134414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1187624" y="1340768"/>
            <a:ext cx="2681659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Общегосударственные вопросы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187045" y="1772816"/>
            <a:ext cx="2682238" cy="384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290,6  /   209,1   /   186,3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87045" y="2297313"/>
            <a:ext cx="2681659" cy="5508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Национальная безопасность и правоохранительная деятельность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206506" y="4268434"/>
            <a:ext cx="2681659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Жилищно-коммунальное хозяйство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813499" y="1356792"/>
            <a:ext cx="2681659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Культура, кинематография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813498" y="2284058"/>
            <a:ext cx="2681659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Социальная политика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197086" y="5229200"/>
            <a:ext cx="2681659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Образование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813499" y="3216054"/>
            <a:ext cx="2681659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Физическая культура и спорт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813499" y="4133118"/>
            <a:ext cx="2681659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Средства массовой информации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809357" y="5085184"/>
            <a:ext cx="2681659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Обслуживание муниципального и государственного долга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197085" y="3351778"/>
            <a:ext cx="2681659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Национальная экономика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809357" y="4565166"/>
            <a:ext cx="2682238" cy="384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5,0   /   5,0   /   5,0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186466" y="2834897"/>
            <a:ext cx="2682238" cy="384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29,6   /   29,6   /   29,6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196508" y="5661248"/>
            <a:ext cx="2682238" cy="384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4208,3   /   4115,2   /   4101,0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208353" y="4700482"/>
            <a:ext cx="2682238" cy="384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604,1   /   396,9   /   342,6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209554" y="3780782"/>
            <a:ext cx="2670971" cy="384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575,8   /  1125,8   /   631,3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809357" y="3645024"/>
            <a:ext cx="2682238" cy="384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163,5   /   157,5   /   157,5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809356" y="2723169"/>
            <a:ext cx="2682238" cy="384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350,0   /   350,9   /   351,8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812919" y="1788840"/>
            <a:ext cx="2682238" cy="384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96,5   /   96,8   /   94,2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813499" y="5517231"/>
            <a:ext cx="2682238" cy="384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0,1   /   1,0   /   1,0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Loner\Рабочий стол\Проект\71_main-1024x76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5085183"/>
            <a:ext cx="949324" cy="8167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xtLst/>
        </p:spPr>
      </p:pic>
      <p:pic>
        <p:nvPicPr>
          <p:cNvPr id="1027" name="Picture 3" descr="C:\Documents and Settings\Loner\Рабочий стол\Проект\no-translate-detected_1012-437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116" y="1340768"/>
            <a:ext cx="810970" cy="8007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xtLst/>
        </p:spPr>
      </p:pic>
      <p:pic>
        <p:nvPicPr>
          <p:cNvPr id="1028" name="Picture 4" descr="C:\Documents and Settings\Loner\Рабочий стол\Проект\2c612de226d523328a349981ddd721c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116" y="2297314"/>
            <a:ext cx="822237" cy="9222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xtLst/>
        </p:spPr>
      </p:pic>
      <p:pic>
        <p:nvPicPr>
          <p:cNvPr id="1029" name="Picture 5" descr="C:\Documents and Settings\Loner\Рабочий стол\Проект\1c103f8d722761e8b5c0508b4be22624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116" y="3351778"/>
            <a:ext cx="822237" cy="810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xtLst/>
        </p:spPr>
      </p:pic>
      <p:pic>
        <p:nvPicPr>
          <p:cNvPr id="1030" name="Picture 6" descr="C:\Documents and Settings\Loner\Рабочий стол\Проект\411385_900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115" y="4284176"/>
            <a:ext cx="822237" cy="8010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xtLst/>
        </p:spPr>
      </p:pic>
      <p:pic>
        <p:nvPicPr>
          <p:cNvPr id="1031" name="Picture 7" descr="C:\Documents and Settings\Loner\Рабочий стол\Проект\Dv5H3ADX0AEfsTa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115" y="5229200"/>
            <a:ext cx="810971" cy="8167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xtLst/>
        </p:spPr>
      </p:pic>
      <p:pic>
        <p:nvPicPr>
          <p:cNvPr id="1033" name="Picture 9" descr="C:\Documents and Settings\Loner\Рабочий стол\Проект\001090647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368009"/>
            <a:ext cx="963520" cy="8055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xtLst/>
        </p:spPr>
      </p:pic>
      <p:pic>
        <p:nvPicPr>
          <p:cNvPr id="1034" name="Picture 10" descr="C:\Documents and Settings\Loner\Рабочий стол\Проект\36380_1200_1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297314"/>
            <a:ext cx="949324" cy="810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xtLst/>
        </p:spPr>
      </p:pic>
      <p:pic>
        <p:nvPicPr>
          <p:cNvPr id="1036" name="Picture 12" descr="C:\Documents and Settings\Loner\Рабочий стол\Проект\2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219600"/>
            <a:ext cx="963519" cy="8101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xtLst/>
        </p:spPr>
      </p:pic>
      <p:pic>
        <p:nvPicPr>
          <p:cNvPr id="1037" name="Picture 13" descr="C:\Documents and Settings\Loner\Рабочий стол\Проект\31582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1" y="4133118"/>
            <a:ext cx="953467" cy="8167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xtLst/>
        </p:spPr>
      </p:pic>
    </p:spTree>
    <p:extLst>
      <p:ext uri="{BB962C8B-B14F-4D97-AF65-F5344CB8AC3E}">
        <p14:creationId xmlns:p14="http://schemas.microsoft.com/office/powerpoint/2010/main" val="140236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456" y="163200"/>
            <a:ext cx="7632848" cy="1184498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Муниципальные программы городского округа </a:t>
            </a:r>
            <a:b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город Стерлитамак Республики Башкортостан, </a:t>
            </a:r>
            <a:b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рублей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403336"/>
              </p:ext>
            </p:extLst>
          </p:nvPr>
        </p:nvGraphicFramePr>
        <p:xfrm>
          <a:off x="179514" y="1196752"/>
          <a:ext cx="8784975" cy="5406834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4680518"/>
                <a:gridCol w="792088"/>
                <a:gridCol w="720080"/>
                <a:gridCol w="586516"/>
                <a:gridCol w="619502"/>
                <a:gridCol w="693408"/>
                <a:gridCol w="692863"/>
              </a:tblGrid>
              <a:tr h="131132">
                <a:tc rowSpan="3"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Муниципальная программа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Утвержденный план 2021 г.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Уточненный план 2021 г.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Исполнено на 01.01.2022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Решение о бюджете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11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2022 год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Плановый период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11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2023 год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2024 год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  <a:tr h="127180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ВСЕГО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6126,5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6733,4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6500,9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6323,5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6550,9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6017,6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  <a:tr h="127180">
                <a:tc>
                  <a:txBody>
                    <a:bodyPr/>
                    <a:lstStyle/>
                    <a:p>
                      <a:pPr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Муниципальные программы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5826,2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6280,6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6063,5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5841,0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6185,2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5636,6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  <a:tr h="250037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МП «Развитие строительного комплекса и архитектуры в городском округе город Стерлитамак Республики Башкортостан на 2022-2024 годы»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394,4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283,6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240,7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99,8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590,0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167,8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  <a:tr h="234884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МП «Обеспечение жильем молодых семей городского округа город Стерлитамак на 2016 - 2022 годы»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37,8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37,2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37,0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28,9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29,0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29,0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  <a:tr h="250037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МП «Развитие системы образования городского округа город Стерлитамак Республики Башкортостан до 2025 года»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3970,1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4173,3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4081,5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4367,6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4275,8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4262,3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  <a:tr h="250037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МП «Сохранение и развитие культуры в городском округе город Стерлитамак Республики Башкортостан на период 2017-2022 годы»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189,8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276,5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258,6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219,4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220,3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220,9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  <a:tr h="250037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МП «Развитие физической культуры и спорта в городском округе город Стерлитамак Республики Башкортостан на 2018-2022 годы»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125,7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136,2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135,8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155,3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154,7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154,7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  <a:tr h="127180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МП «Развитие молодежной политики в городе Стерлитамак на 2018-2022 годы»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7,9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10,5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10,5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8,9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9,0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9,0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  <a:tr h="250037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МП «Снижение рисков и смягчение последствий чрезвычайных ситуаций природного и техногенного характера в городском округе город Стерлитамак Республики Башкортостан»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26,1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27,7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27,0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29,6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29,6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29,6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  <a:tr h="250037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МП «Развитие транспортной системы городского округа город Стерлитамак Республики Башкортостан на 2019-2022г.»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380,3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424,4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423,1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330,3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401,2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345,9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  <a:tr h="250037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МП «Управление муниципальными финансами и муниципальным долгом городского округа город Стерлитамак на 2019-2024 годы»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20,1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31,7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31,0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18,5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19,3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19,3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  <a:tr h="250037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МП «Развитие и поддержка малого и среднего предпринимательства городского округа город Стерлитамак Республики Башкортостан»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3,0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9,0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9,0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3,0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3,0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3,0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  <a:tr h="250037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МП «Противодействие злоупотреблению наркотикам и их незаконному обороту в городском округе город Стерлитамак Республики Башкортостан»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0,2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0,2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0,1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0,2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0,2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0,2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  <a:tr h="250037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МП «Формирование современной городской среды городского округа город Стерлитамак Республики Башкортостан на 2018-2024 годы»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90,0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86,8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85,2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83,9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6,5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6,5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  <a:tr h="250037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МП «Реализация проектов по комплексному благоустройству дворовых территорий городского округа город Стерлитамак Республики Башкортостан «Башкирские дворики»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7,6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69,0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35,5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4,6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4,6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4,6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  <a:tr h="260047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МП «Укрепление единства российской нации и этнокультурное развитие народов, проживающих в городском округе город Стерлитамак Республики Башкортостан на 2017-2022 гг.»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0,2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0,1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0,1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0,1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0,1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0,1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  <a:tr h="372894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МП «Профилактика терроризма и экстремизма, минимизация и (или) ликвидация последствий проявления терроризма и экстремизма на территории городского округа г.Стерлитамак Республики Башкортостан на 2021-2024 годы»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8,5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8,3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10,5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10,5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10,5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  <a:tr h="250037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МП «Развитие архивного дела в городском округе город Стерлитамак Республики Башкортостан на 2022-2024 годы»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0,2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0,2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0,2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  <a:tr h="234884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МП «Благоустройство городского округа город Стерлитамак Республики Башкортостан на 2017-2024 годы»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355,4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472,8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447,3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471,7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422,7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364,5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  <a:tr h="250037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МП «Развитие муниципальной службы в городском округе город Стерлитамак Республики Башкортостан на 2018-2022 годы»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3,4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5,8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5,6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8,5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8,5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8,5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  <a:tr h="127180">
                <a:tc>
                  <a:txBody>
                    <a:bodyPr/>
                    <a:lstStyle/>
                    <a:p>
                      <a:pPr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МП «Комплексное развитие систем коммунальной инфраструктуры»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214,2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227,3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227,2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-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 dirty="0">
                          <a:effectLst/>
                        </a:rPr>
                        <a:t>-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  <a:tr h="127180"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Непрограммные расходы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300,3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452,8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800">
                          <a:effectLst/>
                        </a:rPr>
                        <a:t>437,4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482,5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</a:rPr>
                        <a:t>365,7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ru-RU" sz="800" dirty="0">
                          <a:effectLst/>
                        </a:rPr>
                        <a:t>381,0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8" marR="3218" marT="3218" marB="0" anchor="ctr"/>
                </a:tc>
              </a:tr>
            </a:tbl>
          </a:graphicData>
        </a:graphic>
      </p:graphicFrame>
      <p:pic>
        <p:nvPicPr>
          <p:cNvPr id="5" name="Picture 4" descr="5 коп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1290"/>
            <a:ext cx="1008112" cy="13441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5470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3142081900"/>
              </p:ext>
            </p:extLst>
          </p:nvPr>
        </p:nvGraphicFramePr>
        <p:xfrm>
          <a:off x="107504" y="1052736"/>
          <a:ext cx="8712968" cy="55269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6677" y="126076"/>
            <a:ext cx="6912768" cy="998668"/>
          </a:xfrm>
        </p:spPr>
        <p:txBody>
          <a:bodyPr>
            <a:noAutofit/>
          </a:bodyPr>
          <a:lstStyle/>
          <a:p>
            <a:pPr algn="ctr"/>
            <a:r>
              <a:rPr lang="ru-RU" sz="25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Муниципальные программы за 2021 год, </a:t>
            </a:r>
            <a:br>
              <a:rPr lang="ru-RU" sz="25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5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млн. рублей</a:t>
            </a:r>
            <a:endParaRPr lang="ru-RU" sz="25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5 копия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565" y="25343"/>
            <a:ext cx="1008112" cy="134414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755576" y="3717032"/>
            <a:ext cx="4896544" cy="20162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3573016"/>
            <a:ext cx="6048672" cy="3272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73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676" y="116632"/>
            <a:ext cx="7488664" cy="1344149"/>
          </a:xfrm>
        </p:spPr>
        <p:txBody>
          <a:bodyPr>
            <a:noAutofit/>
          </a:bodyPr>
          <a:lstStyle/>
          <a:p>
            <a:pPr algn="ctr"/>
            <a:r>
              <a:rPr lang="ru-RU" sz="25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Динамика расходов бюджета городского округа город Стерлитамак </a:t>
            </a:r>
            <a:r>
              <a:rPr lang="ru-RU" sz="25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РБ за 2021 </a:t>
            </a:r>
            <a:r>
              <a:rPr lang="ru-RU" sz="25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год и плановый период </a:t>
            </a:r>
            <a:r>
              <a:rPr lang="ru-RU" sz="25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2022 - 2024 </a:t>
            </a:r>
            <a:r>
              <a:rPr lang="ru-RU" sz="25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годы</a:t>
            </a:r>
            <a:r>
              <a:rPr lang="ru-RU" sz="25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млн. рублей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8038931"/>
              </p:ext>
            </p:extLst>
          </p:nvPr>
        </p:nvGraphicFramePr>
        <p:xfrm>
          <a:off x="251520" y="1344149"/>
          <a:ext cx="8147248" cy="5170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 descr="5 копия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1008112" cy="134414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4639586" y="1784273"/>
            <a:ext cx="1008112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6550,9</a:t>
            </a:r>
            <a:endParaRPr lang="ru-RU" sz="1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012160" y="1916832"/>
            <a:ext cx="1008112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6017,6</a:t>
            </a:r>
            <a:endParaRPr lang="ru-RU" sz="1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47664" y="1772816"/>
            <a:ext cx="1008141" cy="371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6500,9</a:t>
            </a:r>
            <a:endParaRPr lang="ru-RU" sz="1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990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6339" y="116631"/>
            <a:ext cx="6912768" cy="95762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исполнении местного бюджета за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196752"/>
            <a:ext cx="8352928" cy="53653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000" algn="just"/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000" algn="just"/>
            <a:r>
              <a:rPr lang="ru-RU" sz="13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3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городского округа город Стерлитамак по состоянию на 1 января 2022 года поступили доходы в сумме 6385,0 млн. рублей, что на 477,7 млн. рублей или на 8,1% больше поступлений 2020 года. </a:t>
            </a:r>
          </a:p>
          <a:p>
            <a:pPr indent="450000" algn="just"/>
            <a:r>
              <a:rPr lang="ru-RU" sz="13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общем объеме доходов местного бюджета доля налоговых доходов составила 21,3% (1358,3 млн. рублей), неналоговых доходов – 12,3% (785,9 млн. рублей), безвозмездных поступлений – 66,4% (4240,7 млн. рублей).</a:t>
            </a:r>
          </a:p>
          <a:p>
            <a:pPr indent="450000" algn="just"/>
            <a:r>
              <a:rPr lang="ru-RU" sz="13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структуре налоговых и неналоговых доходов местного бюджета наибольший удельный вес заняли: налог на доходы физических лиц – 29,2%, доходы от использования имущества, находящегося в государственной и муниципальной собственности – 28,2%, налоги на совокупный доход – 16,8%, налоги на имущество – 14,4%, доходы от продажи материальных и нематериальных активов – 6,7%.</a:t>
            </a:r>
          </a:p>
          <a:p>
            <a:pPr indent="450000" algn="just"/>
            <a:r>
              <a:rPr lang="ru-RU" sz="13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местного бюджета по состоянию на 1 января 2022 года составили 6500,9 млн. рублей или 96,5% к годовому уточненному плану. По сравнению с соответствующим периодом 2021 года расходы увеличились на 846,8 млн. рублей или на 15,0%. </a:t>
            </a:r>
          </a:p>
          <a:p>
            <a:pPr indent="450000" algn="just"/>
            <a:r>
              <a:rPr lang="ru-RU" sz="13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отраслевой структуре расходов наибольший удельный вес занимает социальная составляющая бюджета – 69,9% всех расходов или 4546,6 млн. рублей, в том числе расходы на образование – 62,1% всех расходов местного бюджета, расходы на социальную политику – 4,2%, культуру – 1,5%, физическую культуру и спорт – 2,1%.</a:t>
            </a:r>
          </a:p>
          <a:p>
            <a:pPr indent="450000" algn="just"/>
            <a:r>
              <a:rPr lang="ru-RU" sz="13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экономической структурой расходов местного бюджета субсидии бюджетным и автономным учреждениям на финансовое обеспечение государственного (муниципального) задания и на иные цели составили 4485,1 млн. рублей или 69,0% от общей суммы расходов.</a:t>
            </a:r>
          </a:p>
          <a:p>
            <a:pPr indent="450000" algn="just"/>
            <a:r>
              <a:rPr lang="ru-RU" sz="13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на реализацию муниципальных программ составили 93,3% от всех произведенных расходов или 6063,5 млн. рублей.</a:t>
            </a:r>
          </a:p>
          <a:p>
            <a:pPr indent="450000" algn="just"/>
            <a:r>
              <a:rPr lang="ru-RU" sz="13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Просроченная кредиторская задолженность по состоянию на 1 января 2022 года отсутствует.  </a:t>
            </a:r>
          </a:p>
          <a:p>
            <a:pPr indent="450000" algn="just"/>
            <a:r>
              <a:rPr lang="ru-RU" sz="13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на 01.01.2022 года составляет 91 000 тыс. рублей.</a:t>
            </a:r>
          </a:p>
          <a:p>
            <a:pPr indent="450000" algn="just"/>
            <a:r>
              <a:rPr lang="ru-RU" sz="13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Среднесписочная численность работников муниципальных учреждений по состоянию на 01.01.2022 года составила 7266,1 человек, в том числе муниципальных служащих – 164 человек. Фактические затраты на оплату труда составили – 3 034 392,4 тыс. рублей. </a:t>
            </a:r>
          </a:p>
          <a:p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5 коп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353" y="0"/>
            <a:ext cx="1008112" cy="13441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52869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4186" y="29768"/>
            <a:ext cx="7416824" cy="136973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Сведения о доходах бюджета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городского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округа город Стерлитамак РБ,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рублей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576110"/>
              </p:ext>
            </p:extLst>
          </p:nvPr>
        </p:nvGraphicFramePr>
        <p:xfrm>
          <a:off x="395536" y="1052736"/>
          <a:ext cx="8496943" cy="545100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0032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9874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52244"/>
                <a:gridCol w="952244"/>
                <a:gridCol w="732495"/>
                <a:gridCol w="878994"/>
                <a:gridCol w="878993"/>
              </a:tblGrid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Доходы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Утвержденный план 2021г.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Уточненный план 2021г.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Исполнено</a:t>
                      </a:r>
                      <a:r>
                        <a:rPr lang="ru-RU" sz="800" b="0" baseline="0" dirty="0" smtClean="0">
                          <a:latin typeface="+mj-lt"/>
                          <a:cs typeface="Times New Roman" pitchFamily="18" charset="0"/>
                        </a:rPr>
                        <a:t> на 01.01.2022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Решение о</a:t>
                      </a:r>
                      <a:r>
                        <a:rPr lang="ru-RU" sz="800" b="0" baseline="0" dirty="0" smtClean="0">
                          <a:latin typeface="+mj-lt"/>
                          <a:cs typeface="Times New Roman" pitchFamily="18" charset="0"/>
                        </a:rPr>
                        <a:t> бюджете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5224">
                <a:tc vMerge="1"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2022 год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Плановый</a:t>
                      </a:r>
                      <a:r>
                        <a:rPr lang="ru-RU" sz="800" b="0" baseline="0" dirty="0" smtClean="0">
                          <a:latin typeface="+mj-lt"/>
                          <a:cs typeface="Times New Roman" pitchFamily="18" charset="0"/>
                        </a:rPr>
                        <a:t> период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74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2023 год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2024 год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33640">
                <a:tc>
                  <a:txBody>
                    <a:bodyPr/>
                    <a:lstStyle/>
                    <a:p>
                      <a:r>
                        <a:rPr lang="ru-RU" sz="800" b="1" dirty="0" smtClean="0">
                          <a:latin typeface="+mj-lt"/>
                          <a:cs typeface="Times New Roman" pitchFamily="18" charset="0"/>
                        </a:rPr>
                        <a:t>ВСЕГО</a:t>
                      </a:r>
                      <a:endParaRPr lang="ru-RU" sz="800" b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latin typeface="+mj-lt"/>
                          <a:cs typeface="Times New Roman" pitchFamily="18" charset="0"/>
                        </a:rPr>
                        <a:t>5956,5</a:t>
                      </a:r>
                      <a:endParaRPr lang="ru-RU" sz="800" b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latin typeface="+mj-lt"/>
                          <a:cs typeface="Times New Roman" pitchFamily="18" charset="0"/>
                        </a:rPr>
                        <a:t>6499,1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latin typeface="+mj-lt"/>
                          <a:cs typeface="Times New Roman" pitchFamily="18" charset="0"/>
                        </a:rPr>
                        <a:t>6385,0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latin typeface="+mj-lt"/>
                          <a:cs typeface="Times New Roman" pitchFamily="18" charset="0"/>
                        </a:rPr>
                        <a:t>6138,0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latin typeface="+mj-lt"/>
                          <a:cs typeface="Times New Roman" pitchFamily="18" charset="0"/>
                        </a:rPr>
                        <a:t>6502,2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latin typeface="+mj-lt"/>
                          <a:cs typeface="Times New Roman" pitchFamily="18" charset="0"/>
                        </a:rPr>
                        <a:t>6017,6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2936">
                <a:tc>
                  <a:txBody>
                    <a:bodyPr/>
                    <a:lstStyle/>
                    <a:p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Налог на доходы физических</a:t>
                      </a:r>
                      <a:r>
                        <a:rPr lang="ru-RU" sz="800" b="0" baseline="0" dirty="0" smtClean="0">
                          <a:latin typeface="+mj-lt"/>
                          <a:cs typeface="Times New Roman" pitchFamily="18" charset="0"/>
                        </a:rPr>
                        <a:t> лиц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525,7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586,7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626,8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739,7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770,8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733,7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4376">
                <a:tc>
                  <a:txBody>
                    <a:bodyPr/>
                    <a:lstStyle/>
                    <a:p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Акцизы по подакцизным</a:t>
                      </a:r>
                      <a:r>
                        <a:rPr lang="ru-RU" sz="800" b="0" baseline="0" dirty="0" smtClean="0">
                          <a:latin typeface="+mj-lt"/>
                          <a:cs typeface="Times New Roman" pitchFamily="18" charset="0"/>
                        </a:rPr>
                        <a:t> товарам (продукции), производимым на территории Российской Федерации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13,4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13,4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13,4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14,1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14,4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14,8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5120">
                <a:tc>
                  <a:txBody>
                    <a:bodyPr/>
                    <a:lstStyle/>
                    <a:p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Налоги на совокупный</a:t>
                      </a:r>
                      <a:r>
                        <a:rPr lang="ru-RU" sz="800" b="0" baseline="0" dirty="0" smtClean="0">
                          <a:latin typeface="+mj-lt"/>
                          <a:cs typeface="Times New Roman" pitchFamily="18" charset="0"/>
                        </a:rPr>
                        <a:t> доход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260,2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351,5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360,4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340,5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366,7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402,1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92544">
                <a:tc>
                  <a:txBody>
                    <a:bodyPr/>
                    <a:lstStyle/>
                    <a:p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Налоги на имущество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287,9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307,9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308,2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359,8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385,6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410,1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1976">
                <a:tc>
                  <a:txBody>
                    <a:bodyPr/>
                    <a:lstStyle/>
                    <a:p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Налоги, сборы и регулярные платежи за пользование</a:t>
                      </a:r>
                      <a:r>
                        <a:rPr lang="ru-RU" sz="800" b="0" baseline="0" dirty="0" smtClean="0">
                          <a:latin typeface="+mj-lt"/>
                          <a:cs typeface="Times New Roman" pitchFamily="18" charset="0"/>
                        </a:rPr>
                        <a:t> природными ресурсами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1,5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1,1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1,1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1,4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1,6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1,7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2720">
                <a:tc>
                  <a:txBody>
                    <a:bodyPr/>
                    <a:lstStyle/>
                    <a:p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Государственная пошлина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53,0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46,5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48,4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53,1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53,7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54,1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64160">
                <a:tc>
                  <a:txBody>
                    <a:bodyPr/>
                    <a:lstStyle/>
                    <a:p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Доходы от</a:t>
                      </a:r>
                      <a:r>
                        <a:rPr lang="ru-RU" sz="800" b="0" baseline="0" dirty="0" smtClean="0">
                          <a:latin typeface="+mj-lt"/>
                          <a:cs typeface="Times New Roman" pitchFamily="18" charset="0"/>
                        </a:rPr>
                        <a:t> использования имущества, находящегося в государственной и муниципальной собственности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552,2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591,5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605,3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552,3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542,6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527,5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4904">
                <a:tc>
                  <a:txBody>
                    <a:bodyPr/>
                    <a:lstStyle/>
                    <a:p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Платежи при</a:t>
                      </a:r>
                      <a:r>
                        <a:rPr lang="ru-RU" sz="800" b="0" baseline="0" dirty="0" smtClean="0">
                          <a:latin typeface="+mj-lt"/>
                          <a:cs typeface="Times New Roman" pitchFamily="18" charset="0"/>
                        </a:rPr>
                        <a:t> пользовании природными ресурсами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6,3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6,3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5,8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5,2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5,3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5,3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6344">
                <a:tc>
                  <a:txBody>
                    <a:bodyPr/>
                    <a:lstStyle/>
                    <a:p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Доходы от оказания платных услуг</a:t>
                      </a:r>
                      <a:r>
                        <a:rPr lang="ru-RU" sz="800" b="0" baseline="0" dirty="0" smtClean="0">
                          <a:latin typeface="+mj-lt"/>
                          <a:cs typeface="Times New Roman" pitchFamily="18" charset="0"/>
                        </a:rPr>
                        <a:t> и компенсация затрат государства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0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0,2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3,5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1104">
                <a:tc>
                  <a:txBody>
                    <a:bodyPr/>
                    <a:lstStyle/>
                    <a:p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Доходы от продажи материальных и нематериальных активов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89,5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108,2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144,1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75,5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71,5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69,5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1848">
                <a:tc>
                  <a:txBody>
                    <a:bodyPr/>
                    <a:lstStyle/>
                    <a:p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Штрафы, санкции, возмещение ущерба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8,3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21,0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25,6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9,0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9,0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9,0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9272">
                <a:tc>
                  <a:txBody>
                    <a:bodyPr/>
                    <a:lstStyle/>
                    <a:p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Прочие</a:t>
                      </a:r>
                      <a:r>
                        <a:rPr lang="ru-RU" sz="800" b="0" baseline="0" dirty="0" smtClean="0">
                          <a:latin typeface="+mj-lt"/>
                          <a:cs typeface="Times New Roman" pitchFamily="18" charset="0"/>
                        </a:rPr>
                        <a:t> неналоговые доходы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3,2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1,0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1,7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-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287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4155,3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4463,8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4240,7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3987,4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4281,0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latin typeface="+mj-lt"/>
                          <a:cs typeface="Times New Roman" pitchFamily="18" charset="0"/>
                        </a:rPr>
                        <a:t>3789,8</a:t>
                      </a:r>
                      <a:endParaRPr lang="ru-RU" sz="800" b="0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287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1" dirty="0" smtClean="0">
                          <a:latin typeface="+mj-lt"/>
                          <a:cs typeface="Times New Roman" pitchFamily="18" charset="0"/>
                        </a:rPr>
                        <a:t>Безвозмездные поступления</a:t>
                      </a:r>
                      <a:r>
                        <a:rPr lang="ru-RU" sz="800" b="0" i="1" baseline="0" dirty="0" smtClean="0">
                          <a:latin typeface="+mj-lt"/>
                          <a:cs typeface="Times New Roman" pitchFamily="18" charset="0"/>
                        </a:rPr>
                        <a:t> от других бюджетов бюджетной системы Российской Федерации</a:t>
                      </a:r>
                      <a:endParaRPr lang="ru-RU" sz="800" b="0" i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i="1" dirty="0" smtClean="0">
                          <a:latin typeface="+mj-lt"/>
                          <a:cs typeface="Times New Roman" pitchFamily="18" charset="0"/>
                        </a:rPr>
                        <a:t>4155,3</a:t>
                      </a:r>
                      <a:endParaRPr lang="ru-RU" sz="800" b="0" i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i="1" dirty="0" smtClean="0">
                          <a:latin typeface="+mj-lt"/>
                          <a:cs typeface="Times New Roman" pitchFamily="18" charset="0"/>
                        </a:rPr>
                        <a:t>4463,8</a:t>
                      </a:r>
                      <a:endParaRPr lang="ru-RU" sz="800" b="0" i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i="1" dirty="0" smtClean="0">
                          <a:latin typeface="+mj-lt"/>
                          <a:cs typeface="Times New Roman" pitchFamily="18" charset="0"/>
                        </a:rPr>
                        <a:t>4386,7</a:t>
                      </a:r>
                      <a:endParaRPr lang="ru-RU" sz="800" b="0" i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800" b="0" i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800" b="0" i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800" b="0" i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287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1" dirty="0" smtClean="0">
                          <a:latin typeface="+mj-lt"/>
                          <a:cs typeface="Times New Roman" pitchFamily="18" charset="0"/>
                        </a:rPr>
                        <a:t>Прочие безвозмездные поступления</a:t>
                      </a:r>
                      <a:endParaRPr lang="ru-RU" sz="800" b="0" i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i="1" dirty="0" smtClean="0">
                          <a:latin typeface="+mj-lt"/>
                          <a:cs typeface="Times New Roman" pitchFamily="18" charset="0"/>
                        </a:rPr>
                        <a:t>0</a:t>
                      </a:r>
                      <a:endParaRPr lang="ru-RU" sz="800" b="0" i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i="1" dirty="0" smtClean="0">
                          <a:latin typeface="+mj-lt"/>
                          <a:cs typeface="Times New Roman" pitchFamily="18" charset="0"/>
                        </a:rPr>
                        <a:t>0</a:t>
                      </a:r>
                      <a:endParaRPr lang="ru-RU" sz="800" b="0" i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i="1" dirty="0" smtClean="0">
                          <a:latin typeface="+mj-lt"/>
                          <a:cs typeface="Times New Roman" pitchFamily="18" charset="0"/>
                        </a:rPr>
                        <a:t>0,2</a:t>
                      </a:r>
                      <a:endParaRPr lang="ru-RU" sz="800" b="0" i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800" b="0" i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800" b="0" i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800" b="0" i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287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1" dirty="0" smtClean="0">
                          <a:latin typeface="+mj-lt"/>
                          <a:cs typeface="Times New Roman" pitchFamily="18" charset="0"/>
                        </a:rPr>
                        <a:t>Возврат остатков субсидий,</a:t>
                      </a:r>
                      <a:r>
                        <a:rPr lang="ru-RU" sz="800" b="0" i="1" baseline="0" dirty="0" smtClean="0">
                          <a:latin typeface="+mj-lt"/>
                          <a:cs typeface="Times New Roman" pitchFamily="18" charset="0"/>
                        </a:rPr>
                        <a:t> субвенций и иных межбюджетных трансфертов, имеющих целевое назначение прошлых лет</a:t>
                      </a:r>
                      <a:endParaRPr lang="ru-RU" sz="800" b="0" i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i="1" dirty="0" smtClean="0">
                          <a:latin typeface="+mj-lt"/>
                          <a:cs typeface="Times New Roman" pitchFamily="18" charset="0"/>
                        </a:rPr>
                        <a:t>0</a:t>
                      </a:r>
                      <a:endParaRPr lang="ru-RU" sz="800" b="0" i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i="1" dirty="0" smtClean="0">
                          <a:latin typeface="+mj-lt"/>
                          <a:cs typeface="Times New Roman" pitchFamily="18" charset="0"/>
                        </a:rPr>
                        <a:t>0</a:t>
                      </a:r>
                      <a:endParaRPr lang="ru-RU" sz="800" b="0" i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i="1" dirty="0" smtClean="0">
                          <a:latin typeface="+mj-lt"/>
                          <a:cs typeface="Times New Roman" pitchFamily="18" charset="0"/>
                        </a:rPr>
                        <a:t>-146,2</a:t>
                      </a:r>
                      <a:endParaRPr lang="ru-RU" sz="800" b="0" i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800" b="0" i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800" b="0" i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800" b="0" i="1" dirty="0">
                        <a:latin typeface="+mj-lt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 descr="5 коп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-15038"/>
            <a:ext cx="1008112" cy="13441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945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475656" y="227636"/>
            <a:ext cx="6984776" cy="1233145"/>
          </a:xfrm>
        </p:spPr>
        <p:txBody>
          <a:bodyPr>
            <a:noAutofit/>
          </a:bodyPr>
          <a:lstStyle/>
          <a:p>
            <a:pPr algn="ctr"/>
            <a:r>
              <a:rPr lang="ru-RU" sz="25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Налоговые доходы бюджета городского округа город Стерлитамак РБ </a:t>
            </a:r>
            <a:r>
              <a:rPr lang="ru-RU" sz="25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5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5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2021 год, млн. рублей</a:t>
            </a:r>
            <a:endParaRPr lang="ru-RU" sz="25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7009155"/>
              </p:ext>
            </p:extLst>
          </p:nvPr>
        </p:nvGraphicFramePr>
        <p:xfrm>
          <a:off x="179512" y="1340768"/>
          <a:ext cx="8856984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 descr="5 копия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0"/>
            <a:ext cx="1008112" cy="13441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8608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47113" y="13461"/>
            <a:ext cx="3960440" cy="54904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Налоговые доходы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54700" y="517311"/>
            <a:ext cx="6997793" cy="512063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Налоговые доходы бюджета городского округа  </a:t>
            </a:r>
            <a:endParaRPr lang="ru-RU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город </a:t>
            </a: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Стерлитамак РБ, </a:t>
            </a:r>
            <a: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(план) млн</a:t>
            </a:r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рублей </a:t>
            </a:r>
            <a:endParaRPr lang="ru-RU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(2022   /   2023  /   2024)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5 коп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49"/>
            <a:ext cx="1008112" cy="134414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1358203" y="1345898"/>
            <a:ext cx="2709720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 на доходы с физических лиц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998267" y="2119396"/>
            <a:ext cx="2682235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 на имущество физических лиц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382139" y="3344738"/>
            <a:ext cx="2685784" cy="5403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Налог, взимаемый в связи с применением упрощенной системы налогообложения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988169" y="1081539"/>
            <a:ext cx="2682237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 взимаемый в связи с применением патентной системы налогообложения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374929" y="5396486"/>
            <a:ext cx="2692994" cy="4944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Единый сельскохозяйственный налог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034214" y="4846708"/>
            <a:ext cx="2685784" cy="6004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Налоги, сборы и регулярные платежи за пользование природными ресурсами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375631" y="2262191"/>
            <a:ext cx="2692292" cy="5309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Доходы от уплаты акцизов на нефтепродукты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013440" y="3933154"/>
            <a:ext cx="2664296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Земельный налог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395587" y="4432624"/>
            <a:ext cx="2643695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Госпошлина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363545" y="1777946"/>
            <a:ext cx="2704378" cy="384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739,7   /   770,8   /   733,7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988170" y="1657603"/>
            <a:ext cx="2682237" cy="384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65,8   /   71,0   /   77,9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382139" y="3887648"/>
            <a:ext cx="2682238" cy="384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274,7   /   295,7   /   322,3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039889" y="5451364"/>
            <a:ext cx="2682239" cy="384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1,4   /   1,6   /   1,7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007235" y="2549710"/>
            <a:ext cx="2682238" cy="384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177,1   /   194,8   /   214,3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382139" y="2793171"/>
            <a:ext cx="2685784" cy="384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14,1   /   14,4   /    14,8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382139" y="5880774"/>
            <a:ext cx="2685784" cy="384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0,0   /   0,0   /   1,9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389277" y="4861754"/>
            <a:ext cx="2664297" cy="384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53,1   /   53,7   /   54,1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Documents and Settings\Loner\Рабочий стол\Проект\252318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0209" y="4854226"/>
            <a:ext cx="1134006" cy="9763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xtLst/>
        </p:spPr>
      </p:pic>
      <p:pic>
        <p:nvPicPr>
          <p:cNvPr id="1028" name="Picture 4" descr="C:\Documents and Settings\Loner\Рабочий стол\Проект\усн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241" y="3347345"/>
            <a:ext cx="1110125" cy="9250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xtLst/>
        </p:spPr>
      </p:pic>
      <p:pic>
        <p:nvPicPr>
          <p:cNvPr id="1029" name="Picture 5" descr="C:\Documents and Settings\Loner\Рабочий стол\Проект\1548423997_w480_h360_bk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110" y="3961666"/>
            <a:ext cx="1133763" cy="8070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xtLst/>
        </p:spPr>
      </p:pic>
      <p:pic>
        <p:nvPicPr>
          <p:cNvPr id="1030" name="Picture 6" descr="C:\Documents and Settings\Loner\Рабочий стол\Проект\360-e1516214695731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110" y="2119646"/>
            <a:ext cx="1108157" cy="816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xtLst/>
        </p:spPr>
      </p:pic>
      <p:pic>
        <p:nvPicPr>
          <p:cNvPr id="1035" name="Picture 11" descr="C:\Documents and Settings\Loner\Рабочий стол\Проект\strahovanie-545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804" y="5396486"/>
            <a:ext cx="1110125" cy="8681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xtLst/>
        </p:spPr>
      </p:pic>
      <p:pic>
        <p:nvPicPr>
          <p:cNvPr id="6146" name="Picture 2" descr="\\Etalon_62\obmenik\Римма\Картинки для презентации\Госпошлина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803" y="4443069"/>
            <a:ext cx="1117335" cy="7958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xtLst/>
        </p:spPr>
      </p:pic>
      <p:pic>
        <p:nvPicPr>
          <p:cNvPr id="6147" name="Picture 3" descr="\\Etalon_62\obmenik\Римма\Картинки для презентации\Доходы от уплаты акцизов на нефтепродукты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241" y="2262191"/>
            <a:ext cx="1105390" cy="9156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xtLst/>
        </p:spPr>
      </p:pic>
      <p:pic>
        <p:nvPicPr>
          <p:cNvPr id="6149" name="Picture 5" descr="\\Etalon_62\obmenik\Римма\Картинки для презентации\патент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0208" y="1081539"/>
            <a:ext cx="1087962" cy="9607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xtLst/>
        </p:spPr>
      </p:pic>
      <p:pic>
        <p:nvPicPr>
          <p:cNvPr id="6150" name="Picture 6" descr="\\Etalon_62\obmenik\Римма\Картинки для презентации\НДФЛ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242" y="1352048"/>
            <a:ext cx="1090144" cy="8150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xtLst/>
        </p:spPr>
      </p:pic>
      <p:sp>
        <p:nvSpPr>
          <p:cNvPr id="36" name="Прямоугольник 35"/>
          <p:cNvSpPr/>
          <p:nvPr/>
        </p:nvSpPr>
        <p:spPr>
          <a:xfrm>
            <a:off x="6019001" y="3019406"/>
            <a:ext cx="2670472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 на имущество организаций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6024329" y="4364575"/>
            <a:ext cx="2661530" cy="384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158,1   /   165,7   /   170,3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019001" y="3451454"/>
            <a:ext cx="2670472" cy="384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24,6   /   25,1   /   25,5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Loner\Рабочий стол\Проект\nalog_na_imushchestvo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110" y="3019406"/>
            <a:ext cx="1126220" cy="8167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xtLst/>
        </p:spPr>
      </p:pic>
    </p:spTree>
    <p:extLst>
      <p:ext uri="{BB962C8B-B14F-4D97-AF65-F5344CB8AC3E}">
        <p14:creationId xmlns:p14="http://schemas.microsoft.com/office/powerpoint/2010/main" val="1594756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24548"/>
            <a:ext cx="7211144" cy="1143000"/>
          </a:xfrm>
        </p:spPr>
        <p:txBody>
          <a:bodyPr>
            <a:normAutofit/>
          </a:bodyPr>
          <a:lstStyle/>
          <a:p>
            <a:pPr algn="ctr"/>
            <a:r>
              <a:rPr lang="ru-RU" sz="25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Неналоговые доходы бюджета городского округа город Стерлитамак РБ </a:t>
            </a:r>
            <a:r>
              <a:rPr lang="ru-RU" sz="25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2021 год, млн. рублей</a:t>
            </a:r>
            <a:endParaRPr lang="ru-RU" sz="25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 descr="5 коп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3973"/>
            <a:ext cx="1008112" cy="13441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469284787"/>
              </p:ext>
            </p:extLst>
          </p:nvPr>
        </p:nvGraphicFramePr>
        <p:xfrm>
          <a:off x="107504" y="1124744"/>
          <a:ext cx="864096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1269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1736" y="88126"/>
            <a:ext cx="7138696" cy="603421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Неналоговые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доходы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0704" y="713255"/>
            <a:ext cx="6840760" cy="747437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Неналоговые доходы бюджета городского округа  </a:t>
            </a:r>
            <a:endParaRPr lang="ru-RU" sz="6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город </a:t>
            </a:r>
            <a:r>
              <a:rPr lang="ru-RU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Стерлитамак РБ, </a:t>
            </a:r>
            <a:r>
              <a:rPr lang="ru-RU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план) млн. рублей </a:t>
            </a:r>
          </a:p>
          <a:p>
            <a:pPr marL="0" indent="0" algn="ctr">
              <a:buNone/>
            </a:pPr>
            <a:r>
              <a:rPr lang="ru-RU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(2022   /   2023   /   2024)</a:t>
            </a:r>
            <a:endParaRPr lang="ru-RU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" name="Picture 4" descr="5 коп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358" y="0"/>
            <a:ext cx="1008112" cy="134414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9" name="Группа 18"/>
          <p:cNvGrpSpPr/>
          <p:nvPr/>
        </p:nvGrpSpPr>
        <p:grpSpPr>
          <a:xfrm>
            <a:off x="4538666" y="1518440"/>
            <a:ext cx="4033033" cy="1239587"/>
            <a:chOff x="287387" y="1344149"/>
            <a:chExt cx="4033033" cy="1239587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619672" y="1344149"/>
              <a:ext cx="2700748" cy="85488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3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Доходы от использования имущества, находящегося в государственной и муниципальной собственности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1619672" y="2199034"/>
              <a:ext cx="2700748" cy="3847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552,3  /   542,6  /   527,5</a:t>
              </a:r>
              <a:endPara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2050" name="Picture 2" descr="C:\Documents and Settings\Loner\Рабочий стол\Проект\1550211255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387" y="1344149"/>
              <a:ext cx="1332285" cy="12381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  <a:extLst/>
          </p:spPr>
        </p:pic>
      </p:grpSp>
      <p:grpSp>
        <p:nvGrpSpPr>
          <p:cNvPr id="17" name="Группа 16"/>
          <p:cNvGrpSpPr/>
          <p:nvPr/>
        </p:nvGrpSpPr>
        <p:grpSpPr>
          <a:xfrm>
            <a:off x="4538666" y="3962268"/>
            <a:ext cx="4048215" cy="810220"/>
            <a:chOff x="292875" y="4283079"/>
            <a:chExt cx="4048215" cy="810220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1649886" y="4283079"/>
              <a:ext cx="2691204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3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Штрафы, санкции, возмещение ущерба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649886" y="4700470"/>
              <a:ext cx="2691204" cy="3847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9,0   /   9,0   /   9,0</a:t>
              </a:r>
              <a:endPara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2052" name="Picture 4" descr="C:\Documents and Settings\Loner\Рабочий стол\Проект\delklaraciya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75" y="4283079"/>
              <a:ext cx="1354146" cy="81022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  <a:extLst/>
          </p:spPr>
        </p:pic>
      </p:grpSp>
      <p:grpSp>
        <p:nvGrpSpPr>
          <p:cNvPr id="18" name="Группа 17"/>
          <p:cNvGrpSpPr/>
          <p:nvPr/>
        </p:nvGrpSpPr>
        <p:grpSpPr>
          <a:xfrm>
            <a:off x="179512" y="4915052"/>
            <a:ext cx="4043125" cy="1203024"/>
            <a:chOff x="287385" y="2824337"/>
            <a:chExt cx="4043125" cy="1203024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1647599" y="2824337"/>
              <a:ext cx="2681659" cy="8167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3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Платежи при пользовании природными ресурсами (плата за негативное воздействие на окружающую среду)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648272" y="3641087"/>
              <a:ext cx="2682238" cy="3847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r>
                <a:rPr lang="ru-RU" sz="14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,3   /   5,3   /   5,3</a:t>
              </a:r>
              <a:endPara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22" name="Picture 15" descr="http://gazetagreencity.ru/sites/default/files/field/photo/vozmeshchenie_vreda_okruzh_srede.jp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385" y="2831379"/>
              <a:ext cx="1360214" cy="119598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</p:pic>
      </p:grpSp>
      <p:grpSp>
        <p:nvGrpSpPr>
          <p:cNvPr id="16" name="Группа 15"/>
          <p:cNvGrpSpPr/>
          <p:nvPr/>
        </p:nvGrpSpPr>
        <p:grpSpPr>
          <a:xfrm>
            <a:off x="179512" y="2675007"/>
            <a:ext cx="4030044" cy="1032774"/>
            <a:chOff x="4860032" y="2781299"/>
            <a:chExt cx="4030044" cy="1032774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6207838" y="2781299"/>
              <a:ext cx="2682238" cy="64807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3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Доходы от продажи материальных и нематериальных активов</a:t>
              </a: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207838" y="3429370"/>
              <a:ext cx="2682238" cy="38470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75,5   /   71,5   /   69,5</a:t>
              </a:r>
              <a:endPara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1027" name="Picture 3" descr="C:\Documents and Settings\Loner\Рабочий стол\Проект\956c08b000913d02f11877d2680b5f2c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0032" y="2781299"/>
              <a:ext cx="1347806" cy="103277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  <a:extLst/>
          </p:spPr>
        </p:pic>
      </p:grpSp>
    </p:spTree>
    <p:extLst>
      <p:ext uri="{BB962C8B-B14F-4D97-AF65-F5344CB8AC3E}">
        <p14:creationId xmlns:p14="http://schemas.microsoft.com/office/powerpoint/2010/main" val="3672962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4186" y="29768"/>
            <a:ext cx="7416824" cy="136973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Безвозмездные поступления в бюджет городского округа город Стерлитамак РБ,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млн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рублей</a:t>
            </a:r>
          </a:p>
        </p:txBody>
      </p:sp>
      <p:pic>
        <p:nvPicPr>
          <p:cNvPr id="5" name="Picture 4" descr="5 коп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044"/>
            <a:ext cx="1008112" cy="13441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585376"/>
              </p:ext>
            </p:extLst>
          </p:nvPr>
        </p:nvGraphicFramePr>
        <p:xfrm>
          <a:off x="611560" y="1700808"/>
          <a:ext cx="8208744" cy="43789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6184"/>
                <a:gridCol w="12625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408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40856"/>
              </a:tblGrid>
              <a:tr h="370840"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Отчет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год</a:t>
                      </a:r>
                    </a:p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год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год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поступления</a:t>
                      </a:r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4240,7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3987,4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4281,0</a:t>
                      </a:r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3789,8</a:t>
                      </a:r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0200">
                <a:tc>
                  <a:txBody>
                    <a:bodyPr/>
                    <a:lstStyle/>
                    <a:p>
                      <a:r>
                        <a:rPr lang="ru-RU" sz="1500" dirty="0">
                          <a:latin typeface="Times New Roman" pitchFamily="18" charset="0"/>
                          <a:cs typeface="Times New Roman" pitchFamily="18" charset="0"/>
                        </a:rPr>
                        <a:t>в т. ч.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Дотации</a:t>
                      </a:r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322,3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112,4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86,2</a:t>
                      </a:r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30,3</a:t>
                      </a:r>
                      <a:endParaRPr lang="ru-RU" sz="15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</a:t>
                      </a:r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951,6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588,2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904,7</a:t>
                      </a:r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493,7</a:t>
                      </a:r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</a:t>
                      </a:r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2783,6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2913,0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2909,9</a:t>
                      </a:r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2910,9</a:t>
                      </a:r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Иные межбюджетные трансферты</a:t>
                      </a:r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329,2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373,8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380,2</a:t>
                      </a:r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354,9</a:t>
                      </a:r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безвозмездные поступления</a:t>
                      </a:r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Возврат остатков субсидий, субвенций и иных межбюджетных трансфертов</a:t>
                      </a:r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-146,2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14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17206"/>
            <a:ext cx="756084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Динамика доходов бюджета городского округа город Стерлитамак РБ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2021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год и плановый период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2022 - 2024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годы, млн. рублей</a:t>
            </a:r>
          </a:p>
        </p:txBody>
      </p:sp>
      <p:pic>
        <p:nvPicPr>
          <p:cNvPr id="5" name="Picture 4" descr="5 коп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1008112" cy="13441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394713660"/>
              </p:ext>
            </p:extLst>
          </p:nvPr>
        </p:nvGraphicFramePr>
        <p:xfrm>
          <a:off x="1259632" y="1428346"/>
          <a:ext cx="7560672" cy="3512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002956"/>
              </p:ext>
            </p:extLst>
          </p:nvPr>
        </p:nvGraphicFramePr>
        <p:xfrm>
          <a:off x="971600" y="4941168"/>
          <a:ext cx="7128792" cy="1457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68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84792"/>
                <a:gridCol w="12847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747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75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30008"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2021 год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2023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3928">
                <a:tc>
                  <a:txBody>
                    <a:bodyPr/>
                    <a:lstStyle/>
                    <a:p>
                      <a:pPr algn="l"/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Доходы,</a:t>
                      </a:r>
                      <a:r>
                        <a:rPr lang="ru-RU" sz="14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6385,0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6138,0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6502,2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6017,6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7160">
                <a:tc>
                  <a:txBody>
                    <a:bodyPr/>
                    <a:lstStyle/>
                    <a:p>
                      <a:pPr algn="l"/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2144,3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2150,6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2221,2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2227,8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0392">
                <a:tc>
                  <a:txBody>
                    <a:bodyPr/>
                    <a:lstStyle/>
                    <a:p>
                      <a:pPr algn="l"/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4240,7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3987,4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4281,0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3789,8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7831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5665</TotalTime>
  <Words>1841</Words>
  <Application>Microsoft Office PowerPoint</Application>
  <PresentationFormat>Экран (4:3)</PresentationFormat>
  <Paragraphs>863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Trebuchet MS</vt:lpstr>
      <vt:lpstr>Wingdings 3</vt:lpstr>
      <vt:lpstr>Грань</vt:lpstr>
      <vt:lpstr>Основные характеристики бюджета городского округа  город Стерлитамак РБ за 2021 год  и плановый период 2022 - 2024 годы,  млн. рублей</vt:lpstr>
      <vt:lpstr>Отчет   об исполнении местного бюджета за 2021 год</vt:lpstr>
      <vt:lpstr>Сведения о доходах бюджета  городского округа город Стерлитамак РБ,   млн. рублей</vt:lpstr>
      <vt:lpstr>Налоговые доходы бюджета городского округа город Стерлитамак РБ  за 2021 год, млн. рублей</vt:lpstr>
      <vt:lpstr>Налоговые доходы</vt:lpstr>
      <vt:lpstr>Неналоговые доходы бюджета городского округа город Стерлитамак РБ за 2021 год, млн. рублей</vt:lpstr>
      <vt:lpstr>Неналоговые доходы</vt:lpstr>
      <vt:lpstr>Безвозмездные поступления в бюджет городского округа город Стерлитамак РБ,  млн. рублей</vt:lpstr>
      <vt:lpstr>Динамика доходов бюджета городского округа город Стерлитамак РБ за 2021 год и плановый период 2022 - 2024 годы, млн. рублей</vt:lpstr>
      <vt:lpstr>Сведения о расходах бюджета городского округа  город Стерлитамак Республики Башкортостан,  млн. рублей</vt:lpstr>
      <vt:lpstr>Сведения о расходах бюджета городского округа  город Стерлитамак Республики Башкортостан,  млн. рублей</vt:lpstr>
      <vt:lpstr>Расходы бюджета городского округа город Стерлитамак РБ за 2021 год, млн. рублей</vt:lpstr>
      <vt:lpstr>Расходы</vt:lpstr>
      <vt:lpstr>Муниципальные программы городского округа  город Стерлитамак Республики Башкортостан,  млн. рублей</vt:lpstr>
      <vt:lpstr>Муниципальные программы за 2021 год,  млн. рублей</vt:lpstr>
      <vt:lpstr>Динамика расходов бюджета городского округа город Стерлитамак РБ за 2021 год и плановый период 2022 - 2024 годы, млн. рублей</vt:lpstr>
    </vt:vector>
  </TitlesOfParts>
  <Company>FU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FU</dc:creator>
  <cp:lastModifiedBy>user</cp:lastModifiedBy>
  <cp:revision>633</cp:revision>
  <cp:lastPrinted>2022-01-20T09:36:21Z</cp:lastPrinted>
  <dcterms:created xsi:type="dcterms:W3CDTF">2019-03-21T07:53:32Z</dcterms:created>
  <dcterms:modified xsi:type="dcterms:W3CDTF">2022-01-21T12:26:22Z</dcterms:modified>
</cp:coreProperties>
</file>