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2.xml" ContentType="application/vnd.openxmlformats-officedocument.drawingml.chartshape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3.xml" ContentType="application/vnd.openxmlformats-officedocument.drawingml.chartshape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4.xml" ContentType="application/vnd.openxmlformats-officedocument.drawingml.chartshapes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5.xml" ContentType="application/vnd.openxmlformats-officedocument.drawingml.chartshapes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6.xml" ContentType="application/vnd.openxmlformats-officedocument.drawingml.chartshapes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7.xml" ContentType="application/vnd.openxmlformats-officedocument.drawingml.chartshapes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rawings/drawing8.xml" ContentType="application/vnd.openxmlformats-officedocument.drawingml.chartshapes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rawings/drawing9.xml" ContentType="application/vnd.openxmlformats-officedocument.drawingml.chartshapes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drawings/drawing10.xml" ContentType="application/vnd.openxmlformats-officedocument.drawingml.chartshapes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drawings/drawing11.xml" ContentType="application/vnd.openxmlformats-officedocument.drawingml.chartshapes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drawings/drawing12.xml" ContentType="application/vnd.openxmlformats-officedocument.drawingml.chartshapes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drawings/drawing13.xml" ContentType="application/vnd.openxmlformats-officedocument.drawingml.chartshapes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drawings/drawing14.xml" ContentType="application/vnd.openxmlformats-officedocument.drawingml.chartshapes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drawings/drawing15.xml" ContentType="application/vnd.openxmlformats-officedocument.drawingml.chartshapes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6" r:id="rId1"/>
  </p:sldMasterIdLst>
  <p:notesMasterIdLst>
    <p:notesMasterId r:id="rId54"/>
  </p:notesMasterIdLst>
  <p:handoutMasterIdLst>
    <p:handoutMasterId r:id="rId55"/>
  </p:handoutMasterIdLst>
  <p:sldIdLst>
    <p:sldId id="946" r:id="rId2"/>
    <p:sldId id="994" r:id="rId3"/>
    <p:sldId id="995" r:id="rId4"/>
    <p:sldId id="1000" r:id="rId5"/>
    <p:sldId id="1004" r:id="rId6"/>
    <p:sldId id="1066" r:id="rId7"/>
    <p:sldId id="1073" r:id="rId8"/>
    <p:sldId id="1074" r:id="rId9"/>
    <p:sldId id="1072" r:id="rId10"/>
    <p:sldId id="1076" r:id="rId11"/>
    <p:sldId id="1075" r:id="rId12"/>
    <p:sldId id="1077" r:id="rId13"/>
    <p:sldId id="1055" r:id="rId14"/>
    <p:sldId id="1039" r:id="rId15"/>
    <p:sldId id="1040" r:id="rId16"/>
    <p:sldId id="1002" r:id="rId17"/>
    <p:sldId id="1007" r:id="rId18"/>
    <p:sldId id="1008" r:id="rId19"/>
    <p:sldId id="1010" r:id="rId20"/>
    <p:sldId id="1043" r:id="rId21"/>
    <p:sldId id="1012" r:id="rId22"/>
    <p:sldId id="1044" r:id="rId23"/>
    <p:sldId id="1045" r:id="rId24"/>
    <p:sldId id="1046" r:id="rId25"/>
    <p:sldId id="1047" r:id="rId26"/>
    <p:sldId id="1048" r:id="rId27"/>
    <p:sldId id="1049" r:id="rId28"/>
    <p:sldId id="1050" r:id="rId29"/>
    <p:sldId id="1051" r:id="rId30"/>
    <p:sldId id="1052" r:id="rId31"/>
    <p:sldId id="1019" r:id="rId32"/>
    <p:sldId id="1078" r:id="rId33"/>
    <p:sldId id="1024" r:id="rId34"/>
    <p:sldId id="1027" r:id="rId35"/>
    <p:sldId id="1025" r:id="rId36"/>
    <p:sldId id="1028" r:id="rId37"/>
    <p:sldId id="1029" r:id="rId38"/>
    <p:sldId id="1030" r:id="rId39"/>
    <p:sldId id="1031" r:id="rId40"/>
    <p:sldId id="1032" r:id="rId41"/>
    <p:sldId id="1033" r:id="rId42"/>
    <p:sldId id="1034" r:id="rId43"/>
    <p:sldId id="1035" r:id="rId44"/>
    <p:sldId id="1036" r:id="rId45"/>
    <p:sldId id="1026" r:id="rId46"/>
    <p:sldId id="1037" r:id="rId47"/>
    <p:sldId id="1042" r:id="rId48"/>
    <p:sldId id="1020" r:id="rId49"/>
    <p:sldId id="1056" r:id="rId50"/>
    <p:sldId id="1079" r:id="rId51"/>
    <p:sldId id="1069" r:id="rId52"/>
    <p:sldId id="1006" r:id="rId53"/>
  </p:sldIdLst>
  <p:sldSz cx="12195175" cy="6859588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544388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1088776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633164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2177552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2721940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3266328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3810716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4355104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40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4D2FA"/>
    <a:srgbClr val="808080"/>
    <a:srgbClr val="84D0E8"/>
    <a:srgbClr val="4DADC7"/>
    <a:srgbClr val="5F58EE"/>
    <a:srgbClr val="3E35EB"/>
    <a:srgbClr val="FFD9FC"/>
    <a:srgbClr val="FBCDF6"/>
    <a:srgbClr val="F7BFF0"/>
    <a:srgbClr val="F2DE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92750" autoAdjust="0"/>
  </p:normalViewPr>
  <p:slideViewPr>
    <p:cSldViewPr>
      <p:cViewPr varScale="1">
        <p:scale>
          <a:sx n="100" d="100"/>
          <a:sy n="100" d="100"/>
        </p:scale>
        <p:origin x="102" y="432"/>
      </p:cViewPr>
      <p:guideLst>
        <p:guide orient="horz" pos="2161"/>
        <p:guide pos="40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7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chartUserShapes" Target="../drawings/drawing8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1.xlsx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chartUserShapes" Target="../drawings/drawing9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2.xlsx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chartUserShapes" Target="../drawings/drawing10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3.xlsx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chartUserShapes" Target="../drawings/drawing11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4.xlsx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chartUserShapes" Target="../drawings/drawing12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5.xlsx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chartUserShapes" Target="../drawings/drawing13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6.xlsx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chartUserShapes" Target="../drawings/drawing14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7.xlsx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chartUserShapes" Target="../drawings/drawing15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312619585478157"/>
          <c:y val="3.1440436659301234E-2"/>
          <c:w val="0.63748225505807998"/>
          <c:h val="0.765797884597184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3064392022285589E-3"/>
                  <c:y val="0.3370294247141263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67-4C7D-8AB3-C16C31210F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 cmpd="sng" algn="ctr">
                      <a:solidFill>
                        <a:schemeClr val="tx1">
                          <a:tint val="6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 formatCode="#,##0">
                  <c:v>7653.2</c:v>
                </c:pt>
                <c:pt idx="1">
                  <c:v>7830.5</c:v>
                </c:pt>
                <c:pt idx="2">
                  <c:v>7855.9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F0-420D-91A9-399C67B0FBA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 cmpd="sng" algn="ctr">
                      <a:solidFill>
                        <a:schemeClr val="tx1">
                          <a:tint val="6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7913.2</c:v>
                </c:pt>
                <c:pt idx="1">
                  <c:v>7830.5</c:v>
                </c:pt>
                <c:pt idx="2">
                  <c:v>7855.9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F0-420D-91A9-399C67B0FBA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spPr>
            <a:solidFill>
              <a:schemeClr val="accent3"/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3.5273858460171094E-2"/>
                  <c:y val="0.1173398428981143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67-4C7D-8AB3-C16C31210F15}"/>
                </c:ext>
              </c:extLst>
            </c:dLbl>
            <c:dLbl>
              <c:idx val="1"/>
              <c:layout>
                <c:manualLayout>
                  <c:x val="3.1354540853485414E-2"/>
                  <c:y val="5.32157949528241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267-4C7D-8AB3-C16C31210F15}"/>
                </c:ext>
              </c:extLst>
            </c:dLbl>
            <c:dLbl>
              <c:idx val="2"/>
              <c:layout>
                <c:manualLayout>
                  <c:x val="7.8386352133712582E-3"/>
                  <c:y val="4.57253720779995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67-4C7D-8AB3-C16C31210F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-260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F0-420D-91A9-399C67B0FB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438032"/>
        <c:axId val="108305528"/>
      </c:barChart>
      <c:catAx>
        <c:axId val="20743803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08305528"/>
        <c:crosses val="autoZero"/>
        <c:auto val="1"/>
        <c:lblAlgn val="ctr"/>
        <c:lblOffset val="100"/>
        <c:noMultiLvlLbl val="0"/>
      </c:catAx>
      <c:valAx>
        <c:axId val="108305528"/>
        <c:scaling>
          <c:orientation val="minMax"/>
        </c:scaling>
        <c:delete val="1"/>
        <c:axPos val="l"/>
        <c:majorGridlines>
          <c:spPr>
            <a:ln w="9525" cap="rnd" cmpd="sng" algn="ctr">
              <a:solidFill>
                <a:schemeClr val="tx1">
                  <a:tint val="75000"/>
                  <a:tint val="60000"/>
                </a:schemeClr>
              </a:solidFill>
              <a:prstDash val="solid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07438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6.6628399313656508E-2"/>
          <c:y val="0.37084434034078517"/>
          <c:w val="0.21923685434128717"/>
          <c:h val="0.232182535273858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chemeClr val="tx2"/>
                </a:solidFill>
              </a:rPr>
              <a:t>2026</a:t>
            </a:r>
            <a:r>
              <a:rPr lang="ru-RU" b="1" baseline="0" dirty="0" smtClean="0">
                <a:solidFill>
                  <a:schemeClr val="tx2"/>
                </a:solidFill>
              </a:rPr>
              <a:t> год</a:t>
            </a:r>
            <a:endParaRPr lang="ru-RU" b="1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33692263359626706"/>
          <c:y val="4.89192495149032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1894882050142596E-2"/>
          <c:y val="0.12626982418620153"/>
          <c:w val="0.7941640743621079"/>
          <c:h val="0.431297737751360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2D8-4BA3-B05D-069AF7E112C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2D8-4BA3-B05D-069AF7E112C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2D8-4BA3-B05D-069AF7E112C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2D8-4BA3-B05D-069AF7E112C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2D8-4BA3-B05D-069AF7E112C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2D8-4BA3-B05D-069AF7E112CA}"/>
              </c:ext>
            </c:extLst>
          </c:dPt>
          <c:dLbls>
            <c:dLbl>
              <c:idx val="0"/>
              <c:layout>
                <c:manualLayout>
                  <c:x val="-0.14156702496018961"/>
                  <c:y val="-0.15015124582117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D8-4BA3-B05D-069AF7E112CA}"/>
                </c:ext>
              </c:extLst>
            </c:dLbl>
            <c:dLbl>
              <c:idx val="1"/>
              <c:layout>
                <c:manualLayout>
                  <c:x val="-1.060472447505832E-2"/>
                  <c:y val="-1.54881780812232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D8-4BA3-B05D-069AF7E112CA}"/>
                </c:ext>
              </c:extLst>
            </c:dLbl>
            <c:dLbl>
              <c:idx val="2"/>
              <c:layout>
                <c:manualLayout>
                  <c:x val="8.9189742806354846E-2"/>
                  <c:y val="-4.1229852116698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D8-4BA3-B05D-069AF7E112CA}"/>
                </c:ext>
              </c:extLst>
            </c:dLbl>
            <c:dLbl>
              <c:idx val="3"/>
              <c:layout>
                <c:manualLayout>
                  <c:x val="7.7767690164055839E-2"/>
                  <c:y val="4.24287696787079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2D8-4BA3-B05D-069AF7E112CA}"/>
                </c:ext>
              </c:extLst>
            </c:dLbl>
            <c:dLbl>
              <c:idx val="4"/>
              <c:layout>
                <c:manualLayout>
                  <c:x val="7.3399251934970183E-2"/>
                  <c:y val="-2.57387282555633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2D8-4BA3-B05D-069AF7E112CA}"/>
                </c:ext>
              </c:extLst>
            </c:dLbl>
            <c:dLbl>
              <c:idx val="5"/>
              <c:layout>
                <c:manualLayout>
                  <c:x val="0.12541343785875644"/>
                  <c:y val="-6.168539752892953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2D8-4BA3-B05D-069AF7E112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89,8% Доходы от использования имущества, находящегося в государственной и муниципальной собственности                                                 </c:v>
                </c:pt>
                <c:pt idx="1">
                  <c:v>0,9% Платежи при пользовании природными ресурсами</c:v>
                </c:pt>
                <c:pt idx="2">
                  <c:v>0,2% Доходы от оказания платных услуг (работ) получателями бюджета</c:v>
                </c:pt>
                <c:pt idx="3">
                  <c:v>7,8% Доходы от продажи материальных и нематериальных активов</c:v>
                </c:pt>
                <c:pt idx="4">
                  <c:v>1,3% Штрафы, санкции, возмещение ущерба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497.8</c:v>
                </c:pt>
                <c:pt idx="1">
                  <c:v>4.9000000000000004</c:v>
                </c:pt>
                <c:pt idx="2">
                  <c:v>1.1000000000000001</c:v>
                </c:pt>
                <c:pt idx="3">
                  <c:v>43.1</c:v>
                </c:pt>
                <c:pt idx="4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2D8-4BA3-B05D-069AF7E112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8034836407065883E-2"/>
          <c:y val="0.48329382861831555"/>
          <c:w val="0.93862718957152913"/>
          <c:h val="0.507369199549849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/>
              <a:t>4 891,5 </a:t>
            </a:r>
            <a:r>
              <a:rPr lang="ru-RU" dirty="0"/>
              <a:t>млн</a:t>
            </a:r>
            <a:r>
              <a:rPr lang="ru-RU" dirty="0" smtClean="0"/>
              <a:t>. руб</a:t>
            </a:r>
            <a:r>
              <a:rPr lang="ru-RU" dirty="0"/>
              <a:t>.</a:t>
            </a:r>
          </a:p>
        </c:rich>
      </c:tx>
      <c:layout>
        <c:manualLayout>
          <c:xMode val="edge"/>
          <c:yMode val="edge"/>
          <c:x val="0.6013198334923686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spc="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5112215629357052"/>
          <c:y val="0.1276572012936199"/>
          <c:w val="0.39101451763300021"/>
          <c:h val="0.6859549252481893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4891,5 млн.руб.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9D-4DF7-9889-90D9CFD2557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9D-4DF7-9889-90D9CFD2557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F9D-4DF7-9889-90D9CFD2557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F9D-4DF7-9889-90D9CFD255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106.8</c:v>
                </c:pt>
                <c:pt idx="1">
                  <c:v>856.5</c:v>
                </c:pt>
                <c:pt idx="2">
                  <c:v>3537.7</c:v>
                </c:pt>
                <c:pt idx="3">
                  <c:v>390.6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F9D-4DF7-9889-90D9CFD2557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61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2.1249315880784981E-2"/>
          <c:y val="0.2535118704125835"/>
          <c:w val="0.40948602924407818"/>
          <c:h val="0.383744159602028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/>
              <a:t>4 927,9млн. руб</a:t>
            </a:r>
            <a:r>
              <a:rPr lang="ru-RU" dirty="0"/>
              <a:t>.</a:t>
            </a:r>
          </a:p>
        </c:rich>
      </c:tx>
      <c:layout>
        <c:manualLayout>
          <c:xMode val="edge"/>
          <c:yMode val="edge"/>
          <c:x val="0.29316592670902075"/>
          <c:y val="2.46989254578630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spc="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4927,9  млн.руб.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BD5-48AF-8B5E-55C28D3D26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BD5-48AF-8B5E-55C28D3D26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BD5-48AF-8B5E-55C28D3D26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BD5-48AF-8B5E-55C28D3D26B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353.6</c:v>
                </c:pt>
                <c:pt idx="1">
                  <c:v>859.1</c:v>
                </c:pt>
                <c:pt idx="2">
                  <c:v>3542.6</c:v>
                </c:pt>
                <c:pt idx="3">
                  <c:v>172.6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BD5-48AF-8B5E-55C28D3D26B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61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/>
              <a:t>4</a:t>
            </a:r>
            <a:r>
              <a:rPr lang="ru-RU" baseline="0" dirty="0" smtClean="0"/>
              <a:t> 793,5</a:t>
            </a:r>
            <a:r>
              <a:rPr lang="ru-RU" dirty="0" smtClean="0"/>
              <a:t> </a:t>
            </a:r>
            <a:r>
              <a:rPr lang="ru-RU" dirty="0"/>
              <a:t>млн</a:t>
            </a:r>
            <a:r>
              <a:rPr lang="ru-RU" dirty="0" smtClean="0"/>
              <a:t>. руб</a:t>
            </a:r>
            <a:r>
              <a:rPr lang="ru-RU" dirty="0"/>
              <a:t>.</a:t>
            </a:r>
          </a:p>
        </c:rich>
      </c:tx>
      <c:layout>
        <c:manualLayout>
          <c:xMode val="edge"/>
          <c:yMode val="edge"/>
          <c:x val="0.28223414452657719"/>
          <c:y val="1.064995477093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spc="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4793,5 млн.руб.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95B-4345-8005-D819A75926F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95B-4345-8005-D819A75926F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95B-4345-8005-D819A75926F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95B-4345-8005-D819A75926F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441.1</c:v>
                </c:pt>
                <c:pt idx="1">
                  <c:v>698.1</c:v>
                </c:pt>
                <c:pt idx="2">
                  <c:v>3482.4</c:v>
                </c:pt>
                <c:pt idx="3">
                  <c:v>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95B-4345-8005-D819A75926F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61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4">
                      <a:shade val="76000"/>
                      <a:lumMod val="60000"/>
                      <a:lumOff val="40000"/>
                    </a:schemeClr>
                  </a:gs>
                  <a:gs pos="0">
                    <a:schemeClr val="accent4">
                      <a:shade val="76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EE-4139-8270-A1D472C87200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4">
                      <a:tint val="77000"/>
                      <a:lumMod val="60000"/>
                      <a:lumOff val="40000"/>
                    </a:schemeClr>
                  </a:gs>
                  <a:gs pos="0">
                    <a:schemeClr val="accent4">
                      <a:tint val="77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EE-4139-8270-A1D472C8720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Лист1!$A$2:$A$2</c:f>
              <c:strCache>
                <c:ptCount val="1"/>
                <c:pt idx="0">
                  <c:v>Дотация на выравнивание бюджетной обеспеченности</c:v>
                </c:pt>
              </c:strCache>
            </c:strRef>
          </c:cat>
          <c:val>
            <c:numRef>
              <c:f>Лист1!$B$2:$B$2</c:f>
              <c:numCache>
                <c:formatCode>General</c:formatCode>
                <c:ptCount val="1"/>
                <c:pt idx="0">
                  <c:v>106.8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4EE-4139-8270-A1D472C8720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057876177181007"/>
          <c:y val="0.62058095837675897"/>
          <c:w val="0.29273833805607991"/>
          <c:h val="0.33273816136831358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821462014424691E-3"/>
          <c:y val="8.0647195356672086E-2"/>
          <c:w val="0.37643956038142401"/>
          <c:h val="0.7477920996766125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Субсидии 2023</c:v>
                </c:pt>
              </c:strCache>
            </c:strRef>
          </c:tx>
          <c:spPr>
            <a:ln w="9525">
              <a:solidFill>
                <a:schemeClr val="tx2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9525"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41-4BD1-A721-6D34CAC1F39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9525"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41-4BD1-A721-6D34CAC1F39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9525"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241-4BD1-A721-6D34CAC1F39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9525"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241-4BD1-A721-6D34CAC1F39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9525"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241-4BD1-A721-6D34CAC1F39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9525"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241-4BD1-A721-6D34CAC1F39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F241-4BD1-A721-6D34CAC1F39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F241-4BD1-A721-6D34CAC1F39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F241-4BD1-A721-6D34CAC1F39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F241-4BD1-A721-6D34CAC1F39B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F241-4BD1-A721-6D34CAC1F39B}"/>
              </c:ext>
            </c:extLst>
          </c:dPt>
          <c:dLbls>
            <c:dLbl>
              <c:idx val="3"/>
              <c:layout>
                <c:manualLayout>
                  <c:x val="1.1997911040874522E-3"/>
                  <c:y val="0.146974410250712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241-4BD1-A721-6D34CAC1F39B}"/>
                </c:ext>
              </c:extLst>
            </c:dLbl>
            <c:dLbl>
              <c:idx val="4"/>
              <c:layout>
                <c:manualLayout>
                  <c:x val="5.9989555204372387E-3"/>
                  <c:y val="-2.9394882050142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241-4BD1-A721-6D34CAC1F39B}"/>
                </c:ext>
              </c:extLst>
            </c:dLbl>
            <c:dLbl>
              <c:idx val="5"/>
              <c:layout>
                <c:manualLayout>
                  <c:x val="-4.4392270851235753E-2"/>
                  <c:y val="0.126624107292921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241-4BD1-A721-6D34CAC1F3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2">
                      <a:lumMod val="7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11,7% Субсидии на содержание, ремонт, капитальный ремонт, строительство и реконструкцию автомобильных дорог общего пользования местного значения</c:v>
                </c:pt>
                <c:pt idx="1">
                  <c:v>20,6% Субсидии  на 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</c:v>
                </c:pt>
                <c:pt idx="2">
                  <c:v>2,5% Субсидии на реализацию мероприятий по обеспечению жильем молодых семей</c:v>
                </c:pt>
                <c:pt idx="3">
                  <c:v>0,1% Субсидии на поддержку отрасли культуры</c:v>
                </c:pt>
                <c:pt idx="4">
                  <c:v>36,2% Субсидии на реализацию мероприятий по модернизации школьных систем образования</c:v>
                </c:pt>
                <c:pt idx="5">
                  <c:v>0,8% Субсидии на финансовое обеспечение отдельных полномочий</c:v>
                </c:pt>
                <c:pt idx="6">
                  <c:v>28,1% Прочие субсидии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100</c:v>
                </c:pt>
                <c:pt idx="1">
                  <c:v>176.7</c:v>
                </c:pt>
                <c:pt idx="2">
                  <c:v>21.5</c:v>
                </c:pt>
                <c:pt idx="3">
                  <c:v>1.3</c:v>
                </c:pt>
                <c:pt idx="4">
                  <c:v>309.89999999999998</c:v>
                </c:pt>
                <c:pt idx="5">
                  <c:v>6.8</c:v>
                </c:pt>
                <c:pt idx="6">
                  <c:v>240.3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F241-4BD1-A721-6D34CAC1F3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2599707364336692"/>
          <c:y val="1.4070551989949834E-2"/>
          <c:w val="0.5512068953789715"/>
          <c:h val="0.98592949131778174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ln>
                <a:noFill/>
              </a:ln>
              <a:solidFill>
                <a:schemeClr val="dk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053430682975754E-2"/>
          <c:y val="5.392456393734029E-2"/>
          <c:w val="0.42479288830921375"/>
          <c:h val="0.826930155908602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Субвенции 2023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387-49BF-96A1-FA58FECF534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387-49BF-96A1-FA58FECF534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387-49BF-96A1-FA58FECF534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387-49BF-96A1-FA58FECF534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387-49BF-96A1-FA58FECF534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387-49BF-96A1-FA58FECF534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0387-49BF-96A1-FA58FECF534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0387-49BF-96A1-FA58FECF534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0387-49BF-96A1-FA58FECF534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0387-49BF-96A1-FA58FECF5346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0387-49BF-96A1-FA58FECF5346}"/>
              </c:ext>
            </c:extLst>
          </c:dPt>
          <c:dLbls>
            <c:dLbl>
              <c:idx val="0"/>
              <c:layout>
                <c:manualLayout>
                  <c:x val="-2.053615047338728E-2"/>
                  <c:y val="-9.4063622560456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87-49BF-96A1-FA58FECF5346}"/>
                </c:ext>
              </c:extLst>
            </c:dLbl>
            <c:dLbl>
              <c:idx val="1"/>
              <c:layout>
                <c:manualLayout>
                  <c:x val="-9.6640708110058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87-49BF-96A1-FA58FECF5346}"/>
                </c:ext>
              </c:extLst>
            </c:dLbl>
            <c:dLbl>
              <c:idx val="2"/>
              <c:layout>
                <c:manualLayout>
                  <c:x val="-4.4293146205571836E-17"/>
                  <c:y val="-5.6438173536273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87-49BF-96A1-FA58FECF5346}"/>
                </c:ext>
              </c:extLst>
            </c:dLbl>
            <c:dLbl>
              <c:idx val="3"/>
              <c:layout>
                <c:manualLayout>
                  <c:x val="3.8656283244023114E-2"/>
                  <c:y val="-0.136392252712661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387-49BF-96A1-FA58FECF53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96,7% Субвенции бюджетам городских округов на выполнение передаваемых полномочий субъектов Российской Федерации</c:v>
                </c:pt>
                <c:pt idx="1">
                  <c:v>2,7% Субвенции на компенсацию части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образовательные программы дошкольного образования</c:v>
                </c:pt>
                <c:pt idx="2">
                  <c:v>0,5% Субвенции 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c:v>
                </c:pt>
                <c:pt idx="3">
                  <c:v>Субвенции на 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3421.3</c:v>
                </c:pt>
                <c:pt idx="1">
                  <c:v>97.1</c:v>
                </c:pt>
                <c:pt idx="2">
                  <c:v>19.3</c:v>
                </c:pt>
                <c:pt idx="3">
                  <c:v>1.7000000000000001E-2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0387-49BF-96A1-FA58FECF534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578945566169974"/>
          <c:y val="5.3077621005073509E-2"/>
          <c:w val="0.373544492012303"/>
          <c:h val="0.83361065942168044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ln>
                <a:noFill/>
              </a:ln>
              <a:solidFill>
                <a:schemeClr val="dk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05343470208029E-2"/>
          <c:y val="5.3924563937340297E-2"/>
          <c:w val="0.42479288830921375"/>
          <c:h val="0.826930155908602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Субвенции 2023</c:v>
                </c:pt>
              </c:strCache>
            </c:strRef>
          </c:tx>
          <c:spPr>
            <a:ln w="3175">
              <a:solidFill>
                <a:schemeClr val="tx2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3175"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1BC-4D28-B343-C4245FE7AC4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3175"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1BC-4D28-B343-C4245FE7AC4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3175"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1BC-4D28-B343-C4245FE7AC4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3175"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1BC-4D28-B343-C4245FE7AC4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3175"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1BC-4D28-B343-C4245FE7AC4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3175"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41BC-4D28-B343-C4245FE7AC4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3175"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41BC-4D28-B343-C4245FE7AC4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3175"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41BC-4D28-B343-C4245FE7AC4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3175"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41BC-4D28-B343-C4245FE7AC4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3175"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41BC-4D28-B343-C4245FE7AC4B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3175"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41BC-4D28-B343-C4245FE7AC4B}"/>
              </c:ext>
            </c:extLst>
          </c:dPt>
          <c:dLbls>
            <c:dLbl>
              <c:idx val="0"/>
              <c:layout>
                <c:manualLayout>
                  <c:x val="-2.053615047338728E-2"/>
                  <c:y val="-9.4063622560456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BC-4D28-B343-C4245FE7AC4B}"/>
                </c:ext>
              </c:extLst>
            </c:dLbl>
            <c:dLbl>
              <c:idx val="1"/>
              <c:layout>
                <c:manualLayout>
                  <c:x val="9.3016681555930528E-2"/>
                  <c:y val="5.8789764100285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BC-4D28-B343-C4245FE7AC4B}"/>
                </c:ext>
              </c:extLst>
            </c:dLbl>
            <c:dLbl>
              <c:idx val="2"/>
              <c:layout>
                <c:manualLayout>
                  <c:x val="-4.3488318649526007E-2"/>
                  <c:y val="-0.152853386660741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1BC-4D28-B343-C4245FE7AC4B}"/>
                </c:ext>
              </c:extLst>
            </c:dLbl>
            <c:dLbl>
              <c:idx val="3"/>
              <c:layout>
                <c:manualLayout>
                  <c:x val="-6.0400442568786118E-3"/>
                  <c:y val="-4.7031811280228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1BC-4D28-B343-C4245FE7AC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2">
                      <a:lumMod val="7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32,5% Межбюджетные трансферты, передаваемые бюджетам городских округов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</c:v>
                </c:pt>
                <c:pt idx="1">
                  <c:v>65,4% Прочие межбюджетные трансферты</c:v>
                </c:pt>
                <c:pt idx="2">
                  <c:v>2,1% Межбюджетные трансфертына проведение мерпоприятий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126.8</c:v>
                </c:pt>
                <c:pt idx="1">
                  <c:v>255.5</c:v>
                </c:pt>
                <c:pt idx="2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41BC-4D28-B343-C4245FE7AC4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08929068764049"/>
          <c:y val="0.13303172481422895"/>
          <c:w val="0.373544492012303"/>
          <c:h val="0.53260703118302244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ln>
                <a:noFill/>
              </a:ln>
              <a:solidFill>
                <a:schemeClr val="dk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 доходы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2000"/>
                  </a:schemeClr>
                </a:gs>
                <a:gs pos="100000">
                  <a:schemeClr val="accent1">
                    <a:shade val="88000"/>
                    <a:lumMod val="94000"/>
                  </a:schemeClr>
                </a:gs>
              </a:gsLst>
              <a:path path="circle">
                <a:fillToRect l="50000" t="100000" r="100000" b="50000"/>
              </a:path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2214.3000000000002</c:v>
                </c:pt>
                <c:pt idx="1">
                  <c:v>2345</c:v>
                </c:pt>
                <c:pt idx="2">
                  <c:v>2508.1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D7-41E5-B2F7-C44C7F010A5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6000"/>
                    <a:lumMod val="102000"/>
                  </a:schemeClr>
                </a:gs>
                <a:gs pos="100000">
                  <a:schemeClr val="accent3">
                    <a:shade val="88000"/>
                    <a:lumMod val="94000"/>
                  </a:schemeClr>
                </a:gs>
              </a:gsLst>
              <a:path path="circle">
                <a:fillToRect l="50000" t="100000" r="100000" b="50000"/>
              </a:path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547.29999999999995</c:v>
                </c:pt>
                <c:pt idx="1">
                  <c:v>557.6</c:v>
                </c:pt>
                <c:pt idx="2">
                  <c:v>554.29999999999995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D7-41E5-B2F7-C44C7F010A5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6000"/>
                    <a:lumMod val="102000"/>
                  </a:schemeClr>
                </a:gs>
                <a:gs pos="100000">
                  <a:schemeClr val="accent5">
                    <a:shade val="88000"/>
                    <a:lumMod val="94000"/>
                  </a:schemeClr>
                </a:gs>
              </a:gsLst>
              <a:path path="circle">
                <a:fillToRect l="50000" t="100000" r="100000" b="50000"/>
              </a:path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4891.5</c:v>
                </c:pt>
                <c:pt idx="1">
                  <c:v>4927.8999999999996</c:v>
                </c:pt>
                <c:pt idx="2">
                  <c:v>4793.5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FD-41C5-8B53-7FD72B29A1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16659296"/>
        <c:axId val="316660080"/>
        <c:axId val="0"/>
      </c:bar3DChart>
      <c:catAx>
        <c:axId val="3166592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6660080"/>
        <c:crosses val="autoZero"/>
        <c:auto val="1"/>
        <c:lblAlgn val="ctr"/>
        <c:lblOffset val="100"/>
        <c:noMultiLvlLbl val="0"/>
      </c:catAx>
      <c:valAx>
        <c:axId val="31666008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31665929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06417893154813"/>
          <c:y val="0.25569130950286162"/>
          <c:w val="0.71368038046260696"/>
          <c:h val="0.8323028278675962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0100</c:v>
                </c:pt>
              </c:strCache>
            </c:strRef>
          </c:tx>
          <c:spPr>
            <a:ln w="12700">
              <a:solidFill>
                <a:schemeClr val="tx2">
                  <a:alpha val="91000"/>
                </a:schemeClr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1BE-4A75-927F-37145DC70DB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1BE-4A75-927F-37145DC70DB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1BE-4A75-927F-37145DC70DB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1BE-4A75-927F-37145DC70DB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1BE-4A75-927F-37145DC70DBE}"/>
              </c:ext>
            </c:extLst>
          </c:dPt>
          <c:dLbls>
            <c:dLbl>
              <c:idx val="2"/>
              <c:layout>
                <c:manualLayout>
                  <c:x val="0.13305728961664218"/>
                  <c:y val="7.194010607008577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0,01%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1BE-4A75-927F-37145DC70DBE}"/>
                </c:ext>
              </c:extLst>
            </c:dLbl>
            <c:dLbl>
              <c:idx val="3"/>
              <c:layout>
                <c:manualLayout>
                  <c:x val="3.6525530482999717E-2"/>
                  <c:y val="0.1462008607230775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1BE-4A75-927F-37145DC70DBE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Функционирование законодательных (представительных) органов государственной власти и представительных органов муниципальных образований</c:v>
                </c:pt>
                <c:pt idx="1">
                  <c:v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c:v>
                </c:pt>
                <c:pt idx="2">
                  <c:v>Судебная система</c:v>
                </c:pt>
                <c:pt idx="3">
                  <c:v>Резервные фонды</c:v>
                </c:pt>
                <c:pt idx="4">
                  <c:v>Другие общегосударственные вопросы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11</c:v>
                </c:pt>
                <c:pt idx="1">
                  <c:v>128.80000000000001</c:v>
                </c:pt>
                <c:pt idx="2">
                  <c:v>0.02</c:v>
                </c:pt>
                <c:pt idx="3">
                  <c:v>2</c:v>
                </c:pt>
                <c:pt idx="4">
                  <c:v>262.39999999999998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1BE-4A75-927F-37145DC70DB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dPt>
            <c:idx val="0"/>
            <c:bubble3D val="0"/>
            <c:spPr>
              <a:solidFill>
                <a:srgbClr val="EAB2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942-42D5-9AF8-60D71A0FC0C3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942-42D5-9AF8-60D71A0FC0C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8942-42D5-9AF8-60D71A0FC0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от других бюджетов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2761.7</c:v>
                </c:pt>
                <c:pt idx="1">
                  <c:v>4891.5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42-42D5-9AF8-60D71A0FC0C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34"/>
        <c:holeSize val="4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06417893154813"/>
          <c:y val="0.26644298294341562"/>
          <c:w val="0.71368038046260696"/>
          <c:h val="0.8323028278675962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0300</c:v>
                </c:pt>
              </c:strCache>
            </c:strRef>
          </c:tx>
          <c:spPr>
            <a:ln w="12700">
              <a:solidFill>
                <a:schemeClr val="tx2">
                  <a:alpha val="91000"/>
                </a:schemeClr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821-426D-B458-BB6D08BE10E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821-426D-B458-BB6D08BE10E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821-426D-B458-BB6D08BE10E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821-426D-B458-BB6D08BE10E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821-426D-B458-BB6D08BE10E9}"/>
              </c:ext>
            </c:extLst>
          </c:dPt>
          <c:dLbls>
            <c:dLbl>
              <c:idx val="2"/>
              <c:layout>
                <c:manualLayout>
                  <c:x val="0.13305728961664218"/>
                  <c:y val="7.194010607008577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821-426D-B458-BB6D08BE10E9}"/>
                </c:ext>
              </c:extLst>
            </c:dLbl>
            <c:dLbl>
              <c:idx val="3"/>
              <c:layout>
                <c:manualLayout>
                  <c:x val="3.6525530482999717E-2"/>
                  <c:y val="0.1462008607230775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821-426D-B458-BB6D08BE10E9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Защита населения и территории от чрезвычайных ситуаций природного и техногенного характера, гражданская оборона</c:v>
                </c:pt>
                <c:pt idx="1">
                  <c:v>Другие вопросы в области национальной безопасности и правоохранительной деятельности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51.2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821-426D-B458-BB6D08BE10E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06417893154813"/>
          <c:y val="0.26644298294341562"/>
          <c:w val="0.71368038046260696"/>
          <c:h val="0.8323028278675962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0400</c:v>
                </c:pt>
              </c:strCache>
            </c:strRef>
          </c:tx>
          <c:spPr>
            <a:ln w="12700">
              <a:solidFill>
                <a:schemeClr val="tx2">
                  <a:alpha val="91000"/>
                </a:schemeClr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29A-4DB1-BB16-21FBADBCF15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29A-4DB1-BB16-21FBADBCF15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29A-4DB1-BB16-21FBADBCF15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29A-4DB1-BB16-21FBADBCF15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29A-4DB1-BB16-21FBADBCF15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0,5%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9A-4DB1-BB16-21FBADBCF156}"/>
                </c:ext>
              </c:extLst>
            </c:dLbl>
            <c:dLbl>
              <c:idx val="2"/>
              <c:layout>
                <c:manualLayout>
                  <c:x val="4.4352429872214057E-2"/>
                  <c:y val="-2.088583724615410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29A-4DB1-BB16-21FBADBCF156}"/>
                </c:ext>
              </c:extLst>
            </c:dLbl>
            <c:dLbl>
              <c:idx val="3"/>
              <c:layout>
                <c:manualLayout>
                  <c:x val="-2.0871731704571319E-2"/>
                  <c:y val="6.961945748717936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29A-4DB1-BB16-21FBADBCF156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Сельское хозяйство и рыболовство</c:v>
                </c:pt>
                <c:pt idx="1">
                  <c:v>Транспорт</c:v>
                </c:pt>
                <c:pt idx="2">
                  <c:v>Дорожное хозяйство (дорожные фонды)</c:v>
                </c:pt>
                <c:pt idx="3">
                  <c:v>Другие вопросы в области национальной экономики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5.9</c:v>
                </c:pt>
                <c:pt idx="1">
                  <c:v>150</c:v>
                </c:pt>
                <c:pt idx="2">
                  <c:v>442.8</c:v>
                </c:pt>
                <c:pt idx="3">
                  <c:v>109.7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29A-4DB1-BB16-21FBADBCF15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06417893154813"/>
          <c:y val="0.26644298294341562"/>
          <c:w val="0.71368038046260696"/>
          <c:h val="0.8323028278675962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0500</c:v>
                </c:pt>
              </c:strCache>
            </c:strRef>
          </c:tx>
          <c:spPr>
            <a:ln w="12700">
              <a:solidFill>
                <a:schemeClr val="tx2">
                  <a:alpha val="91000"/>
                </a:schemeClr>
              </a:solidFill>
            </a:ln>
          </c:spPr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267-48E5-ABC9-67C70A0E2360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267-48E5-ABC9-67C70A0E2360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267-48E5-ABC9-67C70A0E2360}"/>
              </c:ext>
            </c:extLst>
          </c:dPt>
          <c:dPt>
            <c:idx val="3"/>
            <c:bubble3D val="0"/>
            <c:spPr>
              <a:solidFill>
                <a:schemeClr val="accent3">
                  <a:lumMod val="75000"/>
                </a:schemeClr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267-48E5-ABC9-67C70A0E236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267-48E5-ABC9-67C70A0E2360}"/>
              </c:ext>
            </c:extLst>
          </c:dPt>
          <c:dLbls>
            <c:dLbl>
              <c:idx val="0"/>
              <c:layout>
                <c:manualLayout>
                  <c:x val="2.6089664630714149E-3"/>
                  <c:y val="-1.160324291453000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67-48E5-ABC9-67C70A0E2360}"/>
                </c:ext>
              </c:extLst>
            </c:dLbl>
            <c:dLbl>
              <c:idx val="2"/>
              <c:layout>
                <c:manualLayout>
                  <c:x val="-2.6089664630714149E-3"/>
                  <c:y val="-9.282594331623971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67-48E5-ABC9-67C70A0E2360}"/>
                </c:ext>
              </c:extLst>
            </c:dLbl>
            <c:dLbl>
              <c:idx val="3"/>
              <c:layout>
                <c:manualLayout>
                  <c:x val="-2.0871731704571319E-2"/>
                  <c:y val="6.961945748717936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267-48E5-ABC9-67C70A0E2360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Жилищное хозяйство</c:v>
                </c:pt>
                <c:pt idx="1">
                  <c:v>Благоустройство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58.9</c:v>
                </c:pt>
                <c:pt idx="1">
                  <c:v>547.4</c:v>
                </c:pt>
                <c:pt idx="2">
                  <c:v>38.1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267-48E5-ABC9-67C70A0E236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23717764884051"/>
          <c:y val="0.44513292382717712"/>
          <c:w val="0.61975751813745272"/>
          <c:h val="0.5512678781305001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0700</c:v>
                </c:pt>
              </c:strCache>
            </c:strRef>
          </c:tx>
          <c:spPr>
            <a:ln w="12700">
              <a:solidFill>
                <a:schemeClr val="tx2">
                  <a:alpha val="91000"/>
                </a:schemeClr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74C-4F77-8CE1-0D4F761EC7C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74C-4F77-8CE1-0D4F761EC7C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74C-4F77-8CE1-0D4F761EC7C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74C-4F77-8CE1-0D4F761EC7C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74C-4F77-8CE1-0D4F761EC7C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74C-4F77-8CE1-0D4F761EC7C1}"/>
              </c:ext>
            </c:extLst>
          </c:dPt>
          <c:dLbls>
            <c:dLbl>
              <c:idx val="2"/>
              <c:layout>
                <c:manualLayout>
                  <c:x val="-2.6089664630714247E-2"/>
                  <c:y val="6.9619457487179789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74C-4F77-8CE1-0D4F761EC7C1}"/>
                </c:ext>
              </c:extLst>
            </c:dLbl>
            <c:dLbl>
              <c:idx val="3"/>
              <c:layout>
                <c:manualLayout>
                  <c:x val="-0.1043586585228566"/>
                  <c:y val="-7.42607546529918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0,01%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74C-4F77-8CE1-0D4F761EC7C1}"/>
                </c:ext>
              </c:extLst>
            </c:dLbl>
            <c:dLbl>
              <c:idx val="4"/>
              <c:layout>
                <c:manualLayout>
                  <c:x val="-1.0435865852285659E-2"/>
                  <c:y val="-0.1392389149743596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74C-4F77-8CE1-0D4F761EC7C1}"/>
                </c:ext>
              </c:extLst>
            </c:dLbl>
            <c:dLbl>
              <c:idx val="5"/>
              <c:layout>
                <c:manualLayout>
                  <c:x val="6.7833128039856791E-2"/>
                  <c:y val="-8.35433489846157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74C-4F77-8CE1-0D4F761EC7C1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/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Профессиональная подготовка, переподготовка и повышение квалификации</c:v>
                </c:pt>
                <c:pt idx="4">
                  <c:v>Молодежная политика и оздоровление детей</c:v>
                </c:pt>
                <c:pt idx="5">
                  <c:v>Другие вопросы в области образования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2047.3</c:v>
                </c:pt>
                <c:pt idx="1">
                  <c:v>2818.1</c:v>
                </c:pt>
                <c:pt idx="2">
                  <c:v>346.3</c:v>
                </c:pt>
                <c:pt idx="3">
                  <c:v>0.6</c:v>
                </c:pt>
                <c:pt idx="4">
                  <c:v>16.899999999999999</c:v>
                </c:pt>
                <c:pt idx="5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74C-4F77-8CE1-0D4F761EC7C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3577990019367975E-2"/>
          <c:y val="1.3923891497435958E-2"/>
          <c:w val="0.85284381453083391"/>
          <c:h val="0.368627718265221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06417893154813"/>
          <c:y val="0.26644298294341562"/>
          <c:w val="0.71368038046260696"/>
          <c:h val="0.8323028278675962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0800</c:v>
                </c:pt>
              </c:strCache>
            </c:strRef>
          </c:tx>
          <c:spPr>
            <a:ln w="12700">
              <a:solidFill>
                <a:schemeClr val="tx2">
                  <a:alpha val="91000"/>
                </a:schemeClr>
              </a:solidFill>
            </a:ln>
          </c:spPr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B43-45A6-BAD4-90E76FF8D787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B43-45A6-BAD4-90E76FF8D78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B43-45A6-BAD4-90E76FF8D78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B43-45A6-BAD4-90E76FF8D78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B43-45A6-BAD4-90E76FF8D787}"/>
              </c:ext>
            </c:extLst>
          </c:dPt>
          <c:dLbls>
            <c:dLbl>
              <c:idx val="2"/>
              <c:layout>
                <c:manualLayout>
                  <c:x val="0.13305728961664218"/>
                  <c:y val="7.194010607008577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B43-45A6-BAD4-90E76FF8D787}"/>
                </c:ext>
              </c:extLst>
            </c:dLbl>
            <c:dLbl>
              <c:idx val="3"/>
              <c:layout>
                <c:manualLayout>
                  <c:x val="3.6525530482999717E-2"/>
                  <c:y val="0.1462008607230775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B43-45A6-BAD4-90E76FF8D787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Культура</c:v>
                </c:pt>
                <c:pt idx="1">
                  <c:v>Другие вопросы в области культуры, кинематографии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128.9</c:v>
                </c:pt>
                <c:pt idx="1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B43-45A6-BAD4-90E76FF8D78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06417893154813"/>
          <c:y val="0.26644298294341562"/>
          <c:w val="0.71368038046260696"/>
          <c:h val="0.8323028278675962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1000</c:v>
                </c:pt>
              </c:strCache>
            </c:strRef>
          </c:tx>
          <c:spPr>
            <a:ln w="12700">
              <a:solidFill>
                <a:schemeClr val="tx2">
                  <a:alpha val="91000"/>
                </a:schemeClr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B51-498E-A535-2C591FBE4A2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B51-498E-A535-2C591FBE4A2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B51-498E-A535-2C591FBE4A2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B51-498E-A535-2C591FBE4A2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B51-498E-A535-2C591FBE4A25}"/>
              </c:ext>
            </c:extLst>
          </c:dPt>
          <c:dLbls>
            <c:dLbl>
              <c:idx val="0"/>
              <c:layout>
                <c:manualLayout>
                  <c:x val="2.6089664630714149E-3"/>
                  <c:y val="-1.160324291453000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51-498E-A535-2C591FBE4A25}"/>
                </c:ext>
              </c:extLst>
            </c:dLbl>
            <c:dLbl>
              <c:idx val="1"/>
              <c:layout>
                <c:manualLayout>
                  <c:x val="1.8262765241499904E-2"/>
                  <c:y val="-3.016843157777790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B51-498E-A535-2C591FBE4A25}"/>
                </c:ext>
              </c:extLst>
            </c:dLbl>
            <c:dLbl>
              <c:idx val="2"/>
              <c:layout>
                <c:manualLayout>
                  <c:x val="-2.6089664630714149E-3"/>
                  <c:y val="-9.282594331623971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B51-498E-A535-2C591FBE4A25}"/>
                </c:ext>
              </c:extLst>
            </c:dLbl>
            <c:dLbl>
              <c:idx val="3"/>
              <c:layout>
                <c:manualLayout>
                  <c:x val="-2.0871731704571319E-2"/>
                  <c:y val="6.961945748717936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B51-498E-A535-2C591FBE4A25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Пенсионное обеспечение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8.8000000000000007</c:v>
                </c:pt>
                <c:pt idx="1">
                  <c:v>14.1</c:v>
                </c:pt>
                <c:pt idx="2">
                  <c:v>384.8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B51-498E-A535-2C591FBE4A2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06417893154813"/>
          <c:y val="0.26644298294341562"/>
          <c:w val="0.71368038046260696"/>
          <c:h val="0.8323028278675962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1100</c:v>
                </c:pt>
              </c:strCache>
            </c:strRef>
          </c:tx>
          <c:spPr>
            <a:ln w="12700">
              <a:solidFill>
                <a:schemeClr val="tx2">
                  <a:alpha val="91000"/>
                </a:schemeClr>
              </a:solidFill>
            </a:ln>
          </c:spPr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F89-44C5-9879-7AA94FFBF91E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F89-44C5-9879-7AA94FFBF91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F89-44C5-9879-7AA94FFBF91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F89-44C5-9879-7AA94FFBF91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F89-44C5-9879-7AA94FFBF91E}"/>
              </c:ext>
            </c:extLst>
          </c:dPt>
          <c:dLbls>
            <c:dLbl>
              <c:idx val="2"/>
              <c:layout>
                <c:manualLayout>
                  <c:x val="0.13305728961664218"/>
                  <c:y val="7.194010607008577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89-44C5-9879-7AA94FFBF91E}"/>
                </c:ext>
              </c:extLst>
            </c:dLbl>
            <c:dLbl>
              <c:idx val="3"/>
              <c:layout>
                <c:manualLayout>
                  <c:x val="3.6525530482999717E-2"/>
                  <c:y val="0.1462008607230775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F89-44C5-9879-7AA94FFBF91E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Физическая культура</c:v>
                </c:pt>
                <c:pt idx="1">
                  <c:v>Спорт высших достижений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71.099999999999994</c:v>
                </c:pt>
                <c:pt idx="1">
                  <c:v>115.8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F89-44C5-9879-7AA94FFBF9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1630242481862547"/>
          <c:y val="2.5527134411965923E-2"/>
          <c:w val="0.57000411682582042"/>
          <c:h val="0.18361538045480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06417893154813"/>
          <c:y val="0.26644298294341562"/>
          <c:w val="0.71368038046260696"/>
          <c:h val="0.8323028278675962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1200</c:v>
                </c:pt>
              </c:strCache>
            </c:strRef>
          </c:tx>
          <c:spPr>
            <a:ln w="12700">
              <a:solidFill>
                <a:schemeClr val="tx2">
                  <a:alpha val="91000"/>
                </a:schemeClr>
              </a:solidFill>
            </a:ln>
          </c:spPr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7D4-492E-8B3D-98688F1D7D44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7D4-492E-8B3D-98688F1D7D4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7D4-492E-8B3D-98688F1D7D4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7D4-492E-8B3D-98688F1D7D4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7D4-492E-8B3D-98688F1D7D44}"/>
              </c:ext>
            </c:extLst>
          </c:dPt>
          <c:dLbls>
            <c:dLbl>
              <c:idx val="2"/>
              <c:layout>
                <c:manualLayout>
                  <c:x val="0.13305728961664218"/>
                  <c:y val="7.194010607008577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7D4-492E-8B3D-98688F1D7D44}"/>
                </c:ext>
              </c:extLst>
            </c:dLbl>
            <c:dLbl>
              <c:idx val="3"/>
              <c:layout>
                <c:manualLayout>
                  <c:x val="3.6525530482999717E-2"/>
                  <c:y val="0.1462008607230775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7D4-492E-8B3D-98688F1D7D44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</c:f>
              <c:strCache>
                <c:ptCount val="1"/>
                <c:pt idx="0">
                  <c:v>Периодическая печать и издательства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7D4-492E-8B3D-98688F1D7D4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7876905264524548"/>
          <c:y val="1.3923891497435958E-2"/>
          <c:w val="0.64246168927907887"/>
          <c:h val="7.91861942240335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06417893154813"/>
          <c:y val="0.26644298294341562"/>
          <c:w val="0.71368038046260696"/>
          <c:h val="0.8323028278675962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1300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2700">
              <a:solidFill>
                <a:schemeClr val="tx2">
                  <a:alpha val="91000"/>
                </a:schemeClr>
              </a:solidFill>
            </a:ln>
          </c:spPr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1AE-49C4-8445-FC92D0665F25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1AE-49C4-8445-FC92D0665F25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1AE-49C4-8445-FC92D0665F25}"/>
              </c:ext>
            </c:extLst>
          </c:dPt>
          <c:dPt>
            <c:idx val="3"/>
            <c:bubble3D val="0"/>
            <c:spPr>
              <a:solidFill>
                <a:schemeClr val="accent2">
                  <a:lumMod val="75000"/>
                </a:schemeClr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1AE-49C4-8445-FC92D0665F25}"/>
              </c:ext>
            </c:extLst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1AE-49C4-8445-FC92D0665F25}"/>
              </c:ext>
            </c:extLst>
          </c:dPt>
          <c:dLbls>
            <c:dLbl>
              <c:idx val="2"/>
              <c:layout>
                <c:manualLayout>
                  <c:x val="0.13305728961664218"/>
                  <c:y val="7.194010607008577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AE-49C4-8445-FC92D0665F25}"/>
                </c:ext>
              </c:extLst>
            </c:dLbl>
            <c:dLbl>
              <c:idx val="3"/>
              <c:layout>
                <c:manualLayout>
                  <c:x val="3.6525530482999717E-2"/>
                  <c:y val="0.1462008607230775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1AE-49C4-8445-FC92D0665F25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</c:f>
              <c:strCache>
                <c:ptCount val="1"/>
                <c:pt idx="0">
                  <c:v>Обслуживание государственного (муниципального) внутреннего долга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1AE-49C4-8445-FC92D0665F2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6856560612842332E-2"/>
          <c:y val="2.7244810868035478E-2"/>
          <c:w val="0.90533297368291255"/>
          <c:h val="0.8962400541099223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2000"/>
                  </a:schemeClr>
                </a:gs>
                <a:gs pos="100000">
                  <a:schemeClr val="accent1">
                    <a:shade val="88000"/>
                    <a:lumMod val="94000"/>
                  </a:schemeClr>
                </a:gs>
              </a:gsLst>
              <a:path path="circle">
                <a:fillToRect l="50000" t="100000" r="100000" b="50000"/>
              </a:path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1549073648017557E-2"/>
                  <c:y val="-3.983337509164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170-4AD7-AE8C-F13D24D68D73}"/>
                </c:ext>
              </c:extLst>
            </c:dLbl>
            <c:dLbl>
              <c:idx val="1"/>
              <c:layout>
                <c:manualLayout>
                  <c:x val="5.7797446211413687E-2"/>
                  <c:y val="-4.6862794225470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70-4AD7-AE8C-F13D24D68D73}"/>
                </c:ext>
              </c:extLst>
            </c:dLbl>
            <c:dLbl>
              <c:idx val="2"/>
              <c:layout>
                <c:manualLayout>
                  <c:x val="6.5607911915658665E-2"/>
                  <c:y val="-5.1549073648017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170-4AD7-AE8C-F13D24D68D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7913.2</c:v>
                </c:pt>
                <c:pt idx="1">
                  <c:v>7830.5</c:v>
                </c:pt>
                <c:pt idx="2">
                  <c:v>7855.9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70-4AD7-AE8C-F13D24D68D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18335528"/>
        <c:axId val="318335920"/>
        <c:axId val="318248536"/>
      </c:bar3DChart>
      <c:catAx>
        <c:axId val="318335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8335920"/>
        <c:crosses val="autoZero"/>
        <c:auto val="1"/>
        <c:lblAlgn val="ctr"/>
        <c:lblOffset val="100"/>
        <c:noMultiLvlLbl val="0"/>
      </c:catAx>
      <c:valAx>
        <c:axId val="31833592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318335528"/>
        <c:crosses val="autoZero"/>
        <c:crossBetween val="between"/>
      </c:valAx>
      <c:serAx>
        <c:axId val="318248536"/>
        <c:scaling>
          <c:orientation val="minMax"/>
        </c:scaling>
        <c:delete val="1"/>
        <c:axPos val="b"/>
        <c:majorTickMark val="out"/>
        <c:minorTickMark val="none"/>
        <c:tickLblPos val="nextTo"/>
        <c:crossAx val="318335920"/>
        <c:crosses val="autoZero"/>
      </c:ser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3-4559-832F-A1BC4C725F4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3-4559-832F-A1BC4C725F4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Налоги на имущество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43-4559-832F-A1BC4C725F4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753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43-4559-832F-A1BC4C725F4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Доход от продажи материальных и нематериальных активов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43-4559-832F-A1BC4C725F4F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D43-4559-832F-A1BC4C725F4F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Прочие налоговые и неналоговые доходы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D43-4559-832F-A1BC4C725F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254008"/>
        <c:axId val="207254792"/>
      </c:barChart>
      <c:catAx>
        <c:axId val="207254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7254792"/>
        <c:crosses val="autoZero"/>
        <c:auto val="1"/>
        <c:lblAlgn val="ctr"/>
        <c:lblOffset val="100"/>
        <c:noMultiLvlLbl val="0"/>
      </c:catAx>
      <c:valAx>
        <c:axId val="20725479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7254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7270373379821006E-2"/>
          <c:y val="0.47640381729737485"/>
          <c:w val="0.78946550991655973"/>
          <c:h val="0.510201046578509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 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Лист1!$A$2:$A$5</c:f>
              <c:strCache>
                <c:ptCount val="4"/>
                <c:pt idx="0">
                  <c:v>1 квартал</c:v>
                </c:pt>
                <c:pt idx="1">
                  <c:v>2 квартал</c:v>
                </c:pt>
                <c:pt idx="2">
                  <c:v>3 квартал</c:v>
                </c:pt>
                <c:pt idx="3">
                  <c:v>4 квартал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35</c:v>
                </c:pt>
                <c:pt idx="2">
                  <c:v>39</c:v>
                </c:pt>
                <c:pt idx="3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24-4E7C-81CF-E3193446666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Лист1!$A$2:$A$5</c:f>
              <c:strCache>
                <c:ptCount val="4"/>
                <c:pt idx="0">
                  <c:v>1 квартал</c:v>
                </c:pt>
                <c:pt idx="1">
                  <c:v>2 квартал</c:v>
                </c:pt>
                <c:pt idx="2">
                  <c:v>3 квартал</c:v>
                </c:pt>
                <c:pt idx="3">
                  <c:v>4 квартал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17</c:v>
                </c:pt>
                <c:pt idx="1">
                  <c:v>17</c:v>
                </c:pt>
                <c:pt idx="2">
                  <c:v>1</c:v>
                </c:pt>
                <c:pt idx="3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224-4E7C-81CF-E3193446666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год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Лист1!$A$2:$A$5</c:f>
              <c:strCache>
                <c:ptCount val="4"/>
                <c:pt idx="0">
                  <c:v>1 квартал</c:v>
                </c:pt>
                <c:pt idx="1">
                  <c:v>2 квартал</c:v>
                </c:pt>
                <c:pt idx="2">
                  <c:v>3 квартал</c:v>
                </c:pt>
                <c:pt idx="3">
                  <c:v>4 квартал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18</c:v>
                </c:pt>
                <c:pt idx="1">
                  <c:v>1</c:v>
                </c:pt>
                <c:pt idx="2">
                  <c:v>23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224-4E7C-81CF-E3193446666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 год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Лист1!$A$2:$A$5</c:f>
              <c:strCache>
                <c:ptCount val="4"/>
                <c:pt idx="0">
                  <c:v>1 квартал</c:v>
                </c:pt>
                <c:pt idx="1">
                  <c:v>2 квартал</c:v>
                </c:pt>
                <c:pt idx="2">
                  <c:v>3 квартал</c:v>
                </c:pt>
                <c:pt idx="3">
                  <c:v>4 квартал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</c:v>
                </c:pt>
                <c:pt idx="1">
                  <c:v>53</c:v>
                </c:pt>
                <c:pt idx="2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224-4E7C-81CF-E319344666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7253312"/>
        <c:axId val="317249392"/>
      </c:lineChart>
      <c:catAx>
        <c:axId val="317253312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7249392"/>
        <c:crosses val="autoZero"/>
        <c:auto val="1"/>
        <c:lblAlgn val="ctr"/>
        <c:lblOffset val="100"/>
        <c:noMultiLvlLbl val="0"/>
      </c:catAx>
      <c:valAx>
        <c:axId val="317249392"/>
        <c:scaling>
          <c:orientation val="maxMin"/>
          <c:max val="50"/>
          <c:min val="0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7253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57434762757302"/>
          <c:y val="0.22851152966126126"/>
          <c:w val="0.75524254539817171"/>
          <c:h val="0.604012001479441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Безвозмездные поступления от других бюджетов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FB-4255-98ED-048759EBBFC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Безвозмездные поступления от других бюджетов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FB-4255-98ED-048759EBBFC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Безвозмездные поступления от других бюджетов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3538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FB-4255-98ED-048759EBBFC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Безвозмездные поступления от других бюджетов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0FB-4255-98ED-048759EBBF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8307880"/>
        <c:axId val="108307488"/>
      </c:barChart>
      <c:catAx>
        <c:axId val="108307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8307488"/>
        <c:crosses val="autoZero"/>
        <c:auto val="1"/>
        <c:lblAlgn val="ctr"/>
        <c:lblOffset val="100"/>
        <c:noMultiLvlLbl val="0"/>
      </c:catAx>
      <c:valAx>
        <c:axId val="10830748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8307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chemeClr val="tx2"/>
                </a:solidFill>
              </a:rPr>
              <a:t>2024</a:t>
            </a:r>
            <a:r>
              <a:rPr lang="ru-RU" b="1" baseline="0" dirty="0" smtClean="0">
                <a:solidFill>
                  <a:schemeClr val="tx2"/>
                </a:solidFill>
              </a:rPr>
              <a:t> год</a:t>
            </a:r>
            <a:endParaRPr lang="ru-RU" b="1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38101495667148089"/>
          <c:y val="1.76369292300855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1894882050142596E-2"/>
          <c:y val="0.107191214865015"/>
          <c:w val="0.7941640743621079"/>
          <c:h val="0.380247507221419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6B9-4359-8647-BD2918BCA75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6B9-4359-8647-BD2918BCA75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6B9-4359-8647-BD2918BCA75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6B9-4359-8647-BD2918BCA75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6B9-4359-8647-BD2918BCA75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36B9-4359-8647-BD2918BCA75B}"/>
              </c:ext>
            </c:extLst>
          </c:dPt>
          <c:dLbls>
            <c:dLbl>
              <c:idx val="1"/>
              <c:layout>
                <c:manualLayout>
                  <c:x val="9.595173706986479E-2"/>
                  <c:y val="-6.32606136855664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B9-4359-8647-BD2918BCA75B}"/>
                </c:ext>
              </c:extLst>
            </c:dLbl>
            <c:dLbl>
              <c:idx val="4"/>
              <c:layout>
                <c:manualLayout>
                  <c:x val="-2.9482979900381439E-2"/>
                  <c:y val="-8.503258409884282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B9-4359-8647-BD2918BCA75B}"/>
                </c:ext>
              </c:extLst>
            </c:dLbl>
            <c:dLbl>
              <c:idx val="5"/>
              <c:layout>
                <c:manualLayout>
                  <c:x val="0.12541343785875644"/>
                  <c:y val="-6.168539752892953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6B9-4359-8647-BD2918BCA7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46,2% НДФЛ</c:v>
                </c:pt>
                <c:pt idx="1">
                  <c:v>0,7% Акцизы</c:v>
                </c:pt>
                <c:pt idx="2">
                  <c:v>34,0% Налоги на совокупный доход</c:v>
                </c:pt>
                <c:pt idx="3">
                  <c:v>16,4% Налоги на имущество</c:v>
                </c:pt>
                <c:pt idx="4">
                  <c:v>0,1% Платежи за пользование природными ресурсами</c:v>
                </c:pt>
                <c:pt idx="5">
                  <c:v>2,6% Государственная пошлина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1023.9</c:v>
                </c:pt>
                <c:pt idx="1">
                  <c:v>15.8</c:v>
                </c:pt>
                <c:pt idx="2">
                  <c:v>752.9</c:v>
                </c:pt>
                <c:pt idx="3">
                  <c:v>362.1</c:v>
                </c:pt>
                <c:pt idx="4">
                  <c:v>3</c:v>
                </c:pt>
                <c:pt idx="5">
                  <c:v>56.6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6B9-4359-8647-BD2918BCA7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133488640151091"/>
          <c:y val="0.48892015470503275"/>
          <c:w val="0.81866511359848904"/>
          <c:h val="0.426820978224641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chemeClr val="tx2"/>
                </a:solidFill>
              </a:rPr>
              <a:t>2025</a:t>
            </a:r>
            <a:r>
              <a:rPr lang="ru-RU" b="1" baseline="0" dirty="0" smtClean="0">
                <a:solidFill>
                  <a:schemeClr val="tx2"/>
                </a:solidFill>
              </a:rPr>
              <a:t> год</a:t>
            </a:r>
            <a:endParaRPr lang="ru-RU" b="1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3626431553901417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291796281894604"/>
          <c:y val="0.11882597840006083"/>
          <c:w val="0.7941640743621079"/>
          <c:h val="0.354207902338336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2ED-4CB6-B22A-57B430031F5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2ED-4CB6-B22A-57B430031F5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2ED-4CB6-B22A-57B430031F5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2ED-4CB6-B22A-57B430031F5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2ED-4CB6-B22A-57B430031F5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2ED-4CB6-B22A-57B430031F50}"/>
              </c:ext>
            </c:extLst>
          </c:dPt>
          <c:dLbls>
            <c:dLbl>
              <c:idx val="1"/>
              <c:layout>
                <c:manualLayout>
                  <c:x val="9.595173706986479E-2"/>
                  <c:y val="-6.32606136855664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ED-4CB6-B22A-57B430031F50}"/>
                </c:ext>
              </c:extLst>
            </c:dLbl>
            <c:dLbl>
              <c:idx val="4"/>
              <c:layout>
                <c:manualLayout>
                  <c:x val="-2.9482979900381439E-2"/>
                  <c:y val="-8.503258409884282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2ED-4CB6-B22A-57B430031F50}"/>
                </c:ext>
              </c:extLst>
            </c:dLbl>
            <c:dLbl>
              <c:idx val="5"/>
              <c:layout>
                <c:manualLayout>
                  <c:x val="0.12541343785875644"/>
                  <c:y val="-6.168539752892953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2ED-4CB6-B22A-57B430031F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45,9% НДФЛ</c:v>
                </c:pt>
                <c:pt idx="1">
                  <c:v>0,7% Акцизы</c:v>
                </c:pt>
                <c:pt idx="2">
                  <c:v>34,8% Налоги на совокупный доход</c:v>
                </c:pt>
                <c:pt idx="3">
                  <c:v>15,0% Налоги на имущество</c:v>
                </c:pt>
                <c:pt idx="4">
                  <c:v>0,2% Платежи за пользование природными ресурсами</c:v>
                </c:pt>
                <c:pt idx="5">
                  <c:v>2,4% Государственная пошлина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1076.7</c:v>
                </c:pt>
                <c:pt idx="1">
                  <c:v>16.399999999999999</c:v>
                </c:pt>
                <c:pt idx="2">
                  <c:v>816.6</c:v>
                </c:pt>
                <c:pt idx="3">
                  <c:v>374.8</c:v>
                </c:pt>
                <c:pt idx="4">
                  <c:v>3.6</c:v>
                </c:pt>
                <c:pt idx="5">
                  <c:v>56.9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2ED-4CB6-B22A-57B430031F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235796717031442"/>
          <c:y val="0.48542833690993398"/>
          <c:w val="0.80764203282968561"/>
          <c:h val="0.449285240236464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chemeClr val="tx2"/>
                </a:solidFill>
              </a:rPr>
              <a:t>2026</a:t>
            </a:r>
            <a:r>
              <a:rPr lang="ru-RU" b="1" baseline="0" dirty="0" smtClean="0">
                <a:solidFill>
                  <a:schemeClr val="tx2"/>
                </a:solidFill>
              </a:rPr>
              <a:t> год</a:t>
            </a:r>
            <a:endParaRPr lang="ru-RU" b="1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35162007462133837"/>
          <c:y val="4.641297165811985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761540384401734"/>
          <c:y val="0.12346727556587279"/>
          <c:w val="0.7941640743621079"/>
          <c:h val="0.354207902338336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2C7-438C-8FDB-993BBD52509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2C7-438C-8FDB-993BBD52509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2C7-438C-8FDB-993BBD52509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2C7-438C-8FDB-993BBD52509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2C7-438C-8FDB-993BBD52509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22C7-438C-8FDB-993BBD525098}"/>
              </c:ext>
            </c:extLst>
          </c:dPt>
          <c:dLbls>
            <c:dLbl>
              <c:idx val="1"/>
              <c:layout>
                <c:manualLayout>
                  <c:x val="9.595173706986479E-2"/>
                  <c:y val="-6.32606136855664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C7-438C-8FDB-993BBD525098}"/>
                </c:ext>
              </c:extLst>
            </c:dLbl>
            <c:dLbl>
              <c:idx val="4"/>
              <c:layout>
                <c:manualLayout>
                  <c:x val="-2.9482979900381439E-2"/>
                  <c:y val="-8.503258409884282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2C7-438C-8FDB-993BBD525098}"/>
                </c:ext>
              </c:extLst>
            </c:dLbl>
            <c:dLbl>
              <c:idx val="5"/>
              <c:layout>
                <c:manualLayout>
                  <c:x val="0.12541343785875644"/>
                  <c:y val="-6.168539752892953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2C7-438C-8FDB-993BBD5250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44,9% НДФЛ</c:v>
                </c:pt>
                <c:pt idx="1">
                  <c:v>0,9% Акцизы</c:v>
                </c:pt>
                <c:pt idx="2">
                  <c:v>36,5% Налоги на совокупный доход</c:v>
                </c:pt>
                <c:pt idx="3">
                  <c:v>15,3% Налоги на имущество</c:v>
                </c:pt>
                <c:pt idx="4">
                  <c:v>0,2% Платежи за пользование природными ресурсами</c:v>
                </c:pt>
                <c:pt idx="5">
                  <c:v>2,3% Государственная пошлина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1126.5</c:v>
                </c:pt>
                <c:pt idx="1">
                  <c:v>21.9</c:v>
                </c:pt>
                <c:pt idx="2">
                  <c:v>914.5</c:v>
                </c:pt>
                <c:pt idx="3">
                  <c:v>383.9</c:v>
                </c:pt>
                <c:pt idx="4">
                  <c:v>4</c:v>
                </c:pt>
                <c:pt idx="5">
                  <c:v>57.3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2C7-438C-8FDB-993BBD5250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296308512017182"/>
          <c:y val="0.47382509399540401"/>
          <c:w val="0.83703691487982812"/>
          <c:h val="0.449285240236464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chemeClr val="tx2"/>
                </a:solidFill>
              </a:rPr>
              <a:t>2024</a:t>
            </a:r>
            <a:r>
              <a:rPr lang="ru-RU" b="1" baseline="0" dirty="0" smtClean="0">
                <a:solidFill>
                  <a:schemeClr val="tx2"/>
                </a:solidFill>
              </a:rPr>
              <a:t> год</a:t>
            </a:r>
            <a:endParaRPr lang="ru-RU" b="1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3552944348776062"/>
          <c:y val="4.89192495149032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1894882050142596E-2"/>
          <c:y val="0.12626982418620153"/>
          <c:w val="0.7941640743621079"/>
          <c:h val="0.431297737751360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B02-4ADB-A6D1-68EF55FFC3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B02-4ADB-A6D1-68EF55FFC3D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B02-4ADB-A6D1-68EF55FFC3D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B02-4ADB-A6D1-68EF55FFC3D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B02-4ADB-A6D1-68EF55FFC3D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B02-4ADB-A6D1-68EF55FFC3DA}"/>
              </c:ext>
            </c:extLst>
          </c:dPt>
          <c:dLbls>
            <c:dLbl>
              <c:idx val="0"/>
              <c:layout>
                <c:manualLayout>
                  <c:x val="-0.14156702496018961"/>
                  <c:y val="-0.15015124582117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02-4ADB-A6D1-68EF55FFC3DA}"/>
                </c:ext>
              </c:extLst>
            </c:dLbl>
            <c:dLbl>
              <c:idx val="1"/>
              <c:layout>
                <c:manualLayout>
                  <c:x val="-1.060472447505832E-2"/>
                  <c:y val="-1.54881780812232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B02-4ADB-A6D1-68EF55FFC3DA}"/>
                </c:ext>
              </c:extLst>
            </c:dLbl>
            <c:dLbl>
              <c:idx val="2"/>
              <c:layout>
                <c:manualLayout>
                  <c:x val="0.10388718383142614"/>
                  <c:y val="-3.69376346351126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B02-4ADB-A6D1-68EF55FFC3DA}"/>
                </c:ext>
              </c:extLst>
            </c:dLbl>
            <c:dLbl>
              <c:idx val="3"/>
              <c:layout>
                <c:manualLayout>
                  <c:x val="0.11083693247046625"/>
                  <c:y val="4.72984964152611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B02-4ADB-A6D1-68EF55FFC3DA}"/>
                </c:ext>
              </c:extLst>
            </c:dLbl>
            <c:dLbl>
              <c:idx val="4"/>
              <c:layout>
                <c:manualLayout>
                  <c:x val="7.3399251934970183E-2"/>
                  <c:y val="-1.76652449872092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B02-4ADB-A6D1-68EF55FFC3DA}"/>
                </c:ext>
              </c:extLst>
            </c:dLbl>
            <c:dLbl>
              <c:idx val="5"/>
              <c:layout>
                <c:manualLayout>
                  <c:x val="0.12541343785875644"/>
                  <c:y val="-6.168539752892953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B02-4ADB-A6D1-68EF55FFC3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84,6% Доходы от использования имущества, находящегося в государственной и муниципальной собственности                                                 </c:v>
                </c:pt>
                <c:pt idx="1">
                  <c:v>1,0% Платежи при пользовании природными ресурсами</c:v>
                </c:pt>
                <c:pt idx="2">
                  <c:v>0,2% Доходы от оказания платных услуг (работ) получателями средств бюджетов</c:v>
                </c:pt>
                <c:pt idx="3">
                  <c:v>13,0% Доходы от продажи материальных и нематериальных активов</c:v>
                </c:pt>
                <c:pt idx="4">
                  <c:v>1,4% Штрафы, санкции, возмещение ущерба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462.9</c:v>
                </c:pt>
                <c:pt idx="1">
                  <c:v>4.9000000000000004</c:v>
                </c:pt>
                <c:pt idx="2">
                  <c:v>1</c:v>
                </c:pt>
                <c:pt idx="3">
                  <c:v>71.099999999999994</c:v>
                </c:pt>
                <c:pt idx="4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B02-4ADB-A6D1-68EF55FFC3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8034836407065883E-2"/>
          <c:y val="0.48671553855127209"/>
          <c:w val="0.91658102803392216"/>
          <c:h val="0.500572086506982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chemeClr val="tx2"/>
                </a:solidFill>
              </a:rPr>
              <a:t>2025</a:t>
            </a:r>
            <a:r>
              <a:rPr lang="ru-RU" b="1" baseline="0" dirty="0" smtClean="0">
                <a:solidFill>
                  <a:schemeClr val="tx2"/>
                </a:solidFill>
              </a:rPr>
              <a:t> год</a:t>
            </a:r>
            <a:endParaRPr lang="ru-RU" b="1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34427135410880272"/>
          <c:y val="4.24602127541384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1894882050142596E-2"/>
          <c:y val="0.12626982418620153"/>
          <c:w val="0.7941640743621079"/>
          <c:h val="0.431297737751360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8F5-44CD-9134-0ECFF1BDF48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8F5-44CD-9134-0ECFF1BDF48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8F5-44CD-9134-0ECFF1BDF48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8F5-44CD-9134-0ECFF1BDF48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8F5-44CD-9134-0ECFF1BDF48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E8F5-44CD-9134-0ECFF1BDF486}"/>
              </c:ext>
            </c:extLst>
          </c:dPt>
          <c:dLbls>
            <c:dLbl>
              <c:idx val="0"/>
              <c:layout>
                <c:manualLayout>
                  <c:x val="-0.14156702496018961"/>
                  <c:y val="-0.15015124582117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F5-44CD-9134-0ECFF1BDF486}"/>
                </c:ext>
              </c:extLst>
            </c:dLbl>
            <c:dLbl>
              <c:idx val="1"/>
              <c:layout>
                <c:manualLayout>
                  <c:x val="-1.060472447505832E-2"/>
                  <c:y val="-1.54881780812232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F5-44CD-9134-0ECFF1BDF486}"/>
                </c:ext>
              </c:extLst>
            </c:dLbl>
            <c:dLbl>
              <c:idx val="2"/>
              <c:layout>
                <c:manualLayout>
                  <c:x val="0.10021282357515829"/>
                  <c:y val="-3.92281449247342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8F5-44CD-9134-0ECFF1BDF486}"/>
                </c:ext>
              </c:extLst>
            </c:dLbl>
            <c:dLbl>
              <c:idx val="3"/>
              <c:layout>
                <c:manualLayout>
                  <c:x val="0.12920873375180536"/>
                  <c:y val="3.3555434677532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8F5-44CD-9134-0ECFF1BDF486}"/>
                </c:ext>
              </c:extLst>
            </c:dLbl>
            <c:dLbl>
              <c:idx val="4"/>
              <c:layout>
                <c:manualLayout>
                  <c:x val="6.9724891678702369E-2"/>
                  <c:y val="-1.76652449872092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8F5-44CD-9134-0ECFF1BDF486}"/>
                </c:ext>
              </c:extLst>
            </c:dLbl>
            <c:dLbl>
              <c:idx val="5"/>
              <c:layout>
                <c:manualLayout>
                  <c:x val="0.12541343785875644"/>
                  <c:y val="-6.168539752892953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8F5-44CD-9134-0ECFF1BDF4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89,3% Доходы от использования имущества, находящегося в государственной и муниципальной собственности                                                 </c:v>
                </c:pt>
                <c:pt idx="1">
                  <c:v>0,9% Платежи при пользовании природными ресурсами</c:v>
                </c:pt>
                <c:pt idx="2">
                  <c:v>0,2% Доходы от оказания платных услуг (работ) получателями бюджета</c:v>
                </c:pt>
                <c:pt idx="3">
                  <c:v>8,3% Доходы от продажи материальных и нематериальных активов</c:v>
                </c:pt>
                <c:pt idx="4">
                  <c:v>1,3% Штрафы, санкции, возмещение ущерба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498.2</c:v>
                </c:pt>
                <c:pt idx="1">
                  <c:v>4.9000000000000004</c:v>
                </c:pt>
                <c:pt idx="2">
                  <c:v>1</c:v>
                </c:pt>
                <c:pt idx="3">
                  <c:v>46.1</c:v>
                </c:pt>
                <c:pt idx="4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8F5-44CD-9134-0ECFF1BDF4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8034836407065883E-2"/>
          <c:y val="0.48671553855127209"/>
          <c:w val="0.91658102803392216"/>
          <c:h val="0.500572086506982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0257C4-814C-4F30-804A-E2D2B9EFBE55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B5E406-F6F3-4B37-98D1-9AFE43C2A21A}">
      <dgm:prSet phldrT="[Текст]" custT="1"/>
      <dgm:spPr/>
      <dgm:t>
        <a:bodyPr/>
        <a:lstStyle/>
        <a:p>
          <a:r>
            <a:rPr lang="ru-RU" sz="1400" b="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Планирование и исполнение бюджетных расходов необходимо осуществлять с учетом следующих основных направлений бюджетной политики городского округа город Стерлитамак Республики Башкортостан на 2024 год и на плановый период 2025 и 2026 годов:</a:t>
          </a:r>
          <a:endParaRPr lang="ru-RU" sz="1400" b="0" dirty="0"/>
        </a:p>
      </dgm:t>
    </dgm:pt>
    <dgm:pt modelId="{7988A024-AF5B-426D-A40D-F290DD7E8A65}" type="parTrans" cxnId="{76EE8332-9568-4924-90F8-C7E35F1717F7}">
      <dgm:prSet/>
      <dgm:spPr/>
      <dgm:t>
        <a:bodyPr/>
        <a:lstStyle/>
        <a:p>
          <a:endParaRPr lang="ru-RU"/>
        </a:p>
      </dgm:t>
    </dgm:pt>
    <dgm:pt modelId="{5553F709-A9B1-4243-BCAE-0F61DF3D3F37}" type="sibTrans" cxnId="{76EE8332-9568-4924-90F8-C7E35F1717F7}">
      <dgm:prSet/>
      <dgm:spPr/>
      <dgm:t>
        <a:bodyPr/>
        <a:lstStyle/>
        <a:p>
          <a:endParaRPr lang="ru-RU"/>
        </a:p>
      </dgm:t>
    </dgm:pt>
    <dgm:pt modelId="{8F4DF4BA-2A43-473F-8140-7CACE00DD1D6}">
      <dgm:prSet phldrT="[Текст]" custT="1"/>
      <dgm:spPr/>
      <dgm:t>
        <a:bodyPr/>
        <a:lstStyle/>
        <a:p>
          <a:pPr algn="l"/>
          <a:r>
            <a:rPr lang="ru-RU" sz="1200" b="0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2)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комплексного плана мероприятий по увеличению поступлений налоговых и неналоговых доходов бюджета городского округа город Стерлитамак Республики Башкортостан до 2025 года, утвержденного постановлением администрации городского округа город Стерлитамак Республики Башкортостан от 02.12.2022 №3254</a:t>
          </a:r>
          <a:endParaRPr lang="ru-RU" sz="1200" b="0" u="none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3664ED-3A26-4416-82DD-64A2F2B4B58D}" type="parTrans" cxnId="{D9CF903B-3083-4CF4-BC22-2B0C10C5F2C8}">
      <dgm:prSet/>
      <dgm:spPr/>
      <dgm:t>
        <a:bodyPr/>
        <a:lstStyle/>
        <a:p>
          <a:endParaRPr lang="ru-RU"/>
        </a:p>
      </dgm:t>
    </dgm:pt>
    <dgm:pt modelId="{019DD809-4BBF-4DF6-985C-7053D3DFD618}" type="sibTrans" cxnId="{D9CF903B-3083-4CF4-BC22-2B0C10C5F2C8}">
      <dgm:prSet/>
      <dgm:spPr/>
      <dgm:t>
        <a:bodyPr/>
        <a:lstStyle/>
        <a:p>
          <a:endParaRPr lang="ru-RU"/>
        </a:p>
      </dgm:t>
    </dgm:pt>
    <dgm:pt modelId="{09CFF3F4-3D77-4080-A7D2-2DE005F15C98}">
      <dgm:prSet custT="1"/>
      <dgm:spPr/>
      <dgm:t>
        <a:bodyPr/>
        <a:lstStyle/>
        <a:p>
          <a:pPr algn="l"/>
          <a:r>
            <a:rPr lang="ru-RU" sz="1200" b="0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1)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расширение налоговой базы, повышение финансовой дисциплины, минимизация рисков несбалансированности бюджета в условиях внешнего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санкционного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давления</a:t>
          </a:r>
          <a:endParaRPr lang="ru-RU" sz="1200" b="0" u="none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AE5C59-A4E0-46A8-8CD9-C3822F697C42}" type="parTrans" cxnId="{7EDF9B19-F029-41AD-84E6-E9067228AF6B}">
      <dgm:prSet/>
      <dgm:spPr/>
      <dgm:t>
        <a:bodyPr/>
        <a:lstStyle/>
        <a:p>
          <a:endParaRPr lang="ru-RU"/>
        </a:p>
      </dgm:t>
    </dgm:pt>
    <dgm:pt modelId="{79B1AF87-D0E9-4C8D-9B44-C1E9256596FE}" type="sibTrans" cxnId="{7EDF9B19-F029-41AD-84E6-E9067228AF6B}">
      <dgm:prSet/>
      <dgm:spPr/>
      <dgm:t>
        <a:bodyPr/>
        <a:lstStyle/>
        <a:p>
          <a:endParaRPr lang="ru-RU"/>
        </a:p>
      </dgm:t>
    </dgm:pt>
    <dgm:pt modelId="{B2D8FD07-5530-4F9A-A6AB-F4EE9DA82DC3}">
      <dgm:prSet custT="1"/>
      <dgm:spPr/>
      <dgm:t>
        <a:bodyPr/>
        <a:lstStyle/>
        <a:p>
          <a:pPr algn="l"/>
          <a:r>
            <a:rPr lang="ru-RU" sz="1200" b="0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3)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исполнения плановых назначений по доходам и своевременного исполнения расходных обязательств в условиях внедрения института ЕНС</a:t>
          </a:r>
          <a:endParaRPr lang="ru-RU" sz="1200" b="0" u="none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A16347-47D6-4D41-9293-B177927CB4E6}" type="parTrans" cxnId="{B43BA832-3B23-4E4F-881F-C22850C8E157}">
      <dgm:prSet/>
      <dgm:spPr/>
      <dgm:t>
        <a:bodyPr/>
        <a:lstStyle/>
        <a:p>
          <a:endParaRPr lang="ru-RU"/>
        </a:p>
      </dgm:t>
    </dgm:pt>
    <dgm:pt modelId="{DBBD47AF-CB4F-48F8-960C-61CAB7FB781A}" type="sibTrans" cxnId="{B43BA832-3B23-4E4F-881F-C22850C8E157}">
      <dgm:prSet/>
      <dgm:spPr/>
      <dgm:t>
        <a:bodyPr/>
        <a:lstStyle/>
        <a:p>
          <a:endParaRPr lang="ru-RU"/>
        </a:p>
      </dgm:t>
    </dgm:pt>
    <dgm:pt modelId="{473A0F1B-66E1-4C5C-8E47-06B8BFAF1ADA}">
      <dgm:prSet custT="1"/>
      <dgm:spPr/>
      <dgm:t>
        <a:bodyPr/>
        <a:lstStyle/>
        <a:p>
          <a:pPr algn="l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4) обеспечение реализации муниципальных программ городского округа город Стерлитамак Республики Башкортостан</a:t>
          </a:r>
          <a:endParaRPr lang="ru-RU" sz="1200" b="0" u="none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41336E-3698-4BB0-97BB-D3FFFF9452B5}" type="parTrans" cxnId="{A06E4123-4CB0-423A-AB28-846A9E9CB8E0}">
      <dgm:prSet/>
      <dgm:spPr/>
      <dgm:t>
        <a:bodyPr/>
        <a:lstStyle/>
        <a:p>
          <a:endParaRPr lang="ru-RU"/>
        </a:p>
      </dgm:t>
    </dgm:pt>
    <dgm:pt modelId="{FDDD6A54-F30F-4B9F-83B3-A58262C90FB8}" type="sibTrans" cxnId="{A06E4123-4CB0-423A-AB28-846A9E9CB8E0}">
      <dgm:prSet/>
      <dgm:spPr/>
      <dgm:t>
        <a:bodyPr/>
        <a:lstStyle/>
        <a:p>
          <a:endParaRPr lang="ru-RU"/>
        </a:p>
      </dgm:t>
    </dgm:pt>
    <dgm:pt modelId="{1B48617E-EAEE-41A7-A388-38820C5F2446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5)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приоритизация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расходов, гарантированное исполнение социальных обязательств бюджета городского округа город Стерлитамак Республики Башкортостан</a:t>
          </a:r>
          <a:endParaRPr lang="ru-RU" sz="1200" b="0" u="none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BBA24C-1805-46EB-9108-56351E2864E3}" type="parTrans" cxnId="{1DFC0E9F-6D12-41B8-8393-F1C73EAD455B}">
      <dgm:prSet/>
      <dgm:spPr/>
      <dgm:t>
        <a:bodyPr/>
        <a:lstStyle/>
        <a:p>
          <a:endParaRPr lang="ru-RU"/>
        </a:p>
      </dgm:t>
    </dgm:pt>
    <dgm:pt modelId="{1C298FF5-BA2C-47E1-ADE3-526BD7470D06}" type="sibTrans" cxnId="{1DFC0E9F-6D12-41B8-8393-F1C73EAD455B}">
      <dgm:prSet/>
      <dgm:spPr/>
      <dgm:t>
        <a:bodyPr/>
        <a:lstStyle/>
        <a:p>
          <a:endParaRPr lang="ru-RU"/>
        </a:p>
      </dgm:t>
    </dgm:pt>
    <dgm:pt modelId="{92415023-F048-4FBF-8BD5-19F9F5FB8186}" type="pres">
      <dgm:prSet presAssocID="{790257C4-814C-4F30-804A-E2D2B9EFBE5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37BD56-6042-4CBB-B8A3-AA96CC46D4E0}" type="pres">
      <dgm:prSet presAssocID="{DDB5E406-F6F3-4B37-98D1-9AFE43C2A21A}" presName="root1" presStyleCnt="0"/>
      <dgm:spPr/>
    </dgm:pt>
    <dgm:pt modelId="{C8663015-BFCA-497A-8595-283157D08DC8}" type="pres">
      <dgm:prSet presAssocID="{DDB5E406-F6F3-4B37-98D1-9AFE43C2A21A}" presName="LevelOneTextNode" presStyleLbl="node0" presStyleIdx="0" presStyleCnt="2" custScaleY="296603" custLinFactNeighborX="6182" custLinFactNeighborY="318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BF04D3-44F2-4B60-A402-E0CEFE14BEF3}" type="pres">
      <dgm:prSet presAssocID="{DDB5E406-F6F3-4B37-98D1-9AFE43C2A21A}" presName="level2hierChild" presStyleCnt="0"/>
      <dgm:spPr/>
    </dgm:pt>
    <dgm:pt modelId="{BF16615C-2E56-4884-B8D0-8959C880AA13}" type="pres">
      <dgm:prSet presAssocID="{CCAE5C59-A4E0-46A8-8CD9-C3822F697C42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E55783E4-859D-453F-9238-CB6B7B861940}" type="pres">
      <dgm:prSet presAssocID="{CCAE5C59-A4E0-46A8-8CD9-C3822F697C42}" presName="connTx" presStyleLbl="parChTrans1D2" presStyleIdx="0" presStyleCnt="4"/>
      <dgm:spPr/>
      <dgm:t>
        <a:bodyPr/>
        <a:lstStyle/>
        <a:p>
          <a:endParaRPr lang="ru-RU"/>
        </a:p>
      </dgm:t>
    </dgm:pt>
    <dgm:pt modelId="{924A46B2-5604-40C9-B62C-C2109D06D84B}" type="pres">
      <dgm:prSet presAssocID="{09CFF3F4-3D77-4080-A7D2-2DE005F15C98}" presName="root2" presStyleCnt="0"/>
      <dgm:spPr/>
    </dgm:pt>
    <dgm:pt modelId="{C9EE702A-968F-41CF-A14F-48863F6BB927}" type="pres">
      <dgm:prSet presAssocID="{09CFF3F4-3D77-4080-A7D2-2DE005F15C98}" presName="LevelTwoTextNode" presStyleLbl="node2" presStyleIdx="0" presStyleCnt="4" custScaleX="281890" custScaleY="55412" custLinFactNeighborX="114" custLinFactNeighborY="-70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01F248-9C53-4BA7-BC24-C5F1748BC015}" type="pres">
      <dgm:prSet presAssocID="{09CFF3F4-3D77-4080-A7D2-2DE005F15C98}" presName="level3hierChild" presStyleCnt="0"/>
      <dgm:spPr/>
    </dgm:pt>
    <dgm:pt modelId="{F670D05D-E054-4DCF-9B86-BB01C587A8A1}" type="pres">
      <dgm:prSet presAssocID="{E83664ED-3A26-4416-82DD-64A2F2B4B58D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CA9EF4B9-7AB2-4599-B29D-9AF65398B3EA}" type="pres">
      <dgm:prSet presAssocID="{E83664ED-3A26-4416-82DD-64A2F2B4B58D}" presName="connTx" presStyleLbl="parChTrans1D2" presStyleIdx="1" presStyleCnt="4"/>
      <dgm:spPr/>
      <dgm:t>
        <a:bodyPr/>
        <a:lstStyle/>
        <a:p>
          <a:endParaRPr lang="ru-RU"/>
        </a:p>
      </dgm:t>
    </dgm:pt>
    <dgm:pt modelId="{A8CA4263-3D83-4872-8418-AE1A2714E6D8}" type="pres">
      <dgm:prSet presAssocID="{8F4DF4BA-2A43-473F-8140-7CACE00DD1D6}" presName="root2" presStyleCnt="0"/>
      <dgm:spPr/>
    </dgm:pt>
    <dgm:pt modelId="{ED72CE43-EB34-4709-ACC5-C23C8DA0DC14}" type="pres">
      <dgm:prSet presAssocID="{8F4DF4BA-2A43-473F-8140-7CACE00DD1D6}" presName="LevelTwoTextNode" presStyleLbl="node2" presStyleIdx="1" presStyleCnt="4" custScaleX="304875" custLinFactNeighborX="-366" custLinFactNeighborY="-176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481A69-7CED-4929-BBD9-A2C52A41DD2C}" type="pres">
      <dgm:prSet presAssocID="{8F4DF4BA-2A43-473F-8140-7CACE00DD1D6}" presName="level3hierChild" presStyleCnt="0"/>
      <dgm:spPr/>
    </dgm:pt>
    <dgm:pt modelId="{ABA03E27-AF33-4F9C-9048-60D1E9043E58}" type="pres">
      <dgm:prSet presAssocID="{FCA16347-47D6-4D41-9293-B177927CB4E6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0F6F4885-41BF-41C4-87EB-3E86D44EAC90}" type="pres">
      <dgm:prSet presAssocID="{FCA16347-47D6-4D41-9293-B177927CB4E6}" presName="connTx" presStyleLbl="parChTrans1D2" presStyleIdx="2" presStyleCnt="4"/>
      <dgm:spPr/>
      <dgm:t>
        <a:bodyPr/>
        <a:lstStyle/>
        <a:p>
          <a:endParaRPr lang="ru-RU"/>
        </a:p>
      </dgm:t>
    </dgm:pt>
    <dgm:pt modelId="{5E00630A-A42F-48F6-B075-1EE706714229}" type="pres">
      <dgm:prSet presAssocID="{B2D8FD07-5530-4F9A-A6AB-F4EE9DA82DC3}" presName="root2" presStyleCnt="0"/>
      <dgm:spPr/>
    </dgm:pt>
    <dgm:pt modelId="{1513C569-7C11-46C8-A9C7-D56830E947E1}" type="pres">
      <dgm:prSet presAssocID="{B2D8FD07-5530-4F9A-A6AB-F4EE9DA82DC3}" presName="LevelTwoTextNode" presStyleLbl="node2" presStyleIdx="2" presStyleCnt="4" custScaleX="285865" custScaleY="48918" custLinFactNeighborX="114" custLinFactNeighborY="-248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2E0B93-579C-4C08-B221-3B63927A0882}" type="pres">
      <dgm:prSet presAssocID="{B2D8FD07-5530-4F9A-A6AB-F4EE9DA82DC3}" presName="level3hierChild" presStyleCnt="0"/>
      <dgm:spPr/>
    </dgm:pt>
    <dgm:pt modelId="{B75F5FF0-69EF-4743-8451-11DE09594EC8}" type="pres">
      <dgm:prSet presAssocID="{B041336E-3698-4BB0-97BB-D3FFFF9452B5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4FBAE780-9F2E-439F-98C0-19AA52ECD5FC}" type="pres">
      <dgm:prSet presAssocID="{B041336E-3698-4BB0-97BB-D3FFFF9452B5}" presName="connTx" presStyleLbl="parChTrans1D2" presStyleIdx="3" presStyleCnt="4"/>
      <dgm:spPr/>
      <dgm:t>
        <a:bodyPr/>
        <a:lstStyle/>
        <a:p>
          <a:endParaRPr lang="ru-RU"/>
        </a:p>
      </dgm:t>
    </dgm:pt>
    <dgm:pt modelId="{D5812B0C-7AD2-4855-B747-E4AA2034FFFC}" type="pres">
      <dgm:prSet presAssocID="{473A0F1B-66E1-4C5C-8E47-06B8BFAF1ADA}" presName="root2" presStyleCnt="0"/>
      <dgm:spPr/>
    </dgm:pt>
    <dgm:pt modelId="{A07C9AB7-032B-48DF-8C7F-66A529E907AB}" type="pres">
      <dgm:prSet presAssocID="{473A0F1B-66E1-4C5C-8E47-06B8BFAF1ADA}" presName="LevelTwoTextNode" presStyleLbl="node2" presStyleIdx="3" presStyleCnt="4" custScaleX="279696" custScaleY="62933" custLinFactNeighborX="114" custLinFactNeighborY="-349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4B0F29-87F4-4916-8EE8-8E32332A00FA}" type="pres">
      <dgm:prSet presAssocID="{473A0F1B-66E1-4C5C-8E47-06B8BFAF1ADA}" presName="level3hierChild" presStyleCnt="0"/>
      <dgm:spPr/>
    </dgm:pt>
    <dgm:pt modelId="{EF800416-4746-4EEA-A889-79BA0735B9AE}" type="pres">
      <dgm:prSet presAssocID="{1B48617E-EAEE-41A7-A388-38820C5F2446}" presName="root1" presStyleCnt="0"/>
      <dgm:spPr/>
    </dgm:pt>
    <dgm:pt modelId="{38B3C296-FA09-49E6-B16A-96E956D52B21}" type="pres">
      <dgm:prSet presAssocID="{1B48617E-EAEE-41A7-A388-38820C5F2446}" presName="LevelOneTextNode" presStyleLbl="node0" presStyleIdx="1" presStyleCnt="2" custScaleX="263841" custScaleY="41726" custLinFactX="40114" custLinFactNeighborX="100000" custLinFactNeighborY="-409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AC1926-D1C3-46B8-A0FD-85CBE39925B8}" type="pres">
      <dgm:prSet presAssocID="{1B48617E-EAEE-41A7-A388-38820C5F2446}" presName="level2hierChild" presStyleCnt="0"/>
      <dgm:spPr/>
    </dgm:pt>
  </dgm:ptLst>
  <dgm:cxnLst>
    <dgm:cxn modelId="{5C04622E-65BC-477B-8C78-C84CB28A6986}" type="presOf" srcId="{473A0F1B-66E1-4C5C-8E47-06B8BFAF1ADA}" destId="{A07C9AB7-032B-48DF-8C7F-66A529E907AB}" srcOrd="0" destOrd="0" presId="urn:microsoft.com/office/officeart/2005/8/layout/hierarchy2"/>
    <dgm:cxn modelId="{7EDF9B19-F029-41AD-84E6-E9067228AF6B}" srcId="{DDB5E406-F6F3-4B37-98D1-9AFE43C2A21A}" destId="{09CFF3F4-3D77-4080-A7D2-2DE005F15C98}" srcOrd="0" destOrd="0" parTransId="{CCAE5C59-A4E0-46A8-8CD9-C3822F697C42}" sibTransId="{79B1AF87-D0E9-4C8D-9B44-C1E9256596FE}"/>
    <dgm:cxn modelId="{A06E4123-4CB0-423A-AB28-846A9E9CB8E0}" srcId="{DDB5E406-F6F3-4B37-98D1-9AFE43C2A21A}" destId="{473A0F1B-66E1-4C5C-8E47-06B8BFAF1ADA}" srcOrd="3" destOrd="0" parTransId="{B041336E-3698-4BB0-97BB-D3FFFF9452B5}" sibTransId="{FDDD6A54-F30F-4B9F-83B3-A58262C90FB8}"/>
    <dgm:cxn modelId="{258E8557-5D50-4974-9A38-DB4E3A285703}" type="presOf" srcId="{B2D8FD07-5530-4F9A-A6AB-F4EE9DA82DC3}" destId="{1513C569-7C11-46C8-A9C7-D56830E947E1}" srcOrd="0" destOrd="0" presId="urn:microsoft.com/office/officeart/2005/8/layout/hierarchy2"/>
    <dgm:cxn modelId="{585D5BAA-8EBF-4108-BA53-3DBBEA117041}" type="presOf" srcId="{E83664ED-3A26-4416-82DD-64A2F2B4B58D}" destId="{F670D05D-E054-4DCF-9B86-BB01C587A8A1}" srcOrd="0" destOrd="0" presId="urn:microsoft.com/office/officeart/2005/8/layout/hierarchy2"/>
    <dgm:cxn modelId="{1AB9E7F6-5F1D-4BBA-B785-03E5A96D968C}" type="presOf" srcId="{CCAE5C59-A4E0-46A8-8CD9-C3822F697C42}" destId="{BF16615C-2E56-4884-B8D0-8959C880AA13}" srcOrd="0" destOrd="0" presId="urn:microsoft.com/office/officeart/2005/8/layout/hierarchy2"/>
    <dgm:cxn modelId="{6D351A69-EDAC-408D-A7D6-2EF2E3E1406A}" type="presOf" srcId="{E83664ED-3A26-4416-82DD-64A2F2B4B58D}" destId="{CA9EF4B9-7AB2-4599-B29D-9AF65398B3EA}" srcOrd="1" destOrd="0" presId="urn:microsoft.com/office/officeart/2005/8/layout/hierarchy2"/>
    <dgm:cxn modelId="{3F3A4239-5523-49FF-A1B6-45EC0CBEB4E6}" type="presOf" srcId="{B041336E-3698-4BB0-97BB-D3FFFF9452B5}" destId="{4FBAE780-9F2E-439F-98C0-19AA52ECD5FC}" srcOrd="1" destOrd="0" presId="urn:microsoft.com/office/officeart/2005/8/layout/hierarchy2"/>
    <dgm:cxn modelId="{897CDB2A-D0A9-445B-AE22-6C3866CC9FEF}" type="presOf" srcId="{1B48617E-EAEE-41A7-A388-38820C5F2446}" destId="{38B3C296-FA09-49E6-B16A-96E956D52B21}" srcOrd="0" destOrd="0" presId="urn:microsoft.com/office/officeart/2005/8/layout/hierarchy2"/>
    <dgm:cxn modelId="{CE5689AB-7B62-4805-B6D4-CD645A3AFE28}" type="presOf" srcId="{CCAE5C59-A4E0-46A8-8CD9-C3822F697C42}" destId="{E55783E4-859D-453F-9238-CB6B7B861940}" srcOrd="1" destOrd="0" presId="urn:microsoft.com/office/officeart/2005/8/layout/hierarchy2"/>
    <dgm:cxn modelId="{17EFB14E-3E74-488D-98FB-8FCC7F0F9FAA}" type="presOf" srcId="{8F4DF4BA-2A43-473F-8140-7CACE00DD1D6}" destId="{ED72CE43-EB34-4709-ACC5-C23C8DA0DC14}" srcOrd="0" destOrd="0" presId="urn:microsoft.com/office/officeart/2005/8/layout/hierarchy2"/>
    <dgm:cxn modelId="{AE5BE580-5E0B-45EB-BD3F-B99C31C214BC}" type="presOf" srcId="{09CFF3F4-3D77-4080-A7D2-2DE005F15C98}" destId="{C9EE702A-968F-41CF-A14F-48863F6BB927}" srcOrd="0" destOrd="0" presId="urn:microsoft.com/office/officeart/2005/8/layout/hierarchy2"/>
    <dgm:cxn modelId="{B43BA832-3B23-4E4F-881F-C22850C8E157}" srcId="{DDB5E406-F6F3-4B37-98D1-9AFE43C2A21A}" destId="{B2D8FD07-5530-4F9A-A6AB-F4EE9DA82DC3}" srcOrd="2" destOrd="0" parTransId="{FCA16347-47D6-4D41-9293-B177927CB4E6}" sibTransId="{DBBD47AF-CB4F-48F8-960C-61CAB7FB781A}"/>
    <dgm:cxn modelId="{4ADF4AA3-BF7E-4CD6-AB54-BF296A799996}" type="presOf" srcId="{FCA16347-47D6-4D41-9293-B177927CB4E6}" destId="{0F6F4885-41BF-41C4-87EB-3E86D44EAC90}" srcOrd="1" destOrd="0" presId="urn:microsoft.com/office/officeart/2005/8/layout/hierarchy2"/>
    <dgm:cxn modelId="{1DFC0E9F-6D12-41B8-8393-F1C73EAD455B}" srcId="{790257C4-814C-4F30-804A-E2D2B9EFBE55}" destId="{1B48617E-EAEE-41A7-A388-38820C5F2446}" srcOrd="1" destOrd="0" parTransId="{36BBA24C-1805-46EB-9108-56351E2864E3}" sibTransId="{1C298FF5-BA2C-47E1-ADE3-526BD7470D06}"/>
    <dgm:cxn modelId="{76EE8332-9568-4924-90F8-C7E35F1717F7}" srcId="{790257C4-814C-4F30-804A-E2D2B9EFBE55}" destId="{DDB5E406-F6F3-4B37-98D1-9AFE43C2A21A}" srcOrd="0" destOrd="0" parTransId="{7988A024-AF5B-426D-A40D-F290DD7E8A65}" sibTransId="{5553F709-A9B1-4243-BCAE-0F61DF3D3F37}"/>
    <dgm:cxn modelId="{FE1EFD96-64E5-4843-9955-9C4EE9698781}" type="presOf" srcId="{FCA16347-47D6-4D41-9293-B177927CB4E6}" destId="{ABA03E27-AF33-4F9C-9048-60D1E9043E58}" srcOrd="0" destOrd="0" presId="urn:microsoft.com/office/officeart/2005/8/layout/hierarchy2"/>
    <dgm:cxn modelId="{D9CF903B-3083-4CF4-BC22-2B0C10C5F2C8}" srcId="{DDB5E406-F6F3-4B37-98D1-9AFE43C2A21A}" destId="{8F4DF4BA-2A43-473F-8140-7CACE00DD1D6}" srcOrd="1" destOrd="0" parTransId="{E83664ED-3A26-4416-82DD-64A2F2B4B58D}" sibTransId="{019DD809-4BBF-4DF6-985C-7053D3DFD618}"/>
    <dgm:cxn modelId="{10F36011-2B4A-4012-ADF0-D6AC1BAE7884}" type="presOf" srcId="{DDB5E406-F6F3-4B37-98D1-9AFE43C2A21A}" destId="{C8663015-BFCA-497A-8595-283157D08DC8}" srcOrd="0" destOrd="0" presId="urn:microsoft.com/office/officeart/2005/8/layout/hierarchy2"/>
    <dgm:cxn modelId="{9D4C0F90-4F9D-48BB-BDCE-1A4E98EA0D79}" type="presOf" srcId="{B041336E-3698-4BB0-97BB-D3FFFF9452B5}" destId="{B75F5FF0-69EF-4743-8451-11DE09594EC8}" srcOrd="0" destOrd="0" presId="urn:microsoft.com/office/officeart/2005/8/layout/hierarchy2"/>
    <dgm:cxn modelId="{A88311ED-BEDF-45C7-B40B-696C995D3D47}" type="presOf" srcId="{790257C4-814C-4F30-804A-E2D2B9EFBE55}" destId="{92415023-F048-4FBF-8BD5-19F9F5FB8186}" srcOrd="0" destOrd="0" presId="urn:microsoft.com/office/officeart/2005/8/layout/hierarchy2"/>
    <dgm:cxn modelId="{5C33F506-EE02-4D3B-85D4-BC65AB14AB86}" type="presParOf" srcId="{92415023-F048-4FBF-8BD5-19F9F5FB8186}" destId="{6037BD56-6042-4CBB-B8A3-AA96CC46D4E0}" srcOrd="0" destOrd="0" presId="urn:microsoft.com/office/officeart/2005/8/layout/hierarchy2"/>
    <dgm:cxn modelId="{9A777B97-1535-4FEB-8D28-975BB88BA482}" type="presParOf" srcId="{6037BD56-6042-4CBB-B8A3-AA96CC46D4E0}" destId="{C8663015-BFCA-497A-8595-283157D08DC8}" srcOrd="0" destOrd="0" presId="urn:microsoft.com/office/officeart/2005/8/layout/hierarchy2"/>
    <dgm:cxn modelId="{AC64AE13-5429-4AEF-B56C-26E69DB3A256}" type="presParOf" srcId="{6037BD56-6042-4CBB-B8A3-AA96CC46D4E0}" destId="{11BF04D3-44F2-4B60-A402-E0CEFE14BEF3}" srcOrd="1" destOrd="0" presId="urn:microsoft.com/office/officeart/2005/8/layout/hierarchy2"/>
    <dgm:cxn modelId="{3832489F-4D8E-4D1E-9C1D-CC6726D8AA0B}" type="presParOf" srcId="{11BF04D3-44F2-4B60-A402-E0CEFE14BEF3}" destId="{BF16615C-2E56-4884-B8D0-8959C880AA13}" srcOrd="0" destOrd="0" presId="urn:microsoft.com/office/officeart/2005/8/layout/hierarchy2"/>
    <dgm:cxn modelId="{495DC560-E0B0-4ED9-B60E-2E421C1BA3D5}" type="presParOf" srcId="{BF16615C-2E56-4884-B8D0-8959C880AA13}" destId="{E55783E4-859D-453F-9238-CB6B7B861940}" srcOrd="0" destOrd="0" presId="urn:microsoft.com/office/officeart/2005/8/layout/hierarchy2"/>
    <dgm:cxn modelId="{CEDC730E-C04C-4FCE-968D-4609C55C84B2}" type="presParOf" srcId="{11BF04D3-44F2-4B60-A402-E0CEFE14BEF3}" destId="{924A46B2-5604-40C9-B62C-C2109D06D84B}" srcOrd="1" destOrd="0" presId="urn:microsoft.com/office/officeart/2005/8/layout/hierarchy2"/>
    <dgm:cxn modelId="{4FD195E7-F35E-47A2-A189-6C75235C7EC7}" type="presParOf" srcId="{924A46B2-5604-40C9-B62C-C2109D06D84B}" destId="{C9EE702A-968F-41CF-A14F-48863F6BB927}" srcOrd="0" destOrd="0" presId="urn:microsoft.com/office/officeart/2005/8/layout/hierarchy2"/>
    <dgm:cxn modelId="{DB45E9BA-A8BE-4C8D-9709-0C40F35BE6C3}" type="presParOf" srcId="{924A46B2-5604-40C9-B62C-C2109D06D84B}" destId="{3C01F248-9C53-4BA7-BC24-C5F1748BC015}" srcOrd="1" destOrd="0" presId="urn:microsoft.com/office/officeart/2005/8/layout/hierarchy2"/>
    <dgm:cxn modelId="{E0DAF3D6-BAA8-43F8-9B2F-DE91C4D6F0DB}" type="presParOf" srcId="{11BF04D3-44F2-4B60-A402-E0CEFE14BEF3}" destId="{F670D05D-E054-4DCF-9B86-BB01C587A8A1}" srcOrd="2" destOrd="0" presId="urn:microsoft.com/office/officeart/2005/8/layout/hierarchy2"/>
    <dgm:cxn modelId="{4D8BADD7-83F4-473A-9F56-9F3384952586}" type="presParOf" srcId="{F670D05D-E054-4DCF-9B86-BB01C587A8A1}" destId="{CA9EF4B9-7AB2-4599-B29D-9AF65398B3EA}" srcOrd="0" destOrd="0" presId="urn:microsoft.com/office/officeart/2005/8/layout/hierarchy2"/>
    <dgm:cxn modelId="{69257620-89E5-40A0-BF43-34C8D66AFA9D}" type="presParOf" srcId="{11BF04D3-44F2-4B60-A402-E0CEFE14BEF3}" destId="{A8CA4263-3D83-4872-8418-AE1A2714E6D8}" srcOrd="3" destOrd="0" presId="urn:microsoft.com/office/officeart/2005/8/layout/hierarchy2"/>
    <dgm:cxn modelId="{69CDC5AD-98FC-4FCE-AF6B-E73D95CFD551}" type="presParOf" srcId="{A8CA4263-3D83-4872-8418-AE1A2714E6D8}" destId="{ED72CE43-EB34-4709-ACC5-C23C8DA0DC14}" srcOrd="0" destOrd="0" presId="urn:microsoft.com/office/officeart/2005/8/layout/hierarchy2"/>
    <dgm:cxn modelId="{63C48AAD-24FB-41C5-B1C1-865DC8C94B23}" type="presParOf" srcId="{A8CA4263-3D83-4872-8418-AE1A2714E6D8}" destId="{E0481A69-7CED-4929-BBD9-A2C52A41DD2C}" srcOrd="1" destOrd="0" presId="urn:microsoft.com/office/officeart/2005/8/layout/hierarchy2"/>
    <dgm:cxn modelId="{EDF6B365-09EB-4238-9025-1317BA604FC2}" type="presParOf" srcId="{11BF04D3-44F2-4B60-A402-E0CEFE14BEF3}" destId="{ABA03E27-AF33-4F9C-9048-60D1E9043E58}" srcOrd="4" destOrd="0" presId="urn:microsoft.com/office/officeart/2005/8/layout/hierarchy2"/>
    <dgm:cxn modelId="{38C923CB-AA3A-4812-B577-B6918F971BDF}" type="presParOf" srcId="{ABA03E27-AF33-4F9C-9048-60D1E9043E58}" destId="{0F6F4885-41BF-41C4-87EB-3E86D44EAC90}" srcOrd="0" destOrd="0" presId="urn:microsoft.com/office/officeart/2005/8/layout/hierarchy2"/>
    <dgm:cxn modelId="{ED8059B0-A188-4634-9B4A-225F31CCBB58}" type="presParOf" srcId="{11BF04D3-44F2-4B60-A402-E0CEFE14BEF3}" destId="{5E00630A-A42F-48F6-B075-1EE706714229}" srcOrd="5" destOrd="0" presId="urn:microsoft.com/office/officeart/2005/8/layout/hierarchy2"/>
    <dgm:cxn modelId="{E35D3209-6A20-4F5C-A098-7F86E164B461}" type="presParOf" srcId="{5E00630A-A42F-48F6-B075-1EE706714229}" destId="{1513C569-7C11-46C8-A9C7-D56830E947E1}" srcOrd="0" destOrd="0" presId="urn:microsoft.com/office/officeart/2005/8/layout/hierarchy2"/>
    <dgm:cxn modelId="{FA5A11EE-6A3A-4702-ADF3-6F0325406EAB}" type="presParOf" srcId="{5E00630A-A42F-48F6-B075-1EE706714229}" destId="{772E0B93-579C-4C08-B221-3B63927A0882}" srcOrd="1" destOrd="0" presId="urn:microsoft.com/office/officeart/2005/8/layout/hierarchy2"/>
    <dgm:cxn modelId="{D51373E9-62E5-4DDE-B8D6-57634C8734D3}" type="presParOf" srcId="{11BF04D3-44F2-4B60-A402-E0CEFE14BEF3}" destId="{B75F5FF0-69EF-4743-8451-11DE09594EC8}" srcOrd="6" destOrd="0" presId="urn:microsoft.com/office/officeart/2005/8/layout/hierarchy2"/>
    <dgm:cxn modelId="{87CB9DFC-3BF2-4DB0-AF03-3D46457640EF}" type="presParOf" srcId="{B75F5FF0-69EF-4743-8451-11DE09594EC8}" destId="{4FBAE780-9F2E-439F-98C0-19AA52ECD5FC}" srcOrd="0" destOrd="0" presId="urn:microsoft.com/office/officeart/2005/8/layout/hierarchy2"/>
    <dgm:cxn modelId="{C3BDD8EE-B37C-4004-91D7-D50D09339230}" type="presParOf" srcId="{11BF04D3-44F2-4B60-A402-E0CEFE14BEF3}" destId="{D5812B0C-7AD2-4855-B747-E4AA2034FFFC}" srcOrd="7" destOrd="0" presId="urn:microsoft.com/office/officeart/2005/8/layout/hierarchy2"/>
    <dgm:cxn modelId="{54901678-DCCB-4C78-9EDC-444FBA2CA0AD}" type="presParOf" srcId="{D5812B0C-7AD2-4855-B747-E4AA2034FFFC}" destId="{A07C9AB7-032B-48DF-8C7F-66A529E907AB}" srcOrd="0" destOrd="0" presId="urn:microsoft.com/office/officeart/2005/8/layout/hierarchy2"/>
    <dgm:cxn modelId="{B93225C7-1091-447E-BD8F-1B8B14B272CF}" type="presParOf" srcId="{D5812B0C-7AD2-4855-B747-E4AA2034FFFC}" destId="{D84B0F29-87F4-4916-8EE8-8E32332A00FA}" srcOrd="1" destOrd="0" presId="urn:microsoft.com/office/officeart/2005/8/layout/hierarchy2"/>
    <dgm:cxn modelId="{A9C6CB11-5107-40E6-9E48-49688732D315}" type="presParOf" srcId="{92415023-F048-4FBF-8BD5-19F9F5FB8186}" destId="{EF800416-4746-4EEA-A889-79BA0735B9AE}" srcOrd="1" destOrd="0" presId="urn:microsoft.com/office/officeart/2005/8/layout/hierarchy2"/>
    <dgm:cxn modelId="{C48C4E9D-2D4B-4F4B-A8D2-7971E5424498}" type="presParOf" srcId="{EF800416-4746-4EEA-A889-79BA0735B9AE}" destId="{38B3C296-FA09-49E6-B16A-96E956D52B21}" srcOrd="0" destOrd="0" presId="urn:microsoft.com/office/officeart/2005/8/layout/hierarchy2"/>
    <dgm:cxn modelId="{C162CE5F-8D2A-4AA4-B2EE-353B7CEB6498}" type="presParOf" srcId="{EF800416-4746-4EEA-A889-79BA0735B9AE}" destId="{49AC1926-D1C3-46B8-A0FD-85CBE39925B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921458-AB5F-4B78-83DA-19CF354EAB9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A3B164-427E-41EB-963D-4914804CFF2A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Приоритетными направлениями бюджетной политики в среднесрочной перспективе являются</a:t>
          </a:r>
          <a:endParaRPr lang="ru-RU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78BF29-3ABE-47C5-8740-7A0738EF879F}" type="parTrans" cxnId="{D5E0171E-0399-46AB-AD69-717F7BE4BC66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F53B39-E9D0-42F0-BFFF-0B237C64D90E}" type="sibTrans" cxnId="{D5E0171E-0399-46AB-AD69-717F7BE4BC66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098A08-BFC5-4F35-AE0F-B1526C1AB904}">
      <dgm:prSet phldrT="[Текст]" custT="1"/>
      <dgm:spPr/>
      <dgm:t>
        <a:bodyPr/>
        <a:lstStyle/>
        <a:p>
          <a:pPr algn="l"/>
          <a:r>
            <a: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расширение налоговой базы, повышение финансовой дисциплины, минимизация рисков несбалансированности бюджета в условиях внешнего </a:t>
          </a:r>
          <a:r>
            <a:rPr lang="ru-RU" sz="1400" b="1" dirty="0" err="1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санкционного</a:t>
          </a:r>
          <a:r>
            <a: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давления</a:t>
          </a:r>
          <a:endParaRPr lang="ru-RU" sz="14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6534C7-C3A6-46E0-8A18-BE25FC8ACA9F}" type="parTrans" cxnId="{7B4F5877-F49A-4C11-9A9A-F159D87637FA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3DDB3F-A838-4F68-84F5-49F2DA2C1FC1}" type="sibTrans" cxnId="{7B4F5877-F49A-4C11-9A9A-F159D87637FA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821F2D-1C2C-4BB8-8EF5-9C8919A903A1}">
      <dgm:prSet phldrT="[Текст]" custT="1"/>
      <dgm:spPr/>
      <dgm:t>
        <a:bodyPr/>
        <a:lstStyle/>
        <a:p>
          <a:pPr algn="l"/>
          <a:r>
            <a: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комплексного плана мероприятий по увеличению поступлений налоговых и неналоговых доходов бюджета городского округа город Стерлитамак Республики Башкортостан до 2025 года, утвержденного постановлением администрации городского округа город Стерлитамак Республики Башкортостан от 02.12.2022 №3254</a:t>
          </a:r>
          <a:endParaRPr lang="ru-RU" sz="14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631211-450E-484C-BCBE-B020A1C5B87D}" type="parTrans" cxnId="{2D91DF8C-48EA-4FDC-9BBE-E12E48F7B9C1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9432FD-64D2-4288-A849-E9709A62C847}" type="sibTrans" cxnId="{2D91DF8C-48EA-4FDC-9BBE-E12E48F7B9C1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D69C5E-DA62-4AFE-9DA8-EDD0D447AF96}">
      <dgm:prSet custT="1"/>
      <dgm:spPr/>
      <dgm:t>
        <a:bodyPr/>
        <a:lstStyle/>
        <a:p>
          <a:pPr algn="l"/>
          <a:r>
            <a:rPr lang="ru-RU" sz="1400" b="1" dirty="0" err="1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приоритизация</a:t>
          </a:r>
          <a:r>
            <a: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расходов, гарантированное исполнение социальных обязательств бюджета городского округа город Стерлитамак Республики Башкортостан</a:t>
          </a:r>
          <a:endParaRPr lang="ru-RU" sz="14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03E39B-7E21-4CC3-9CD9-2A504B4FF1A6}" type="parTrans" cxnId="{FB4E0C3E-9E03-49CD-B07D-42C11D238A58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AC5CD6-FF1B-4706-944A-7A3F759EECD6}" type="sibTrans" cxnId="{FB4E0C3E-9E03-49CD-B07D-42C11D238A58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D4EBC6-89F6-4391-96A8-A0FF0959DF04}">
      <dgm:prSet custT="1"/>
      <dgm:spPr/>
      <dgm:t>
        <a:bodyPr/>
        <a:lstStyle/>
        <a:p>
          <a:pPr algn="l"/>
          <a:r>
            <a: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исполнения плановых назначений по доходам и своевременного исполнения расходных обязательств в условиях внедрения института ЕНС</a:t>
          </a:r>
          <a:endParaRPr lang="ru-RU" sz="1400" b="1" dirty="0" smtClean="0">
            <a:solidFill>
              <a:schemeClr val="tx2"/>
            </a:solidFill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CFE8CD-BB57-4440-8045-35EE964BB2C8}" type="parTrans" cxnId="{0CB900BA-A373-4A1A-AC0D-E29DCB379370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897C0B-8EAB-462A-A398-57D028B947AA}" type="sibTrans" cxnId="{0CB900BA-A373-4A1A-AC0D-E29DCB379370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84BA82-18D6-4C58-9B16-0A1D751EC618}">
      <dgm:prSet custT="1"/>
      <dgm:spPr/>
      <dgm:t>
        <a:bodyPr/>
        <a:lstStyle/>
        <a:p>
          <a:pPr algn="l"/>
          <a:r>
            <a: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реализации муниципальных программ городского округа город Стерлитамак Республики Башкортостан</a:t>
          </a:r>
          <a:endParaRPr lang="ru-RU" sz="1400" b="1" dirty="0" smtClean="0">
            <a:solidFill>
              <a:schemeClr val="tx2"/>
            </a:solidFill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2E0628-EE1C-495F-9F28-E15ABF0CEEA5}" type="parTrans" cxnId="{9BE5CE35-7586-45FD-AC85-0B548CF5D94A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9085C8-1103-4E24-8E31-AF1972323C88}" type="sibTrans" cxnId="{9BE5CE35-7586-45FD-AC85-0B548CF5D94A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AD5012-3F07-4D7A-8D21-5C3429180376}" type="pres">
      <dgm:prSet presAssocID="{6A921458-AB5F-4B78-83DA-19CF354EAB9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A9EB698-FBD7-4775-9457-77E1B520313A}" type="pres">
      <dgm:prSet presAssocID="{67A3B164-427E-41EB-963D-4914804CFF2A}" presName="root" presStyleCnt="0"/>
      <dgm:spPr/>
    </dgm:pt>
    <dgm:pt modelId="{B2FF5A52-946F-4ED7-8DF5-4A7C964A7D0E}" type="pres">
      <dgm:prSet presAssocID="{67A3B164-427E-41EB-963D-4914804CFF2A}" presName="rootComposite" presStyleCnt="0"/>
      <dgm:spPr/>
    </dgm:pt>
    <dgm:pt modelId="{F778C8AF-9044-46D9-89CA-1036702F408A}" type="pres">
      <dgm:prSet presAssocID="{67A3B164-427E-41EB-963D-4914804CFF2A}" presName="rootText" presStyleLbl="node1" presStyleIdx="0" presStyleCnt="1" custScaleX="859921" custScaleY="133532" custLinFactY="-91841" custLinFactNeighborX="-980" custLinFactNeighborY="-100000"/>
      <dgm:spPr/>
      <dgm:t>
        <a:bodyPr/>
        <a:lstStyle/>
        <a:p>
          <a:endParaRPr lang="ru-RU"/>
        </a:p>
      </dgm:t>
    </dgm:pt>
    <dgm:pt modelId="{5270B5CE-0868-41C8-99E1-33633C42FD76}" type="pres">
      <dgm:prSet presAssocID="{67A3B164-427E-41EB-963D-4914804CFF2A}" presName="rootConnector" presStyleLbl="node1" presStyleIdx="0" presStyleCnt="1"/>
      <dgm:spPr/>
      <dgm:t>
        <a:bodyPr/>
        <a:lstStyle/>
        <a:p>
          <a:endParaRPr lang="ru-RU"/>
        </a:p>
      </dgm:t>
    </dgm:pt>
    <dgm:pt modelId="{93E7AC8E-FA40-422F-8A9B-64732630814B}" type="pres">
      <dgm:prSet presAssocID="{67A3B164-427E-41EB-963D-4914804CFF2A}" presName="childShape" presStyleCnt="0"/>
      <dgm:spPr/>
    </dgm:pt>
    <dgm:pt modelId="{D60453D4-8EBC-4ED4-8A1F-A93AC508955A}" type="pres">
      <dgm:prSet presAssocID="{EB6534C7-C3A6-46E0-8A18-BE25FC8ACA9F}" presName="Name13" presStyleLbl="parChTrans1D2" presStyleIdx="0" presStyleCnt="5"/>
      <dgm:spPr/>
      <dgm:t>
        <a:bodyPr/>
        <a:lstStyle/>
        <a:p>
          <a:endParaRPr lang="ru-RU"/>
        </a:p>
      </dgm:t>
    </dgm:pt>
    <dgm:pt modelId="{306825F4-0477-44A1-9BD9-28655036F712}" type="pres">
      <dgm:prSet presAssocID="{35098A08-BFC5-4F35-AE0F-B1526C1AB904}" presName="childText" presStyleLbl="bgAcc1" presStyleIdx="0" presStyleCnt="5" custScaleX="1498734" custScaleY="177875" custLinFactY="-86623" custLinFactNeighborX="-3146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C8EA2B-8F8F-4DAB-B0A4-0C8E1F6A45BF}" type="pres">
      <dgm:prSet presAssocID="{69631211-450E-484C-BCBE-B020A1C5B87D}" presName="Name13" presStyleLbl="parChTrans1D2" presStyleIdx="1" presStyleCnt="5"/>
      <dgm:spPr/>
      <dgm:t>
        <a:bodyPr/>
        <a:lstStyle/>
        <a:p>
          <a:endParaRPr lang="ru-RU"/>
        </a:p>
      </dgm:t>
    </dgm:pt>
    <dgm:pt modelId="{9CF62D6A-49BB-4BA6-B521-4E9E68877875}" type="pres">
      <dgm:prSet presAssocID="{C2821F2D-1C2C-4BB8-8EF5-9C8919A903A1}" presName="childText" presStyleLbl="bgAcc1" presStyleIdx="1" presStyleCnt="5" custScaleX="1617694" custScaleY="181689" custLinFactY="-80378" custLinFactNeighborX="-3146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6019A0-429D-429B-BFA7-8C79892B9D7A}" type="pres">
      <dgm:prSet presAssocID="{7CCFE8CD-BB57-4440-8045-35EE964BB2C8}" presName="Name13" presStyleLbl="parChTrans1D2" presStyleIdx="2" presStyleCnt="5"/>
      <dgm:spPr/>
      <dgm:t>
        <a:bodyPr/>
        <a:lstStyle/>
        <a:p>
          <a:endParaRPr lang="ru-RU"/>
        </a:p>
      </dgm:t>
    </dgm:pt>
    <dgm:pt modelId="{FCE22BA1-9409-44BB-ADF5-713567376F60}" type="pres">
      <dgm:prSet presAssocID="{A5D4EBC6-89F6-4391-96A8-A0FF0959DF04}" presName="childText" presStyleLbl="bgAcc1" presStyleIdx="2" presStyleCnt="5" custScaleX="1226173" custScaleY="154849" custLinFactY="-70301" custLinFactNeighborX="-3146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BB9021-9EBA-4CBE-BB6D-880E6C4E7AEF}" type="pres">
      <dgm:prSet presAssocID="{E32E0628-EE1C-495F-9F28-E15ABF0CEEA5}" presName="Name13" presStyleLbl="parChTrans1D2" presStyleIdx="3" presStyleCnt="5"/>
      <dgm:spPr/>
      <dgm:t>
        <a:bodyPr/>
        <a:lstStyle/>
        <a:p>
          <a:endParaRPr lang="ru-RU"/>
        </a:p>
      </dgm:t>
    </dgm:pt>
    <dgm:pt modelId="{C6C0BD52-3482-4CE9-B2D0-E4C19729A57C}" type="pres">
      <dgm:prSet presAssocID="{4184BA82-18D6-4C58-9B16-0A1D751EC618}" presName="childText" presStyleLbl="bgAcc1" presStyleIdx="3" presStyleCnt="5" custScaleX="1353722" custLinFactY="-72795" custLinFactNeighborX="-3146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C8743B-2541-4131-9D08-D78810FA74F0}" type="pres">
      <dgm:prSet presAssocID="{1403E39B-7E21-4CC3-9CD9-2A504B4FF1A6}" presName="Name13" presStyleLbl="parChTrans1D2" presStyleIdx="4" presStyleCnt="5"/>
      <dgm:spPr/>
      <dgm:t>
        <a:bodyPr/>
        <a:lstStyle/>
        <a:p>
          <a:endParaRPr lang="ru-RU"/>
        </a:p>
      </dgm:t>
    </dgm:pt>
    <dgm:pt modelId="{6FC54BD3-C507-461F-872C-214F0BE65D06}" type="pres">
      <dgm:prSet presAssocID="{51D69C5E-DA62-4AFE-9DA8-EDD0D447AF96}" presName="childText" presStyleLbl="bgAcc1" presStyleIdx="4" presStyleCnt="5" custScaleX="1164603" custLinFactY="-69706" custLinFactNeighborX="-3146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91DF8C-48EA-4FDC-9BBE-E12E48F7B9C1}" srcId="{67A3B164-427E-41EB-963D-4914804CFF2A}" destId="{C2821F2D-1C2C-4BB8-8EF5-9C8919A903A1}" srcOrd="1" destOrd="0" parTransId="{69631211-450E-484C-BCBE-B020A1C5B87D}" sibTransId="{E69432FD-64D2-4288-A849-E9709A62C847}"/>
    <dgm:cxn modelId="{9BE5CE35-7586-45FD-AC85-0B548CF5D94A}" srcId="{67A3B164-427E-41EB-963D-4914804CFF2A}" destId="{4184BA82-18D6-4C58-9B16-0A1D751EC618}" srcOrd="3" destOrd="0" parTransId="{E32E0628-EE1C-495F-9F28-E15ABF0CEEA5}" sibTransId="{419085C8-1103-4E24-8E31-AF1972323C88}"/>
    <dgm:cxn modelId="{6930C189-6C21-4A48-B669-071C3F8BA450}" type="presOf" srcId="{67A3B164-427E-41EB-963D-4914804CFF2A}" destId="{F778C8AF-9044-46D9-89CA-1036702F408A}" srcOrd="0" destOrd="0" presId="urn:microsoft.com/office/officeart/2005/8/layout/hierarchy3"/>
    <dgm:cxn modelId="{7B4F5877-F49A-4C11-9A9A-F159D87637FA}" srcId="{67A3B164-427E-41EB-963D-4914804CFF2A}" destId="{35098A08-BFC5-4F35-AE0F-B1526C1AB904}" srcOrd="0" destOrd="0" parTransId="{EB6534C7-C3A6-46E0-8A18-BE25FC8ACA9F}" sibTransId="{543DDB3F-A838-4F68-84F5-49F2DA2C1FC1}"/>
    <dgm:cxn modelId="{0264CD25-5ADA-4898-B7F9-4D3536FD0E23}" type="presOf" srcId="{E32E0628-EE1C-495F-9F28-E15ABF0CEEA5}" destId="{B5BB9021-9EBA-4CBE-BB6D-880E6C4E7AEF}" srcOrd="0" destOrd="0" presId="urn:microsoft.com/office/officeart/2005/8/layout/hierarchy3"/>
    <dgm:cxn modelId="{5F77042F-7C7B-455C-94EF-E264CB8F4975}" type="presOf" srcId="{51D69C5E-DA62-4AFE-9DA8-EDD0D447AF96}" destId="{6FC54BD3-C507-461F-872C-214F0BE65D06}" srcOrd="0" destOrd="0" presId="urn:microsoft.com/office/officeart/2005/8/layout/hierarchy3"/>
    <dgm:cxn modelId="{0CB900BA-A373-4A1A-AC0D-E29DCB379370}" srcId="{67A3B164-427E-41EB-963D-4914804CFF2A}" destId="{A5D4EBC6-89F6-4391-96A8-A0FF0959DF04}" srcOrd="2" destOrd="0" parTransId="{7CCFE8CD-BB57-4440-8045-35EE964BB2C8}" sibTransId="{41897C0B-8EAB-462A-A398-57D028B947AA}"/>
    <dgm:cxn modelId="{DC4431B8-B104-40E5-B0EB-15DF7704C8BE}" type="presOf" srcId="{35098A08-BFC5-4F35-AE0F-B1526C1AB904}" destId="{306825F4-0477-44A1-9BD9-28655036F712}" srcOrd="0" destOrd="0" presId="urn:microsoft.com/office/officeart/2005/8/layout/hierarchy3"/>
    <dgm:cxn modelId="{3D9F195B-2F2A-4833-B1F7-51C99A2F8AAD}" type="presOf" srcId="{4184BA82-18D6-4C58-9B16-0A1D751EC618}" destId="{C6C0BD52-3482-4CE9-B2D0-E4C19729A57C}" srcOrd="0" destOrd="0" presId="urn:microsoft.com/office/officeart/2005/8/layout/hierarchy3"/>
    <dgm:cxn modelId="{A8712ADB-66E5-452A-BC42-D856E2F865FC}" type="presOf" srcId="{A5D4EBC6-89F6-4391-96A8-A0FF0959DF04}" destId="{FCE22BA1-9409-44BB-ADF5-713567376F60}" srcOrd="0" destOrd="0" presId="urn:microsoft.com/office/officeart/2005/8/layout/hierarchy3"/>
    <dgm:cxn modelId="{FB4E0C3E-9E03-49CD-B07D-42C11D238A58}" srcId="{67A3B164-427E-41EB-963D-4914804CFF2A}" destId="{51D69C5E-DA62-4AFE-9DA8-EDD0D447AF96}" srcOrd="4" destOrd="0" parTransId="{1403E39B-7E21-4CC3-9CD9-2A504B4FF1A6}" sibTransId="{39AC5CD6-FF1B-4706-944A-7A3F759EECD6}"/>
    <dgm:cxn modelId="{859ECFDF-CA0E-4A7C-AD15-305188F5CDC0}" type="presOf" srcId="{1403E39B-7E21-4CC3-9CD9-2A504B4FF1A6}" destId="{68C8743B-2541-4131-9D08-D78810FA74F0}" srcOrd="0" destOrd="0" presId="urn:microsoft.com/office/officeart/2005/8/layout/hierarchy3"/>
    <dgm:cxn modelId="{3D528F7E-4F7A-4617-9B76-8DCE881FF0FA}" type="presOf" srcId="{67A3B164-427E-41EB-963D-4914804CFF2A}" destId="{5270B5CE-0868-41C8-99E1-33633C42FD76}" srcOrd="1" destOrd="0" presId="urn:microsoft.com/office/officeart/2005/8/layout/hierarchy3"/>
    <dgm:cxn modelId="{DE59C170-0522-4CE6-A5CC-B1DE5C0455EB}" type="presOf" srcId="{6A921458-AB5F-4B78-83DA-19CF354EAB96}" destId="{01AD5012-3F07-4D7A-8D21-5C3429180376}" srcOrd="0" destOrd="0" presId="urn:microsoft.com/office/officeart/2005/8/layout/hierarchy3"/>
    <dgm:cxn modelId="{5F202DEB-6EA7-4CCA-8E23-62079D90BF45}" type="presOf" srcId="{7CCFE8CD-BB57-4440-8045-35EE964BB2C8}" destId="{176019A0-429D-429B-BFA7-8C79892B9D7A}" srcOrd="0" destOrd="0" presId="urn:microsoft.com/office/officeart/2005/8/layout/hierarchy3"/>
    <dgm:cxn modelId="{C740BB14-3930-46E7-BB60-3038EEE03861}" type="presOf" srcId="{69631211-450E-484C-BCBE-B020A1C5B87D}" destId="{3AC8EA2B-8F8F-4DAB-B0A4-0C8E1F6A45BF}" srcOrd="0" destOrd="0" presId="urn:microsoft.com/office/officeart/2005/8/layout/hierarchy3"/>
    <dgm:cxn modelId="{D5E0171E-0399-46AB-AD69-717F7BE4BC66}" srcId="{6A921458-AB5F-4B78-83DA-19CF354EAB96}" destId="{67A3B164-427E-41EB-963D-4914804CFF2A}" srcOrd="0" destOrd="0" parTransId="{A178BF29-3ABE-47C5-8740-7A0738EF879F}" sibTransId="{ACF53B39-E9D0-42F0-BFFF-0B237C64D90E}"/>
    <dgm:cxn modelId="{80D25CBF-FAE6-4D1F-82DA-611B2E4E7822}" type="presOf" srcId="{EB6534C7-C3A6-46E0-8A18-BE25FC8ACA9F}" destId="{D60453D4-8EBC-4ED4-8A1F-A93AC508955A}" srcOrd="0" destOrd="0" presId="urn:microsoft.com/office/officeart/2005/8/layout/hierarchy3"/>
    <dgm:cxn modelId="{2BAC544D-34DC-492F-AE8B-89F4359B19D1}" type="presOf" srcId="{C2821F2D-1C2C-4BB8-8EF5-9C8919A903A1}" destId="{9CF62D6A-49BB-4BA6-B521-4E9E68877875}" srcOrd="0" destOrd="0" presId="urn:microsoft.com/office/officeart/2005/8/layout/hierarchy3"/>
    <dgm:cxn modelId="{E63229E9-1485-4D11-B4D7-D7428F7DD045}" type="presParOf" srcId="{01AD5012-3F07-4D7A-8D21-5C3429180376}" destId="{3A9EB698-FBD7-4775-9457-77E1B520313A}" srcOrd="0" destOrd="0" presId="urn:microsoft.com/office/officeart/2005/8/layout/hierarchy3"/>
    <dgm:cxn modelId="{C39A1E2C-3899-4244-8CE0-0B332454C51B}" type="presParOf" srcId="{3A9EB698-FBD7-4775-9457-77E1B520313A}" destId="{B2FF5A52-946F-4ED7-8DF5-4A7C964A7D0E}" srcOrd="0" destOrd="0" presId="urn:microsoft.com/office/officeart/2005/8/layout/hierarchy3"/>
    <dgm:cxn modelId="{47BC443C-36FF-44A0-84D8-FE82FA4EBADE}" type="presParOf" srcId="{B2FF5A52-946F-4ED7-8DF5-4A7C964A7D0E}" destId="{F778C8AF-9044-46D9-89CA-1036702F408A}" srcOrd="0" destOrd="0" presId="urn:microsoft.com/office/officeart/2005/8/layout/hierarchy3"/>
    <dgm:cxn modelId="{9CFA0FB1-EF1E-4125-A539-F59D034B0F43}" type="presParOf" srcId="{B2FF5A52-946F-4ED7-8DF5-4A7C964A7D0E}" destId="{5270B5CE-0868-41C8-99E1-33633C42FD76}" srcOrd="1" destOrd="0" presId="urn:microsoft.com/office/officeart/2005/8/layout/hierarchy3"/>
    <dgm:cxn modelId="{BA0FE293-F812-4A83-A3B8-9C517D83C5AB}" type="presParOf" srcId="{3A9EB698-FBD7-4775-9457-77E1B520313A}" destId="{93E7AC8E-FA40-422F-8A9B-64732630814B}" srcOrd="1" destOrd="0" presId="urn:microsoft.com/office/officeart/2005/8/layout/hierarchy3"/>
    <dgm:cxn modelId="{C04D648A-DCA9-4A27-9E46-A92F8E12CCF3}" type="presParOf" srcId="{93E7AC8E-FA40-422F-8A9B-64732630814B}" destId="{D60453D4-8EBC-4ED4-8A1F-A93AC508955A}" srcOrd="0" destOrd="0" presId="urn:microsoft.com/office/officeart/2005/8/layout/hierarchy3"/>
    <dgm:cxn modelId="{735B6607-5E98-43A3-9EA6-F4A9FA60A2A4}" type="presParOf" srcId="{93E7AC8E-FA40-422F-8A9B-64732630814B}" destId="{306825F4-0477-44A1-9BD9-28655036F712}" srcOrd="1" destOrd="0" presId="urn:microsoft.com/office/officeart/2005/8/layout/hierarchy3"/>
    <dgm:cxn modelId="{52135CE3-FCEE-4CA1-99E0-DEB0ABC4DF6B}" type="presParOf" srcId="{93E7AC8E-FA40-422F-8A9B-64732630814B}" destId="{3AC8EA2B-8F8F-4DAB-B0A4-0C8E1F6A45BF}" srcOrd="2" destOrd="0" presId="urn:microsoft.com/office/officeart/2005/8/layout/hierarchy3"/>
    <dgm:cxn modelId="{B1AAF49F-C668-4ED3-8CEC-BA1BE9AB0584}" type="presParOf" srcId="{93E7AC8E-FA40-422F-8A9B-64732630814B}" destId="{9CF62D6A-49BB-4BA6-B521-4E9E68877875}" srcOrd="3" destOrd="0" presId="urn:microsoft.com/office/officeart/2005/8/layout/hierarchy3"/>
    <dgm:cxn modelId="{1A2E49C8-0ABA-47F6-A918-ACF57FCE4E48}" type="presParOf" srcId="{93E7AC8E-FA40-422F-8A9B-64732630814B}" destId="{176019A0-429D-429B-BFA7-8C79892B9D7A}" srcOrd="4" destOrd="0" presId="urn:microsoft.com/office/officeart/2005/8/layout/hierarchy3"/>
    <dgm:cxn modelId="{5A15FDBD-B1FD-4F6B-9F8C-042650F89FD3}" type="presParOf" srcId="{93E7AC8E-FA40-422F-8A9B-64732630814B}" destId="{FCE22BA1-9409-44BB-ADF5-713567376F60}" srcOrd="5" destOrd="0" presId="urn:microsoft.com/office/officeart/2005/8/layout/hierarchy3"/>
    <dgm:cxn modelId="{0DBD0BF3-09CE-4EBD-AA3D-99B1F2C3134A}" type="presParOf" srcId="{93E7AC8E-FA40-422F-8A9B-64732630814B}" destId="{B5BB9021-9EBA-4CBE-BB6D-880E6C4E7AEF}" srcOrd="6" destOrd="0" presId="urn:microsoft.com/office/officeart/2005/8/layout/hierarchy3"/>
    <dgm:cxn modelId="{5597503D-4090-457B-BD76-BCD75096EEA8}" type="presParOf" srcId="{93E7AC8E-FA40-422F-8A9B-64732630814B}" destId="{C6C0BD52-3482-4CE9-B2D0-E4C19729A57C}" srcOrd="7" destOrd="0" presId="urn:microsoft.com/office/officeart/2005/8/layout/hierarchy3"/>
    <dgm:cxn modelId="{C5509887-68B0-4B42-8DDC-A1EDB83D59E0}" type="presParOf" srcId="{93E7AC8E-FA40-422F-8A9B-64732630814B}" destId="{68C8743B-2541-4131-9D08-D78810FA74F0}" srcOrd="8" destOrd="0" presId="urn:microsoft.com/office/officeart/2005/8/layout/hierarchy3"/>
    <dgm:cxn modelId="{864D2D01-4995-4634-90E6-475CDAF83C52}" type="presParOf" srcId="{93E7AC8E-FA40-422F-8A9B-64732630814B}" destId="{6FC54BD3-C507-461F-872C-214F0BE65D06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6B493B-2D7E-4729-97F1-AC98A9AC3D5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80C263-6775-4D92-913B-B3209A077B64}">
      <dgm:prSet phldrT="[Текст]" custT="1"/>
      <dgm:spPr/>
      <dgm:t>
        <a:bodyPr/>
        <a:lstStyle/>
        <a:p>
          <a:r>
            <a: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Инструментами реализации муниципальной долговой политики городского округа город Стерлитамак Республики Башкортостан являются: </a:t>
          </a:r>
          <a:endParaRPr lang="ru-RU" sz="17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C9C3BD-70E3-4D68-A645-CA7FF695815E}" type="parTrans" cxnId="{3DE63879-C208-4121-A637-EDBD24E6E394}">
      <dgm:prSet/>
      <dgm:spPr/>
      <dgm:t>
        <a:bodyPr/>
        <a:lstStyle/>
        <a:p>
          <a:endParaRPr lang="ru-RU"/>
        </a:p>
      </dgm:t>
    </dgm:pt>
    <dgm:pt modelId="{AFA60F57-C52F-446F-9403-1536ECB95638}" type="sibTrans" cxnId="{3DE63879-C208-4121-A637-EDBD24E6E394}">
      <dgm:prSet/>
      <dgm:spPr/>
      <dgm:t>
        <a:bodyPr/>
        <a:lstStyle/>
        <a:p>
          <a:endParaRPr lang="ru-RU"/>
        </a:p>
      </dgm:t>
    </dgm:pt>
    <dgm:pt modelId="{93677EE7-EF64-4FBB-A771-159EF3F778C3}">
      <dgm:prSet phldrT="[Текст]" custT="1"/>
      <dgm:spPr/>
      <dgm:t>
        <a:bodyPr/>
        <a:lstStyle/>
        <a:p>
          <a:r>
            <a:rPr lang="ru-RU" sz="15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долговой нагрузки на безопасном уровне путем контроля при среднесрочном планировании объемов заимствований, осуществляемых в текущих и прогнозируемых экономических условиях;</a:t>
          </a:r>
          <a:endParaRPr lang="ru-RU" sz="15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051CE4-6D63-4FC3-BD9A-FC50C738D7DF}" type="parTrans" cxnId="{3E8FD521-F7FC-48C8-89B9-346CEF27626F}">
      <dgm:prSet/>
      <dgm:spPr/>
      <dgm:t>
        <a:bodyPr/>
        <a:lstStyle/>
        <a:p>
          <a:endParaRPr lang="ru-RU"/>
        </a:p>
      </dgm:t>
    </dgm:pt>
    <dgm:pt modelId="{F390381D-FDD3-430D-B4F0-02FDC49934FC}" type="sibTrans" cxnId="{3E8FD521-F7FC-48C8-89B9-346CEF27626F}">
      <dgm:prSet/>
      <dgm:spPr/>
      <dgm:t>
        <a:bodyPr/>
        <a:lstStyle/>
        <a:p>
          <a:endParaRPr lang="ru-RU"/>
        </a:p>
      </dgm:t>
    </dgm:pt>
    <dgm:pt modelId="{E7128EC7-CA6D-4565-9432-17B9D566B880}">
      <dgm:prSet phldrT="[Текст]" custT="1"/>
      <dgm:spPr/>
      <dgm:t>
        <a:bodyPr/>
        <a:lstStyle/>
        <a:p>
          <a:r>
            <a:rPr lang="ru-RU" sz="15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новых заимствований в целях финансирования дефицита бюджета и погашения долговых обязательств;</a:t>
          </a:r>
          <a:endParaRPr lang="ru-RU" sz="15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456F9-85C2-4B51-94ED-C43993DDCC3F}" type="parTrans" cxnId="{F3E0D464-F811-45A7-AD56-261667EC4395}">
      <dgm:prSet/>
      <dgm:spPr/>
      <dgm:t>
        <a:bodyPr/>
        <a:lstStyle/>
        <a:p>
          <a:endParaRPr lang="ru-RU"/>
        </a:p>
      </dgm:t>
    </dgm:pt>
    <dgm:pt modelId="{D22BD1E8-2652-4761-A4D4-5DBBC71EDF12}" type="sibTrans" cxnId="{F3E0D464-F811-45A7-AD56-261667EC4395}">
      <dgm:prSet/>
      <dgm:spPr/>
      <dgm:t>
        <a:bodyPr/>
        <a:lstStyle/>
        <a:p>
          <a:endParaRPr lang="ru-RU"/>
        </a:p>
      </dgm:t>
    </dgm:pt>
    <dgm:pt modelId="{3FBC21CB-5A31-4503-9B75-4264E5E01D3F}">
      <dgm:prSet phldrT="[Текст]" custT="1"/>
      <dgm:spPr/>
      <dgm:t>
        <a:bodyPr/>
        <a:lstStyle/>
        <a:p>
          <a:r>
            <a:rPr lang="ru-RU" sz="15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оперативного управления в рамках реализации Программы муниципальных внутренних заимствований городского округа город Стерлитамак Республики Башкортостан на 2024 год и на плановый период 2025 и 2026 годов в части корректировки видов заимствований, а также сроков и объемов привлечения заемных средств; </a:t>
          </a:r>
          <a:endParaRPr lang="ru-RU" sz="15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CFBDBD-24B2-485B-BDA1-699773893429}" type="parTrans" cxnId="{BC8DCB83-48F7-44A3-BB67-87278DA0948B}">
      <dgm:prSet/>
      <dgm:spPr/>
      <dgm:t>
        <a:bodyPr/>
        <a:lstStyle/>
        <a:p>
          <a:endParaRPr lang="ru-RU"/>
        </a:p>
      </dgm:t>
    </dgm:pt>
    <dgm:pt modelId="{876AF802-D99D-4B45-89DF-89DC9034B36B}" type="sibTrans" cxnId="{BC8DCB83-48F7-44A3-BB67-87278DA0948B}">
      <dgm:prSet/>
      <dgm:spPr/>
      <dgm:t>
        <a:bodyPr/>
        <a:lstStyle/>
        <a:p>
          <a:endParaRPr lang="ru-RU"/>
        </a:p>
      </dgm:t>
    </dgm:pt>
    <dgm:pt modelId="{359B9959-51B7-49A2-B6DB-EAC74D1CAC68}" type="pres">
      <dgm:prSet presAssocID="{1E6B493B-2D7E-4729-97F1-AC98A9AC3D5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6C7B1F0-C275-4C21-AD11-9394EA699ED3}" type="pres">
      <dgm:prSet presAssocID="{2D80C263-6775-4D92-913B-B3209A077B64}" presName="thickLine" presStyleLbl="alignNode1" presStyleIdx="0" presStyleCnt="1" custLinFactNeighborX="10305" custLinFactNeighborY="470"/>
      <dgm:spPr/>
    </dgm:pt>
    <dgm:pt modelId="{7D5E0F6B-56A7-4F6A-8977-34EBD8AC8789}" type="pres">
      <dgm:prSet presAssocID="{2D80C263-6775-4D92-913B-B3209A077B64}" presName="horz1" presStyleCnt="0"/>
      <dgm:spPr/>
    </dgm:pt>
    <dgm:pt modelId="{3B83EB2C-2F79-4024-9124-A9D126D02B88}" type="pres">
      <dgm:prSet presAssocID="{2D80C263-6775-4D92-913B-B3209A077B64}" presName="tx1" presStyleLbl="revTx" presStyleIdx="0" presStyleCnt="4" custScaleX="142233" custScaleY="100098"/>
      <dgm:spPr/>
      <dgm:t>
        <a:bodyPr/>
        <a:lstStyle/>
        <a:p>
          <a:endParaRPr lang="ru-RU"/>
        </a:p>
      </dgm:t>
    </dgm:pt>
    <dgm:pt modelId="{2BD91C8E-7997-4FCC-B665-DE0E466DFB76}" type="pres">
      <dgm:prSet presAssocID="{2D80C263-6775-4D92-913B-B3209A077B64}" presName="vert1" presStyleCnt="0"/>
      <dgm:spPr/>
    </dgm:pt>
    <dgm:pt modelId="{CA0F7EDA-60E9-4AC8-BEED-15D8D3C9A9DB}" type="pres">
      <dgm:prSet presAssocID="{93677EE7-EF64-4FBB-A771-159EF3F778C3}" presName="vertSpace2a" presStyleCnt="0"/>
      <dgm:spPr/>
    </dgm:pt>
    <dgm:pt modelId="{167F9B77-1A31-4408-8087-41B2037E247F}" type="pres">
      <dgm:prSet presAssocID="{93677EE7-EF64-4FBB-A771-159EF3F778C3}" presName="horz2" presStyleCnt="0"/>
      <dgm:spPr/>
    </dgm:pt>
    <dgm:pt modelId="{530BD1F4-E4FC-460A-B716-75736C851CB8}" type="pres">
      <dgm:prSet presAssocID="{93677EE7-EF64-4FBB-A771-159EF3F778C3}" presName="horzSpace2" presStyleCnt="0"/>
      <dgm:spPr/>
    </dgm:pt>
    <dgm:pt modelId="{C3BA3F6B-F06A-403C-B9A2-7569B82CE294}" type="pres">
      <dgm:prSet presAssocID="{93677EE7-EF64-4FBB-A771-159EF3F778C3}" presName="tx2" presStyleLbl="revTx" presStyleIdx="1" presStyleCnt="4" custScaleY="112398"/>
      <dgm:spPr/>
      <dgm:t>
        <a:bodyPr/>
        <a:lstStyle/>
        <a:p>
          <a:endParaRPr lang="ru-RU"/>
        </a:p>
      </dgm:t>
    </dgm:pt>
    <dgm:pt modelId="{8EF3D4BD-96BD-4681-97CA-C7B0C4BE0385}" type="pres">
      <dgm:prSet presAssocID="{93677EE7-EF64-4FBB-A771-159EF3F778C3}" presName="vert2" presStyleCnt="0"/>
      <dgm:spPr/>
    </dgm:pt>
    <dgm:pt modelId="{78372C03-99A6-4D3A-9EBF-F3E03666A8EC}" type="pres">
      <dgm:prSet presAssocID="{93677EE7-EF64-4FBB-A771-159EF3F778C3}" presName="thinLine2b" presStyleLbl="callout" presStyleIdx="0" presStyleCnt="3"/>
      <dgm:spPr/>
      <dgm:t>
        <a:bodyPr/>
        <a:lstStyle/>
        <a:p>
          <a:endParaRPr lang="ru-RU"/>
        </a:p>
      </dgm:t>
    </dgm:pt>
    <dgm:pt modelId="{3B0872DD-FE89-420C-B62E-53711E586B50}" type="pres">
      <dgm:prSet presAssocID="{93677EE7-EF64-4FBB-A771-159EF3F778C3}" presName="vertSpace2b" presStyleCnt="0"/>
      <dgm:spPr/>
    </dgm:pt>
    <dgm:pt modelId="{AC35034B-D8C7-467B-BD1E-26740ABEB9D5}" type="pres">
      <dgm:prSet presAssocID="{E7128EC7-CA6D-4565-9432-17B9D566B880}" presName="horz2" presStyleCnt="0"/>
      <dgm:spPr/>
    </dgm:pt>
    <dgm:pt modelId="{529783CD-2737-403C-8E45-8430B1534439}" type="pres">
      <dgm:prSet presAssocID="{E7128EC7-CA6D-4565-9432-17B9D566B880}" presName="horzSpace2" presStyleCnt="0"/>
      <dgm:spPr/>
    </dgm:pt>
    <dgm:pt modelId="{3901B794-BD21-4225-9CA0-91912161B5D2}" type="pres">
      <dgm:prSet presAssocID="{E7128EC7-CA6D-4565-9432-17B9D566B880}" presName="tx2" presStyleLbl="revTx" presStyleIdx="2" presStyleCnt="4" custScaleY="74785"/>
      <dgm:spPr/>
      <dgm:t>
        <a:bodyPr/>
        <a:lstStyle/>
        <a:p>
          <a:endParaRPr lang="ru-RU"/>
        </a:p>
      </dgm:t>
    </dgm:pt>
    <dgm:pt modelId="{E3C03A63-4513-4915-AD9C-CC7BD253B19D}" type="pres">
      <dgm:prSet presAssocID="{E7128EC7-CA6D-4565-9432-17B9D566B880}" presName="vert2" presStyleCnt="0"/>
      <dgm:spPr/>
    </dgm:pt>
    <dgm:pt modelId="{E3172C97-4AC9-470D-8328-09D44FE0449C}" type="pres">
      <dgm:prSet presAssocID="{E7128EC7-CA6D-4565-9432-17B9D566B880}" presName="thinLine2b" presStyleLbl="callout" presStyleIdx="1" presStyleCnt="3"/>
      <dgm:spPr/>
    </dgm:pt>
    <dgm:pt modelId="{1A5ABDE7-837B-40D4-9BDA-4948CB8F507D}" type="pres">
      <dgm:prSet presAssocID="{E7128EC7-CA6D-4565-9432-17B9D566B880}" presName="vertSpace2b" presStyleCnt="0"/>
      <dgm:spPr/>
    </dgm:pt>
    <dgm:pt modelId="{C3A160F9-D4B2-44FC-9E1E-19F11B92E72C}" type="pres">
      <dgm:prSet presAssocID="{3FBC21CB-5A31-4503-9B75-4264E5E01D3F}" presName="horz2" presStyleCnt="0"/>
      <dgm:spPr/>
    </dgm:pt>
    <dgm:pt modelId="{A7ED4508-E4E6-47AC-A404-FEF08DB090A9}" type="pres">
      <dgm:prSet presAssocID="{3FBC21CB-5A31-4503-9B75-4264E5E01D3F}" presName="horzSpace2" presStyleCnt="0"/>
      <dgm:spPr/>
    </dgm:pt>
    <dgm:pt modelId="{F5B35FB9-3271-49C6-B5AB-CAA9952AA1CF}" type="pres">
      <dgm:prSet presAssocID="{3FBC21CB-5A31-4503-9B75-4264E5E01D3F}" presName="tx2" presStyleLbl="revTx" presStyleIdx="3" presStyleCnt="4" custScaleY="168925"/>
      <dgm:spPr/>
      <dgm:t>
        <a:bodyPr/>
        <a:lstStyle/>
        <a:p>
          <a:endParaRPr lang="ru-RU"/>
        </a:p>
      </dgm:t>
    </dgm:pt>
    <dgm:pt modelId="{7F89889D-8781-4047-8DF2-5F2C12D7E178}" type="pres">
      <dgm:prSet presAssocID="{3FBC21CB-5A31-4503-9B75-4264E5E01D3F}" presName="vert2" presStyleCnt="0"/>
      <dgm:spPr/>
    </dgm:pt>
    <dgm:pt modelId="{9C7EA615-84B1-40B3-9E2A-A29C99F5F17A}" type="pres">
      <dgm:prSet presAssocID="{3FBC21CB-5A31-4503-9B75-4264E5E01D3F}" presName="thinLine2b" presStyleLbl="callout" presStyleIdx="2" presStyleCnt="3"/>
      <dgm:spPr/>
    </dgm:pt>
    <dgm:pt modelId="{BCE6F18E-1CDE-4F31-9B9B-8633181F1476}" type="pres">
      <dgm:prSet presAssocID="{3FBC21CB-5A31-4503-9B75-4264E5E01D3F}" presName="vertSpace2b" presStyleCnt="0"/>
      <dgm:spPr/>
    </dgm:pt>
  </dgm:ptLst>
  <dgm:cxnLst>
    <dgm:cxn modelId="{BBCAF10D-0B22-4600-8741-A9AD8CF3C7FF}" type="presOf" srcId="{E7128EC7-CA6D-4565-9432-17B9D566B880}" destId="{3901B794-BD21-4225-9CA0-91912161B5D2}" srcOrd="0" destOrd="0" presId="urn:microsoft.com/office/officeart/2008/layout/LinedList"/>
    <dgm:cxn modelId="{F3E0D464-F811-45A7-AD56-261667EC4395}" srcId="{2D80C263-6775-4D92-913B-B3209A077B64}" destId="{E7128EC7-CA6D-4565-9432-17B9D566B880}" srcOrd="1" destOrd="0" parTransId="{89E456F9-85C2-4B51-94ED-C43993DDCC3F}" sibTransId="{D22BD1E8-2652-4761-A4D4-5DBBC71EDF12}"/>
    <dgm:cxn modelId="{3DE63879-C208-4121-A637-EDBD24E6E394}" srcId="{1E6B493B-2D7E-4729-97F1-AC98A9AC3D53}" destId="{2D80C263-6775-4D92-913B-B3209A077B64}" srcOrd="0" destOrd="0" parTransId="{2DC9C3BD-70E3-4D68-A645-CA7FF695815E}" sibTransId="{AFA60F57-C52F-446F-9403-1536ECB95638}"/>
    <dgm:cxn modelId="{FC255344-5F28-42D1-9E17-9D5ABDF2BCCF}" type="presOf" srcId="{2D80C263-6775-4D92-913B-B3209A077B64}" destId="{3B83EB2C-2F79-4024-9124-A9D126D02B88}" srcOrd="0" destOrd="0" presId="urn:microsoft.com/office/officeart/2008/layout/LinedList"/>
    <dgm:cxn modelId="{93A0D9D8-81BC-412D-B28F-1A24DE6C117D}" type="presOf" srcId="{93677EE7-EF64-4FBB-A771-159EF3F778C3}" destId="{C3BA3F6B-F06A-403C-B9A2-7569B82CE294}" srcOrd="0" destOrd="0" presId="urn:microsoft.com/office/officeart/2008/layout/LinedList"/>
    <dgm:cxn modelId="{BCD99EC6-5331-4CAC-83B5-760214BAFE4E}" type="presOf" srcId="{1E6B493B-2D7E-4729-97F1-AC98A9AC3D53}" destId="{359B9959-51B7-49A2-B6DB-EAC74D1CAC68}" srcOrd="0" destOrd="0" presId="urn:microsoft.com/office/officeart/2008/layout/LinedList"/>
    <dgm:cxn modelId="{3E8FD521-F7FC-48C8-89B9-346CEF27626F}" srcId="{2D80C263-6775-4D92-913B-B3209A077B64}" destId="{93677EE7-EF64-4FBB-A771-159EF3F778C3}" srcOrd="0" destOrd="0" parTransId="{DE051CE4-6D63-4FC3-BD9A-FC50C738D7DF}" sibTransId="{F390381D-FDD3-430D-B4F0-02FDC49934FC}"/>
    <dgm:cxn modelId="{268F46CB-00D7-464E-B91D-434F5174CD9C}" type="presOf" srcId="{3FBC21CB-5A31-4503-9B75-4264E5E01D3F}" destId="{F5B35FB9-3271-49C6-B5AB-CAA9952AA1CF}" srcOrd="0" destOrd="0" presId="urn:microsoft.com/office/officeart/2008/layout/LinedList"/>
    <dgm:cxn modelId="{BC8DCB83-48F7-44A3-BB67-87278DA0948B}" srcId="{2D80C263-6775-4D92-913B-B3209A077B64}" destId="{3FBC21CB-5A31-4503-9B75-4264E5E01D3F}" srcOrd="2" destOrd="0" parTransId="{91CFBDBD-24B2-485B-BDA1-699773893429}" sibTransId="{876AF802-D99D-4B45-89DF-89DC9034B36B}"/>
    <dgm:cxn modelId="{B6D2DF49-0DB9-43A0-90E4-4757D6A17BA0}" type="presParOf" srcId="{359B9959-51B7-49A2-B6DB-EAC74D1CAC68}" destId="{16C7B1F0-C275-4C21-AD11-9394EA699ED3}" srcOrd="0" destOrd="0" presId="urn:microsoft.com/office/officeart/2008/layout/LinedList"/>
    <dgm:cxn modelId="{A78E3B6E-13C0-45AF-B6D5-F015F063D13A}" type="presParOf" srcId="{359B9959-51B7-49A2-B6DB-EAC74D1CAC68}" destId="{7D5E0F6B-56A7-4F6A-8977-34EBD8AC8789}" srcOrd="1" destOrd="0" presId="urn:microsoft.com/office/officeart/2008/layout/LinedList"/>
    <dgm:cxn modelId="{FE657437-7C5B-4C64-8473-3B5EBCA8B3C3}" type="presParOf" srcId="{7D5E0F6B-56A7-4F6A-8977-34EBD8AC8789}" destId="{3B83EB2C-2F79-4024-9124-A9D126D02B88}" srcOrd="0" destOrd="0" presId="urn:microsoft.com/office/officeart/2008/layout/LinedList"/>
    <dgm:cxn modelId="{B3E2E659-1BDE-4740-9778-6A3470B733D5}" type="presParOf" srcId="{7D5E0F6B-56A7-4F6A-8977-34EBD8AC8789}" destId="{2BD91C8E-7997-4FCC-B665-DE0E466DFB76}" srcOrd="1" destOrd="0" presId="urn:microsoft.com/office/officeart/2008/layout/LinedList"/>
    <dgm:cxn modelId="{5E0FCB43-9678-45A3-8614-EE79C820FCC9}" type="presParOf" srcId="{2BD91C8E-7997-4FCC-B665-DE0E466DFB76}" destId="{CA0F7EDA-60E9-4AC8-BEED-15D8D3C9A9DB}" srcOrd="0" destOrd="0" presId="urn:microsoft.com/office/officeart/2008/layout/LinedList"/>
    <dgm:cxn modelId="{2B9D7745-243C-4542-BF59-417F961D6A2B}" type="presParOf" srcId="{2BD91C8E-7997-4FCC-B665-DE0E466DFB76}" destId="{167F9B77-1A31-4408-8087-41B2037E247F}" srcOrd="1" destOrd="0" presId="urn:microsoft.com/office/officeart/2008/layout/LinedList"/>
    <dgm:cxn modelId="{25D1C2FF-3956-487D-AD70-4CF9548F19C8}" type="presParOf" srcId="{167F9B77-1A31-4408-8087-41B2037E247F}" destId="{530BD1F4-E4FC-460A-B716-75736C851CB8}" srcOrd="0" destOrd="0" presId="urn:microsoft.com/office/officeart/2008/layout/LinedList"/>
    <dgm:cxn modelId="{5453EBC0-6222-485D-AF71-773C017B2D86}" type="presParOf" srcId="{167F9B77-1A31-4408-8087-41B2037E247F}" destId="{C3BA3F6B-F06A-403C-B9A2-7569B82CE294}" srcOrd="1" destOrd="0" presId="urn:microsoft.com/office/officeart/2008/layout/LinedList"/>
    <dgm:cxn modelId="{E5C1C17F-5DF5-4860-B391-7110EC8B7FD0}" type="presParOf" srcId="{167F9B77-1A31-4408-8087-41B2037E247F}" destId="{8EF3D4BD-96BD-4681-97CA-C7B0C4BE0385}" srcOrd="2" destOrd="0" presId="urn:microsoft.com/office/officeart/2008/layout/LinedList"/>
    <dgm:cxn modelId="{3492265C-E629-4D66-9E7E-8F92B21BF237}" type="presParOf" srcId="{2BD91C8E-7997-4FCC-B665-DE0E466DFB76}" destId="{78372C03-99A6-4D3A-9EBF-F3E03666A8EC}" srcOrd="2" destOrd="0" presId="urn:microsoft.com/office/officeart/2008/layout/LinedList"/>
    <dgm:cxn modelId="{F97644B3-2D2F-47BF-AF48-28863764B9B6}" type="presParOf" srcId="{2BD91C8E-7997-4FCC-B665-DE0E466DFB76}" destId="{3B0872DD-FE89-420C-B62E-53711E586B50}" srcOrd="3" destOrd="0" presId="urn:microsoft.com/office/officeart/2008/layout/LinedList"/>
    <dgm:cxn modelId="{393424B0-58B2-45F3-85E5-BB0ED9399CF5}" type="presParOf" srcId="{2BD91C8E-7997-4FCC-B665-DE0E466DFB76}" destId="{AC35034B-D8C7-467B-BD1E-26740ABEB9D5}" srcOrd="4" destOrd="0" presId="urn:microsoft.com/office/officeart/2008/layout/LinedList"/>
    <dgm:cxn modelId="{7BDE6F81-FFCE-4311-8D4C-544C3C68734A}" type="presParOf" srcId="{AC35034B-D8C7-467B-BD1E-26740ABEB9D5}" destId="{529783CD-2737-403C-8E45-8430B1534439}" srcOrd="0" destOrd="0" presId="urn:microsoft.com/office/officeart/2008/layout/LinedList"/>
    <dgm:cxn modelId="{3FBA9E42-6309-4789-BE69-80398D729560}" type="presParOf" srcId="{AC35034B-D8C7-467B-BD1E-26740ABEB9D5}" destId="{3901B794-BD21-4225-9CA0-91912161B5D2}" srcOrd="1" destOrd="0" presId="urn:microsoft.com/office/officeart/2008/layout/LinedList"/>
    <dgm:cxn modelId="{D5B92C87-F9A0-4FE6-98ED-8D2D72683A07}" type="presParOf" srcId="{AC35034B-D8C7-467B-BD1E-26740ABEB9D5}" destId="{E3C03A63-4513-4915-AD9C-CC7BD253B19D}" srcOrd="2" destOrd="0" presId="urn:microsoft.com/office/officeart/2008/layout/LinedList"/>
    <dgm:cxn modelId="{C9193B20-B321-459E-9D9B-3F4A8DFD62E0}" type="presParOf" srcId="{2BD91C8E-7997-4FCC-B665-DE0E466DFB76}" destId="{E3172C97-4AC9-470D-8328-09D44FE0449C}" srcOrd="5" destOrd="0" presId="urn:microsoft.com/office/officeart/2008/layout/LinedList"/>
    <dgm:cxn modelId="{EB9D1A8A-AA6B-4D92-9E97-E1742A42B19B}" type="presParOf" srcId="{2BD91C8E-7997-4FCC-B665-DE0E466DFB76}" destId="{1A5ABDE7-837B-40D4-9BDA-4948CB8F507D}" srcOrd="6" destOrd="0" presId="urn:microsoft.com/office/officeart/2008/layout/LinedList"/>
    <dgm:cxn modelId="{FDD6FEA0-FF05-468D-A07D-37C34CD7C70A}" type="presParOf" srcId="{2BD91C8E-7997-4FCC-B665-DE0E466DFB76}" destId="{C3A160F9-D4B2-44FC-9E1E-19F11B92E72C}" srcOrd="7" destOrd="0" presId="urn:microsoft.com/office/officeart/2008/layout/LinedList"/>
    <dgm:cxn modelId="{55122DF3-6820-4F30-BBFA-3C5A786E4B1B}" type="presParOf" srcId="{C3A160F9-D4B2-44FC-9E1E-19F11B92E72C}" destId="{A7ED4508-E4E6-47AC-A404-FEF08DB090A9}" srcOrd="0" destOrd="0" presId="urn:microsoft.com/office/officeart/2008/layout/LinedList"/>
    <dgm:cxn modelId="{7436AE97-6ABF-4603-94C0-0749CF5CD296}" type="presParOf" srcId="{C3A160F9-D4B2-44FC-9E1E-19F11B92E72C}" destId="{F5B35FB9-3271-49C6-B5AB-CAA9952AA1CF}" srcOrd="1" destOrd="0" presId="urn:microsoft.com/office/officeart/2008/layout/LinedList"/>
    <dgm:cxn modelId="{536B7610-D815-42DC-9D56-7229E07866DB}" type="presParOf" srcId="{C3A160F9-D4B2-44FC-9E1E-19F11B92E72C}" destId="{7F89889D-8781-4047-8DF2-5F2C12D7E178}" srcOrd="2" destOrd="0" presId="urn:microsoft.com/office/officeart/2008/layout/LinedList"/>
    <dgm:cxn modelId="{BBF570C3-FC3C-410D-B6AC-B10ABC5E6C2E}" type="presParOf" srcId="{2BD91C8E-7997-4FCC-B665-DE0E466DFB76}" destId="{9C7EA615-84B1-40B3-9E2A-A29C99F5F17A}" srcOrd="8" destOrd="0" presId="urn:microsoft.com/office/officeart/2008/layout/LinedList"/>
    <dgm:cxn modelId="{7DBBDD9F-44BE-4B8F-AFC8-D9F06CD0C068}" type="presParOf" srcId="{2BD91C8E-7997-4FCC-B665-DE0E466DFB76}" destId="{BCE6F18E-1CDE-4F31-9B9B-8633181F1476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63015-BFCA-497A-8595-283157D08DC8}">
      <dsp:nvSpPr>
        <dsp:cNvPr id="0" name=""/>
        <dsp:cNvSpPr/>
      </dsp:nvSpPr>
      <dsp:spPr>
        <a:xfrm>
          <a:off x="162751" y="562151"/>
          <a:ext cx="2405416" cy="35672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Планирование и исполнение бюджетных расходов необходимо осуществлять с учетом следующих основных направлений бюджетной политики городского округа город Стерлитамак Республики Башкортостан на 2024 год и на плановый период 2025 и 2026 годов:</a:t>
          </a:r>
          <a:endParaRPr lang="ru-RU" sz="1400" b="0" kern="1200" dirty="0"/>
        </a:p>
      </dsp:txBody>
      <dsp:txXfrm>
        <a:off x="233203" y="632603"/>
        <a:ext cx="2264512" cy="3426364"/>
      </dsp:txXfrm>
    </dsp:sp>
    <dsp:sp modelId="{BF16615C-2E56-4884-B8D0-8959C880AA13}">
      <dsp:nvSpPr>
        <dsp:cNvPr id="0" name=""/>
        <dsp:cNvSpPr/>
      </dsp:nvSpPr>
      <dsp:spPr>
        <a:xfrm rot="17524520">
          <a:off x="1890385" y="1316018"/>
          <a:ext cx="2171768" cy="46975"/>
        </a:xfrm>
        <a:custGeom>
          <a:avLst/>
          <a:gdLst/>
          <a:ahLst/>
          <a:cxnLst/>
          <a:rect l="0" t="0" r="0" b="0"/>
          <a:pathLst>
            <a:path>
              <a:moveTo>
                <a:pt x="0" y="23487"/>
              </a:moveTo>
              <a:lnTo>
                <a:pt x="2171768" y="2348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921976" y="1285212"/>
        <a:ext cx="108588" cy="108588"/>
      </dsp:txXfrm>
    </dsp:sp>
    <dsp:sp modelId="{C9EE702A-968F-41CF-A14F-48863F6BB927}">
      <dsp:nvSpPr>
        <dsp:cNvPr id="0" name=""/>
        <dsp:cNvSpPr/>
      </dsp:nvSpPr>
      <dsp:spPr>
        <a:xfrm>
          <a:off x="3384373" y="5"/>
          <a:ext cx="6780627" cy="666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1)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расширение налоговой базы, повышение финансовой дисциплины, минимизация рисков несбалансированности бюджета в условиях внешнего </a:t>
          </a:r>
          <a:r>
            <a:rPr lang="ru-RU" sz="1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санкционного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давления</a:t>
          </a:r>
          <a:endParaRPr lang="ru-RU" sz="1200" b="0" u="none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03892" y="19524"/>
        <a:ext cx="6741589" cy="627406"/>
      </dsp:txXfrm>
    </dsp:sp>
    <dsp:sp modelId="{F670D05D-E054-4DCF-9B86-BB01C587A8A1}">
      <dsp:nvSpPr>
        <dsp:cNvPr id="0" name=""/>
        <dsp:cNvSpPr/>
      </dsp:nvSpPr>
      <dsp:spPr>
        <a:xfrm rot="18489042">
          <a:off x="2319195" y="1810121"/>
          <a:ext cx="1302603" cy="46975"/>
        </a:xfrm>
        <a:custGeom>
          <a:avLst/>
          <a:gdLst/>
          <a:ahLst/>
          <a:cxnLst/>
          <a:rect l="0" t="0" r="0" b="0"/>
          <a:pathLst>
            <a:path>
              <a:moveTo>
                <a:pt x="0" y="23487"/>
              </a:moveTo>
              <a:lnTo>
                <a:pt x="1302603" y="2348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37932" y="1801044"/>
        <a:ext cx="65130" cy="65130"/>
      </dsp:txXfrm>
    </dsp:sp>
    <dsp:sp modelId="{ED72CE43-EB34-4709-ACC5-C23C8DA0DC14}">
      <dsp:nvSpPr>
        <dsp:cNvPr id="0" name=""/>
        <dsp:cNvSpPr/>
      </dsp:nvSpPr>
      <dsp:spPr>
        <a:xfrm>
          <a:off x="3372827" y="720078"/>
          <a:ext cx="7333512" cy="12027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2)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комплексного плана мероприятий по увеличению поступлений налоговых и неналоговых доходов бюджета городского округа город Стерлитамак Республики Башкортостан до 2025 года, утвержденного постановлением администрации городского округа город Стерлитамак Республики Башкортостан от 02.12.2022 №3254</a:t>
          </a:r>
          <a:endParaRPr lang="ru-RU" sz="1200" b="0" u="none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08053" y="755304"/>
        <a:ext cx="7263060" cy="1132256"/>
      </dsp:txXfrm>
    </dsp:sp>
    <dsp:sp modelId="{ABA03E27-AF33-4F9C-9048-60D1E9043E58}">
      <dsp:nvSpPr>
        <dsp:cNvPr id="0" name=""/>
        <dsp:cNvSpPr/>
      </dsp:nvSpPr>
      <dsp:spPr>
        <a:xfrm rot="21451037">
          <a:off x="2567783" y="2304602"/>
          <a:ext cx="816972" cy="46975"/>
        </a:xfrm>
        <a:custGeom>
          <a:avLst/>
          <a:gdLst/>
          <a:ahLst/>
          <a:cxnLst/>
          <a:rect l="0" t="0" r="0" b="0"/>
          <a:pathLst>
            <a:path>
              <a:moveTo>
                <a:pt x="0" y="23487"/>
              </a:moveTo>
              <a:lnTo>
                <a:pt x="816972" y="2348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55846" y="2307666"/>
        <a:ext cx="40848" cy="40848"/>
      </dsp:txXfrm>
    </dsp:sp>
    <dsp:sp modelId="{1513C569-7C11-46C8-A9C7-D56830E947E1}">
      <dsp:nvSpPr>
        <dsp:cNvPr id="0" name=""/>
        <dsp:cNvSpPr/>
      </dsp:nvSpPr>
      <dsp:spPr>
        <a:xfrm>
          <a:off x="3384373" y="2016225"/>
          <a:ext cx="6876242" cy="5883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3)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исполнения плановых назначений по доходам и своевременного исполнения расходных обязательств в условиях внедрения института ЕНС</a:t>
          </a:r>
          <a:endParaRPr lang="ru-RU" sz="1200" b="0" u="none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01605" y="2033457"/>
        <a:ext cx="6841778" cy="553876"/>
      </dsp:txXfrm>
    </dsp:sp>
    <dsp:sp modelId="{B75F5FF0-69EF-4743-8451-11DE09594EC8}">
      <dsp:nvSpPr>
        <dsp:cNvPr id="0" name=""/>
        <dsp:cNvSpPr/>
      </dsp:nvSpPr>
      <dsp:spPr>
        <a:xfrm rot="2429639">
          <a:off x="2439627" y="2670776"/>
          <a:ext cx="1073285" cy="46975"/>
        </a:xfrm>
        <a:custGeom>
          <a:avLst/>
          <a:gdLst/>
          <a:ahLst/>
          <a:cxnLst/>
          <a:rect l="0" t="0" r="0" b="0"/>
          <a:pathLst>
            <a:path>
              <a:moveTo>
                <a:pt x="0" y="23487"/>
              </a:moveTo>
              <a:lnTo>
                <a:pt x="1073285" y="2348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49438" y="2667432"/>
        <a:ext cx="53664" cy="53664"/>
      </dsp:txXfrm>
    </dsp:sp>
    <dsp:sp modelId="{A07C9AB7-032B-48DF-8C7F-66A529E907AB}">
      <dsp:nvSpPr>
        <dsp:cNvPr id="0" name=""/>
        <dsp:cNvSpPr/>
      </dsp:nvSpPr>
      <dsp:spPr>
        <a:xfrm>
          <a:off x="3384373" y="2664292"/>
          <a:ext cx="6727852" cy="7569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4) обеспечение реализации муниципальных программ городского округа город Стерлитамак Республики Башкортостан</a:t>
          </a:r>
          <a:endParaRPr lang="ru-RU" sz="1200" b="0" u="none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06542" y="2686461"/>
        <a:ext cx="6683514" cy="712562"/>
      </dsp:txXfrm>
    </dsp:sp>
    <dsp:sp modelId="{38B3C296-FA09-49E6-B16A-96E956D52B21}">
      <dsp:nvSpPr>
        <dsp:cNvPr id="0" name=""/>
        <dsp:cNvSpPr/>
      </dsp:nvSpPr>
      <dsp:spPr>
        <a:xfrm>
          <a:off x="3384373" y="3528390"/>
          <a:ext cx="6346474" cy="5018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5) </a:t>
          </a:r>
          <a:r>
            <a:rPr lang="ru-RU" sz="1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приоритизация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расходов, гарантированное исполнение социальных обязательств бюджета городского округа город Стерлитамак Республики Башкортостан</a:t>
          </a:r>
          <a:endParaRPr lang="ru-RU" sz="1200" b="0" u="none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99071" y="3543088"/>
        <a:ext cx="6317078" cy="4724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78C8AF-9044-46D9-89CA-1036702F408A}">
      <dsp:nvSpPr>
        <dsp:cNvPr id="0" name=""/>
        <dsp:cNvSpPr/>
      </dsp:nvSpPr>
      <dsp:spPr>
        <a:xfrm>
          <a:off x="3" y="5646"/>
          <a:ext cx="6284486" cy="4879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Приоритетными направлениями бюджетной политики в среднесрочной перспективе являются</a:t>
          </a:r>
          <a:endParaRPr lang="ru-RU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294" y="19937"/>
        <a:ext cx="6255904" cy="459358"/>
      </dsp:txXfrm>
    </dsp:sp>
    <dsp:sp modelId="{D60453D4-8EBC-4ED4-8A1F-A93AC508955A}">
      <dsp:nvSpPr>
        <dsp:cNvPr id="0" name=""/>
        <dsp:cNvSpPr/>
      </dsp:nvSpPr>
      <dsp:spPr>
        <a:xfrm>
          <a:off x="628452" y="493586"/>
          <a:ext cx="451665" cy="435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406"/>
              </a:lnTo>
              <a:lnTo>
                <a:pt x="451665" y="43540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6825F4-0477-44A1-9BD9-28655036F712}">
      <dsp:nvSpPr>
        <dsp:cNvPr id="0" name=""/>
        <dsp:cNvSpPr/>
      </dsp:nvSpPr>
      <dsp:spPr>
        <a:xfrm>
          <a:off x="1080118" y="604006"/>
          <a:ext cx="8762455" cy="6499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расширение налоговой базы, повышение финансовой дисциплины, минимизация рисков несбалансированности бюджета в условиях внешнего </a:t>
          </a:r>
          <a:r>
            <a:rPr lang="ru-RU" sz="1400" b="1" kern="1200" dirty="0" err="1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санкционного</a:t>
          </a:r>
          <a:r>
            <a:rPr lang="ru-RU" sz="14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давления</a:t>
          </a:r>
          <a:endParaRPr lang="ru-RU" sz="14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9155" y="623043"/>
        <a:ext cx="8724381" cy="611900"/>
      </dsp:txXfrm>
    </dsp:sp>
    <dsp:sp modelId="{3AC8EA2B-8F8F-4DAB-B0A4-0C8E1F6A45BF}">
      <dsp:nvSpPr>
        <dsp:cNvPr id="0" name=""/>
        <dsp:cNvSpPr/>
      </dsp:nvSpPr>
      <dsp:spPr>
        <a:xfrm>
          <a:off x="628452" y="493586"/>
          <a:ext cx="451665" cy="1206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6522"/>
              </a:lnTo>
              <a:lnTo>
                <a:pt x="451665" y="120652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62D6A-49BB-4BA6-B521-4E9E68877875}">
      <dsp:nvSpPr>
        <dsp:cNvPr id="0" name=""/>
        <dsp:cNvSpPr/>
      </dsp:nvSpPr>
      <dsp:spPr>
        <a:xfrm>
          <a:off x="1080118" y="1368153"/>
          <a:ext cx="9457963" cy="6639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комплексного плана мероприятий по увеличению поступлений налоговых и неналоговых доходов бюджета городского округа город Стерлитамак Республики Башкортостан до 2025 года, утвержденного постановлением администрации городского округа город Стерлитамак Республики Башкортостан от 02.12.2022 №3254</a:t>
          </a:r>
          <a:endParaRPr lang="ru-RU" sz="14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9563" y="1387598"/>
        <a:ext cx="9419073" cy="625021"/>
      </dsp:txXfrm>
    </dsp:sp>
    <dsp:sp modelId="{176019A0-429D-429B-BFA7-8C79892B9D7A}">
      <dsp:nvSpPr>
        <dsp:cNvPr id="0" name=""/>
        <dsp:cNvSpPr/>
      </dsp:nvSpPr>
      <dsp:spPr>
        <a:xfrm>
          <a:off x="628452" y="493586"/>
          <a:ext cx="451665" cy="1949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9570"/>
              </a:lnTo>
              <a:lnTo>
                <a:pt x="451665" y="194957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E22BA1-9409-44BB-ADF5-713567376F60}">
      <dsp:nvSpPr>
        <dsp:cNvPr id="0" name=""/>
        <dsp:cNvSpPr/>
      </dsp:nvSpPr>
      <dsp:spPr>
        <a:xfrm>
          <a:off x="1080118" y="2160239"/>
          <a:ext cx="7168908" cy="565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исполнения плановых назначений по доходам и своевременного исполнения расходных обязательств в условиях внедрения института ЕНС</a:t>
          </a:r>
          <a:endParaRPr lang="ru-RU" sz="1400" b="1" kern="1200" dirty="0" smtClean="0">
            <a:solidFill>
              <a:schemeClr val="tx2"/>
            </a:solidFill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6691" y="2176812"/>
        <a:ext cx="7135762" cy="532688"/>
      </dsp:txXfrm>
    </dsp:sp>
    <dsp:sp modelId="{B5BB9021-9EBA-4CBE-BB6D-880E6C4E7AEF}">
      <dsp:nvSpPr>
        <dsp:cNvPr id="0" name=""/>
        <dsp:cNvSpPr/>
      </dsp:nvSpPr>
      <dsp:spPr>
        <a:xfrm>
          <a:off x="628452" y="493586"/>
          <a:ext cx="451665" cy="2497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7432"/>
              </a:lnTo>
              <a:lnTo>
                <a:pt x="451665" y="249743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C0BD52-3482-4CE9-B2D0-E4C19729A57C}">
      <dsp:nvSpPr>
        <dsp:cNvPr id="0" name=""/>
        <dsp:cNvSpPr/>
      </dsp:nvSpPr>
      <dsp:spPr>
        <a:xfrm>
          <a:off x="1080118" y="2808313"/>
          <a:ext cx="7914632" cy="3654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реализации муниципальных программ городского округа город Стерлитамак Республики Башкортостан</a:t>
          </a:r>
          <a:endParaRPr lang="ru-RU" sz="1400" b="1" kern="1200" dirty="0" smtClean="0">
            <a:solidFill>
              <a:schemeClr val="tx2"/>
            </a:solidFill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0820" y="2819015"/>
        <a:ext cx="7893228" cy="344006"/>
      </dsp:txXfrm>
    </dsp:sp>
    <dsp:sp modelId="{68C8743B-2541-4131-9D08-D78810FA74F0}">
      <dsp:nvSpPr>
        <dsp:cNvPr id="0" name=""/>
        <dsp:cNvSpPr/>
      </dsp:nvSpPr>
      <dsp:spPr>
        <a:xfrm>
          <a:off x="628452" y="493586"/>
          <a:ext cx="451665" cy="2965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5483"/>
              </a:lnTo>
              <a:lnTo>
                <a:pt x="451665" y="296548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C54BD3-C507-461F-872C-214F0BE65D06}">
      <dsp:nvSpPr>
        <dsp:cNvPr id="0" name=""/>
        <dsp:cNvSpPr/>
      </dsp:nvSpPr>
      <dsp:spPr>
        <a:xfrm>
          <a:off x="1080118" y="3276364"/>
          <a:ext cx="6808934" cy="3654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приоритизация</a:t>
          </a:r>
          <a:r>
            <a:rPr lang="ru-RU" sz="14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расходов, гарантированное исполнение социальных обязательств бюджета городского округа город Стерлитамак Республики Башкортостан</a:t>
          </a:r>
          <a:endParaRPr lang="ru-RU" sz="14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0820" y="3287066"/>
        <a:ext cx="6787530" cy="3440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C7B1F0-C275-4C21-AD11-9394EA699ED3}">
      <dsp:nvSpPr>
        <dsp:cNvPr id="0" name=""/>
        <dsp:cNvSpPr/>
      </dsp:nvSpPr>
      <dsp:spPr>
        <a:xfrm>
          <a:off x="0" y="11942"/>
          <a:ext cx="103272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83EB2C-2F79-4024-9124-A9D126D02B88}">
      <dsp:nvSpPr>
        <dsp:cNvPr id="0" name=""/>
        <dsp:cNvSpPr/>
      </dsp:nvSpPr>
      <dsp:spPr>
        <a:xfrm>
          <a:off x="0" y="1123"/>
          <a:ext cx="2708236" cy="2302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Инструментами реализации муниципальной долговой политики городского округа город Стерлитамак Республики Башкортостан являются: </a:t>
          </a:r>
          <a:endParaRPr lang="ru-RU" sz="17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123"/>
        <a:ext cx="2708236" cy="2302009"/>
      </dsp:txXfrm>
    </dsp:sp>
    <dsp:sp modelId="{C3BA3F6B-F06A-403C-B9A2-7569B82CE294}">
      <dsp:nvSpPr>
        <dsp:cNvPr id="0" name=""/>
        <dsp:cNvSpPr/>
      </dsp:nvSpPr>
      <dsp:spPr>
        <a:xfrm>
          <a:off x="2851042" y="31666"/>
          <a:ext cx="7473530" cy="686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долговой нагрузки на безопасном уровне путем контроля при среднесрочном планировании объемов заимствований, осуществляемых в текущих и прогнозируемых экономических условиях;</a:t>
          </a:r>
          <a:endParaRPr lang="ru-RU" sz="15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1042" y="31666"/>
        <a:ext cx="7473530" cy="686608"/>
      </dsp:txXfrm>
    </dsp:sp>
    <dsp:sp modelId="{78372C03-99A6-4D3A-9EBF-F3E03666A8EC}">
      <dsp:nvSpPr>
        <dsp:cNvPr id="0" name=""/>
        <dsp:cNvSpPr/>
      </dsp:nvSpPr>
      <dsp:spPr>
        <a:xfrm>
          <a:off x="2708236" y="718275"/>
          <a:ext cx="76163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01B794-BD21-4225-9CA0-91912161B5D2}">
      <dsp:nvSpPr>
        <dsp:cNvPr id="0" name=""/>
        <dsp:cNvSpPr/>
      </dsp:nvSpPr>
      <dsp:spPr>
        <a:xfrm>
          <a:off x="2851042" y="748819"/>
          <a:ext cx="7473530" cy="456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новых заимствований в целях финансирования дефицита бюджета и погашения долговых обязательств;</a:t>
          </a:r>
          <a:endParaRPr lang="ru-RU" sz="15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1042" y="748819"/>
        <a:ext cx="7473530" cy="456841"/>
      </dsp:txXfrm>
    </dsp:sp>
    <dsp:sp modelId="{E3172C97-4AC9-470D-8328-09D44FE0449C}">
      <dsp:nvSpPr>
        <dsp:cNvPr id="0" name=""/>
        <dsp:cNvSpPr/>
      </dsp:nvSpPr>
      <dsp:spPr>
        <a:xfrm>
          <a:off x="2708236" y="1205660"/>
          <a:ext cx="76163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B35FB9-3271-49C6-B5AB-CAA9952AA1CF}">
      <dsp:nvSpPr>
        <dsp:cNvPr id="0" name=""/>
        <dsp:cNvSpPr/>
      </dsp:nvSpPr>
      <dsp:spPr>
        <a:xfrm>
          <a:off x="2851042" y="1236203"/>
          <a:ext cx="7473530" cy="1031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оперативного управления в рамках реализации Программы муниципальных внутренних заимствований городского округа город Стерлитамак Республики Башкортостан на 2024 год и на плановый период 2025 и 2026 годов в части корректировки видов заимствований, а также сроков и объемов привлечения заемных средств; </a:t>
          </a:r>
          <a:endParaRPr lang="ru-RU" sz="15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1042" y="1236203"/>
        <a:ext cx="7473530" cy="1031916"/>
      </dsp:txXfrm>
    </dsp:sp>
    <dsp:sp modelId="{9C7EA615-84B1-40B3-9E2A-A29C99F5F17A}">
      <dsp:nvSpPr>
        <dsp:cNvPr id="0" name=""/>
        <dsp:cNvSpPr/>
      </dsp:nvSpPr>
      <dsp:spPr>
        <a:xfrm>
          <a:off x="2708236" y="2268120"/>
          <a:ext cx="76163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0.38333</cdr:x>
      <cdr:y>0.42447</cdr:y>
    </cdr:from>
    <cdr:to>
      <cdr:x>0.61667</cdr:x>
      <cdr:y>0.59733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84277" y="1945010"/>
          <a:ext cx="1512168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7653,2</a:t>
          </a:r>
        </a:p>
        <a:p xmlns:a="http://schemas.openxmlformats.org/drawingml/2006/main">
          <a:pPr algn="ctr"/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0.40829</cdr:x>
      <cdr:y>0.67105</cdr:y>
    </cdr:from>
    <cdr:to>
      <cdr:x>0.64055</cdr:x>
      <cdr:y>0.77631</cdr:y>
    </cdr:to>
    <cdr:sp macro="" textlink="">
      <cdr:nvSpPr>
        <cdr:cNvPr id="2" name="Rectangle 28"/>
        <cdr:cNvSpPr/>
      </cdr:nvSpPr>
      <cdr:spPr>
        <a:xfrm xmlns:a="http://schemas.openxmlformats.org/drawingml/2006/main">
          <a:off x="1987508" y="3672408"/>
          <a:ext cx="1130602" cy="5760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0" rIns="0" bIns="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70000"/>
            </a:lnSpc>
            <a:spcBef>
              <a:spcPts val="600"/>
            </a:spcBef>
          </a:pPr>
          <a:r>
            <a:rPr lang="ru-RU" sz="2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5350,2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  <a:endParaRPr lang="ru-RU" sz="15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0.40829</cdr:x>
      <cdr:y>0.51316</cdr:y>
    </cdr:from>
    <cdr:to>
      <cdr:x>0.64055</cdr:x>
      <cdr:y>0.61842</cdr:y>
    </cdr:to>
    <cdr:sp macro="" textlink="">
      <cdr:nvSpPr>
        <cdr:cNvPr id="2" name="Rectangle 28"/>
        <cdr:cNvSpPr/>
      </cdr:nvSpPr>
      <cdr:spPr>
        <a:xfrm xmlns:a="http://schemas.openxmlformats.org/drawingml/2006/main">
          <a:off x="1987508" y="2808312"/>
          <a:ext cx="1130602" cy="5760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0" rIns="0" bIns="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ts val="600"/>
            </a:spcBef>
          </a:pPr>
          <a:r>
            <a:rPr lang="ru-RU" sz="2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407,7   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  <a:endParaRPr lang="ru-RU" sz="15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0.42309</cdr:x>
      <cdr:y>0.52632</cdr:y>
    </cdr:from>
    <cdr:to>
      <cdr:x>0.65535</cdr:x>
      <cdr:y>0.63158</cdr:y>
    </cdr:to>
    <cdr:sp macro="" textlink="">
      <cdr:nvSpPr>
        <cdr:cNvPr id="2" name="Rectangle 28"/>
        <cdr:cNvSpPr/>
      </cdr:nvSpPr>
      <cdr:spPr>
        <a:xfrm xmlns:a="http://schemas.openxmlformats.org/drawingml/2006/main">
          <a:off x="2059516" y="2880320"/>
          <a:ext cx="1130602" cy="5760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0" rIns="0" bIns="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70000"/>
            </a:lnSpc>
            <a:spcBef>
              <a:spcPts val="600"/>
            </a:spcBef>
          </a:pPr>
          <a:r>
            <a:rPr lang="ru-RU" sz="2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407,7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  <a:endParaRPr lang="ru-RU" sz="15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0.40829</cdr:x>
      <cdr:y>0.51316</cdr:y>
    </cdr:from>
    <cdr:to>
      <cdr:x>0.64055</cdr:x>
      <cdr:y>0.61842</cdr:y>
    </cdr:to>
    <cdr:sp macro="" textlink="">
      <cdr:nvSpPr>
        <cdr:cNvPr id="2" name="Rectangle 28"/>
        <cdr:cNvSpPr/>
      </cdr:nvSpPr>
      <cdr:spPr>
        <a:xfrm xmlns:a="http://schemas.openxmlformats.org/drawingml/2006/main">
          <a:off x="1987508" y="2808312"/>
          <a:ext cx="1130602" cy="5760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0" rIns="0" bIns="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ts val="600"/>
            </a:spcBef>
          </a:pPr>
          <a:r>
            <a:rPr lang="ru-RU" sz="2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186,9   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  <a:endParaRPr lang="ru-RU" sz="15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0.40829</cdr:x>
      <cdr:y>0.51316</cdr:y>
    </cdr:from>
    <cdr:to>
      <cdr:x>0.64055</cdr:x>
      <cdr:y>0.61842</cdr:y>
    </cdr:to>
    <cdr:sp macro="" textlink="">
      <cdr:nvSpPr>
        <cdr:cNvPr id="2" name="Rectangle 28"/>
        <cdr:cNvSpPr/>
      </cdr:nvSpPr>
      <cdr:spPr>
        <a:xfrm xmlns:a="http://schemas.openxmlformats.org/drawingml/2006/main">
          <a:off x="1987508" y="2808312"/>
          <a:ext cx="1130602" cy="5760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0" rIns="0" bIns="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ts val="600"/>
            </a:spcBef>
          </a:pPr>
          <a:r>
            <a:rPr lang="ru-RU" sz="2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5,0    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  <a:endParaRPr lang="ru-RU" sz="15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0.40829</cdr:x>
      <cdr:y>0.51316</cdr:y>
    </cdr:from>
    <cdr:to>
      <cdr:x>0.64055</cdr:x>
      <cdr:y>0.61842</cdr:y>
    </cdr:to>
    <cdr:sp macro="" textlink="">
      <cdr:nvSpPr>
        <cdr:cNvPr id="2" name="Rectangle 28"/>
        <cdr:cNvSpPr/>
      </cdr:nvSpPr>
      <cdr:spPr>
        <a:xfrm xmlns:a="http://schemas.openxmlformats.org/drawingml/2006/main">
          <a:off x="1987508" y="2808312"/>
          <a:ext cx="1130602" cy="5760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0" rIns="0" bIns="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ts val="600"/>
            </a:spcBef>
          </a:pPr>
          <a:r>
            <a:rPr lang="ru-RU" sz="2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0,1    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  <a:endParaRPr lang="ru-RU" sz="15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0.23139</cdr:x>
      <cdr:y>0.42857</cdr:y>
    </cdr:from>
    <cdr:to>
      <cdr:x>0.49608</cdr:x>
      <cdr:y>0.60317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33092" y="1944232"/>
          <a:ext cx="1296152" cy="792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106,8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 xmlns:a="http://schemas.openxmlformats.org/drawingml/2006/main">
          <a:pPr algn="ctr"/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  <a:endParaRPr lang="ru-RU" sz="1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0.13605</cdr:x>
      <cdr:y>0.39758</cdr:y>
    </cdr:from>
    <cdr:to>
      <cdr:x>0.2585</cdr:x>
      <cdr:y>0.5386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0160" y="2233042"/>
          <a:ext cx="1296144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856,5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 xmlns:a="http://schemas.openxmlformats.org/drawingml/2006/main">
          <a:pPr algn="ctr"/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  <a:endParaRPr lang="ru-RU" sz="1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0.19863</cdr:x>
      <cdr:y>0.4</cdr:y>
    </cdr:from>
    <cdr:to>
      <cdr:x>0.32108</cdr:x>
      <cdr:y>0.54102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232" y="2160240"/>
          <a:ext cx="1287337" cy="7615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3 537,7</a:t>
          </a:r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  <a:endParaRPr lang="ru-RU" sz="1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0.19863</cdr:x>
      <cdr:y>0.4</cdr:y>
    </cdr:from>
    <cdr:to>
      <cdr:x>0.32108</cdr:x>
      <cdr:y>0.54102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232" y="2160240"/>
          <a:ext cx="1287337" cy="7615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390,6</a:t>
          </a:r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  <a:endParaRPr lang="ru-RU" sz="1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0.42309</cdr:x>
      <cdr:y>0.53116</cdr:y>
    </cdr:from>
    <cdr:to>
      <cdr:x>0.65535</cdr:x>
      <cdr:y>0.63642</cdr:y>
    </cdr:to>
    <cdr:sp macro="" textlink="">
      <cdr:nvSpPr>
        <cdr:cNvPr id="2" name="Rectangle 28"/>
        <cdr:cNvSpPr/>
      </cdr:nvSpPr>
      <cdr:spPr>
        <a:xfrm xmlns:a="http://schemas.openxmlformats.org/drawingml/2006/main">
          <a:off x="2059516" y="3181609"/>
          <a:ext cx="1130602" cy="6304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0" rIns="0" bIns="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70000"/>
            </a:lnSpc>
            <a:spcBef>
              <a:spcPts val="600"/>
            </a:spcBef>
          </a:pPr>
          <a:r>
            <a:rPr lang="ru-RU" sz="2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411,3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  <a:endParaRPr lang="ru-RU" sz="15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0.40829</cdr:x>
      <cdr:y>0.51316</cdr:y>
    </cdr:from>
    <cdr:to>
      <cdr:x>0.64055</cdr:x>
      <cdr:y>0.61842</cdr:y>
    </cdr:to>
    <cdr:sp macro="" textlink="">
      <cdr:nvSpPr>
        <cdr:cNvPr id="2" name="Rectangle 28"/>
        <cdr:cNvSpPr/>
      </cdr:nvSpPr>
      <cdr:spPr>
        <a:xfrm xmlns:a="http://schemas.openxmlformats.org/drawingml/2006/main">
          <a:off x="1987508" y="2808312"/>
          <a:ext cx="1130602" cy="5760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0" rIns="0" bIns="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ts val="600"/>
            </a:spcBef>
          </a:pPr>
          <a:r>
            <a:rPr lang="ru-RU" sz="2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51,7   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  <a:endParaRPr lang="ru-RU" sz="15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0.40829</cdr:x>
      <cdr:y>0.52632</cdr:y>
    </cdr:from>
    <cdr:to>
      <cdr:x>0.64055</cdr:x>
      <cdr:y>0.63158</cdr:y>
    </cdr:to>
    <cdr:sp macro="" textlink="">
      <cdr:nvSpPr>
        <cdr:cNvPr id="2" name="Rectangle 28"/>
        <cdr:cNvSpPr/>
      </cdr:nvSpPr>
      <cdr:spPr>
        <a:xfrm xmlns:a="http://schemas.openxmlformats.org/drawingml/2006/main">
          <a:off x="1987508" y="2880320"/>
          <a:ext cx="1130602" cy="5760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0" rIns="0" bIns="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70000"/>
            </a:lnSpc>
            <a:spcBef>
              <a:spcPts val="600"/>
            </a:spcBef>
          </a:pPr>
          <a:r>
            <a:rPr lang="ru-RU" sz="2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708,4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  <a:endParaRPr lang="ru-RU" sz="15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0.40829</cdr:x>
      <cdr:y>0.52632</cdr:y>
    </cdr:from>
    <cdr:to>
      <cdr:x>0.64055</cdr:x>
      <cdr:y>0.63158</cdr:y>
    </cdr:to>
    <cdr:sp macro="" textlink="">
      <cdr:nvSpPr>
        <cdr:cNvPr id="2" name="Rectangle 28"/>
        <cdr:cNvSpPr/>
      </cdr:nvSpPr>
      <cdr:spPr>
        <a:xfrm xmlns:a="http://schemas.openxmlformats.org/drawingml/2006/main">
          <a:off x="1987508" y="2880320"/>
          <a:ext cx="1130602" cy="5760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0" rIns="0" bIns="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70000"/>
            </a:lnSpc>
            <a:spcBef>
              <a:spcPts val="600"/>
            </a:spcBef>
          </a:pPr>
          <a:r>
            <a:rPr lang="ru-RU" sz="2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644,4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  <a:endParaRPr lang="ru-RU" sz="15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301807" cy="33988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247" y="0"/>
            <a:ext cx="4301806" cy="33988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8AE029-F010-47F7-9DC1-E76188C4493E}" type="datetimeFigureOut">
              <a:rPr lang="ru-RU"/>
              <a:pPr>
                <a:defRPr/>
              </a:pPr>
              <a:t>11.12.2023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6456218"/>
            <a:ext cx="4301807" cy="33988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247" y="6456218"/>
            <a:ext cx="4301806" cy="33988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9FFB5F-C8A9-4B74-893F-FD3837F1F3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157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4301807" cy="3398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247" y="0"/>
            <a:ext cx="4301806" cy="3398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B97DBF17-2317-4324-A986-363D727113C5}" type="datetimeFigureOut">
              <a:rPr lang="ru-RU"/>
              <a:pPr>
                <a:defRPr/>
              </a:pPr>
              <a:t>11.12.2023</a:t>
            </a:fld>
            <a:endParaRPr lang="ru-RU" dirty="0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7163" y="509588"/>
            <a:ext cx="4532312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456" y="3228895"/>
            <a:ext cx="7941310" cy="30589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6456218"/>
            <a:ext cx="4301807" cy="3398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247" y="6456218"/>
            <a:ext cx="4301806" cy="3398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A0EA824A-ECAA-4660-A371-1DD77E95C1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593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54438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08877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633164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17755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72194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8854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2758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242" y="-4764"/>
            <a:ext cx="5016218" cy="6864352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9164" y="1380388"/>
            <a:ext cx="8576855" cy="2616805"/>
          </a:xfrm>
        </p:spPr>
        <p:txBody>
          <a:bodyPr anchor="b">
            <a:normAutofit/>
          </a:bodyPr>
          <a:lstStyle>
            <a:lvl1pPr algn="r">
              <a:defRPr sz="600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6553" y="3997192"/>
            <a:ext cx="6989465" cy="1388856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1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47C2EE-1A9C-45A3-BC42-EFAC50FE78F0}" type="datetimeFigureOut">
              <a:rPr lang="ru-RU" smtClean="0"/>
              <a:pPr>
                <a:defRPr/>
              </a:pPr>
              <a:t>11.12.2023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3801" y="5884638"/>
            <a:ext cx="4325170" cy="36521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22BA-4C5C-4491-A08D-C4920A45C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5359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698" y="4733961"/>
            <a:ext cx="10021320" cy="566869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633" y="932328"/>
            <a:ext cx="8228086" cy="3165709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91" indent="0">
              <a:buNone/>
              <a:defRPr sz="1600"/>
            </a:lvl2pPr>
            <a:lvl3pPr marL="914583" indent="0">
              <a:buNone/>
              <a:defRPr sz="1600"/>
            </a:lvl3pPr>
            <a:lvl4pPr marL="1371874" indent="0">
              <a:buNone/>
              <a:defRPr sz="1600"/>
            </a:lvl4pPr>
            <a:lvl5pPr marL="1829166" indent="0">
              <a:buNone/>
              <a:defRPr sz="1600"/>
            </a:lvl5pPr>
            <a:lvl6pPr marL="2286457" indent="0">
              <a:buNone/>
              <a:defRPr sz="1600"/>
            </a:lvl6pPr>
            <a:lvl7pPr marL="2743749" indent="0">
              <a:buNone/>
              <a:defRPr sz="1600"/>
            </a:lvl7pPr>
            <a:lvl8pPr marL="3201040" indent="0">
              <a:buNone/>
              <a:defRPr sz="1600"/>
            </a:lvl8pPr>
            <a:lvl9pPr marL="3658332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698" y="5300830"/>
            <a:ext cx="10021320" cy="493826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91" indent="0">
              <a:buNone/>
              <a:defRPr sz="1200"/>
            </a:lvl2pPr>
            <a:lvl3pPr marL="914583" indent="0">
              <a:buNone/>
              <a:defRPr sz="1000"/>
            </a:lvl3pPr>
            <a:lvl4pPr marL="1371874" indent="0">
              <a:buNone/>
              <a:defRPr sz="900"/>
            </a:lvl4pPr>
            <a:lvl5pPr marL="1829166" indent="0">
              <a:buNone/>
              <a:defRPr sz="900"/>
            </a:lvl5pPr>
            <a:lvl6pPr marL="2286457" indent="0">
              <a:buNone/>
              <a:defRPr sz="900"/>
            </a:lvl6pPr>
            <a:lvl7pPr marL="2743749" indent="0">
              <a:buNone/>
              <a:defRPr sz="900"/>
            </a:lvl7pPr>
            <a:lvl8pPr marL="3201040" indent="0">
              <a:buNone/>
              <a:defRPr sz="900"/>
            </a:lvl8pPr>
            <a:lvl9pPr marL="365833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47C2EE-1A9C-45A3-BC42-EFAC50FE78F0}" type="datetimeFigureOut">
              <a:rPr lang="ru-RU" smtClean="0"/>
              <a:pPr>
                <a:defRPr/>
              </a:pPr>
              <a:t>11.12.2023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22BA-4C5C-4491-A08D-C4920A45C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6937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699" y="685959"/>
            <a:ext cx="10021320" cy="3048706"/>
          </a:xfrm>
        </p:spPr>
        <p:txBody>
          <a:bodyPr anchor="ctr">
            <a:normAutofit/>
          </a:bodyPr>
          <a:lstStyle>
            <a:lvl1pPr algn="ctr">
              <a:defRPr sz="3201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699" y="4344406"/>
            <a:ext cx="10021322" cy="144813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5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8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9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4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7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10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83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47C2EE-1A9C-45A3-BC42-EFAC50FE78F0}" type="datetimeFigureOut">
              <a:rPr lang="ru-RU" smtClean="0"/>
              <a:pPr>
                <a:defRPr/>
              </a:pPr>
              <a:t>11.12.2023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22BA-4C5C-4491-A08D-C4920A45C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281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9028" y="863223"/>
            <a:ext cx="609759" cy="584911"/>
          </a:xfrm>
          <a:prstGeom prst="rect">
            <a:avLst/>
          </a:prstGeom>
        </p:spPr>
        <p:txBody>
          <a:bodyPr vert="horz" lIns="91461" tIns="45731" rIns="91461" bIns="4573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2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6262" y="2820052"/>
            <a:ext cx="609759" cy="584911"/>
          </a:xfrm>
          <a:prstGeom prst="rect">
            <a:avLst/>
          </a:prstGeom>
        </p:spPr>
        <p:txBody>
          <a:bodyPr vert="horz" lIns="91461" tIns="45731" rIns="91461" bIns="4573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2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787" y="685959"/>
            <a:ext cx="8992353" cy="2743834"/>
          </a:xfrm>
        </p:spPr>
        <p:txBody>
          <a:bodyPr anchor="ctr">
            <a:normAutofit/>
          </a:bodyPr>
          <a:lstStyle>
            <a:lvl1pPr algn="ctr">
              <a:defRPr sz="3201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7446" y="3429793"/>
            <a:ext cx="8535037" cy="381088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91" indent="0">
              <a:buFontTx/>
              <a:buNone/>
              <a:defRPr/>
            </a:lvl2pPr>
            <a:lvl3pPr marL="914583" indent="0">
              <a:buFontTx/>
              <a:buNone/>
              <a:defRPr/>
            </a:lvl3pPr>
            <a:lvl4pPr marL="1371874" indent="0">
              <a:buFontTx/>
              <a:buNone/>
              <a:defRPr/>
            </a:lvl4pPr>
            <a:lvl5pPr marL="1829166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698" y="4344406"/>
            <a:ext cx="10021320" cy="144813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5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8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9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4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7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10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83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47C2EE-1A9C-45A3-BC42-EFAC50FE78F0}" type="datetimeFigureOut">
              <a:rPr lang="ru-RU" smtClean="0"/>
              <a:pPr>
                <a:defRPr/>
              </a:pPr>
              <a:t>11.12.2023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22BA-4C5C-4491-A08D-C4920A45C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827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700" y="3309347"/>
            <a:ext cx="10021318" cy="1469140"/>
          </a:xfrm>
        </p:spPr>
        <p:txBody>
          <a:bodyPr anchor="b">
            <a:normAutofit/>
          </a:bodyPr>
          <a:lstStyle>
            <a:lvl1pPr algn="r">
              <a:defRPr sz="3201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699" y="4778487"/>
            <a:ext cx="10021319" cy="860599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5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8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9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4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7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10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83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47C2EE-1A9C-45A3-BC42-EFAC50FE78F0}" type="datetimeFigureOut">
              <a:rPr lang="ru-RU" smtClean="0"/>
              <a:pPr>
                <a:defRPr/>
              </a:pPr>
              <a:t>11.12.2023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22BA-4C5C-4491-A08D-C4920A45C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8003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9028" y="863223"/>
            <a:ext cx="609759" cy="584911"/>
          </a:xfrm>
          <a:prstGeom prst="rect">
            <a:avLst/>
          </a:prstGeom>
        </p:spPr>
        <p:txBody>
          <a:bodyPr vert="horz" lIns="91461" tIns="45731" rIns="91461" bIns="4573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2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6262" y="2820052"/>
            <a:ext cx="609759" cy="584911"/>
          </a:xfrm>
          <a:prstGeom prst="rect">
            <a:avLst/>
          </a:prstGeom>
        </p:spPr>
        <p:txBody>
          <a:bodyPr vert="horz" lIns="91461" tIns="45731" rIns="91461" bIns="4573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2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787" y="685959"/>
            <a:ext cx="8992353" cy="2743834"/>
          </a:xfrm>
        </p:spPr>
        <p:txBody>
          <a:bodyPr anchor="ctr">
            <a:normAutofit/>
          </a:bodyPr>
          <a:lstStyle>
            <a:lvl1pPr algn="ctr">
              <a:defRPr sz="3201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700" y="3887100"/>
            <a:ext cx="10021319" cy="889206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699" y="4776306"/>
            <a:ext cx="10021319" cy="1016235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5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8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9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4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7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10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83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47C2EE-1A9C-45A3-BC42-EFAC50FE78F0}" type="datetimeFigureOut">
              <a:rPr lang="ru-RU" smtClean="0"/>
              <a:pPr>
                <a:defRPr/>
              </a:pPr>
              <a:t>11.12.2023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22BA-4C5C-4491-A08D-C4920A45C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7237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700" y="685959"/>
            <a:ext cx="10021321" cy="272795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699" y="3506012"/>
            <a:ext cx="10021322" cy="83839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1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698" y="4344406"/>
            <a:ext cx="10021322" cy="144813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5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8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9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4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7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10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83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47C2EE-1A9C-45A3-BC42-EFAC50FE78F0}" type="datetimeFigureOut">
              <a:rPr lang="ru-RU" smtClean="0"/>
              <a:pPr>
                <a:defRPr/>
              </a:pPr>
              <a:t>11.12.2023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22BA-4C5C-4491-A08D-C4920A45C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6466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47C2EE-1A9C-45A3-BC42-EFAC50FE78F0}" type="datetimeFigureOut">
              <a:rPr lang="ru-RU" smtClean="0"/>
              <a:pPr>
                <a:defRPr/>
              </a:pPr>
              <a:t>11.12.2023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22BA-4C5C-4491-A08D-C4920A45C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396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5190" y="685959"/>
            <a:ext cx="1770830" cy="510658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699" y="685959"/>
            <a:ext cx="8021830" cy="510658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47C2EE-1A9C-45A3-BC42-EFAC50FE78F0}" type="datetimeFigureOut">
              <a:rPr lang="ru-RU" smtClean="0"/>
              <a:pPr>
                <a:defRPr/>
              </a:pPr>
              <a:t>11.12.2023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22BA-4C5C-4491-A08D-C4920A45C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375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47C2EE-1A9C-45A3-BC42-EFAC50FE78F0}" type="datetimeFigureOut">
              <a:rPr lang="ru-RU" smtClean="0"/>
              <a:pPr>
                <a:defRPr/>
              </a:pPr>
              <a:t>11.12.2023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4708" y="5868490"/>
            <a:ext cx="551311" cy="365210"/>
          </a:xfrm>
        </p:spPr>
        <p:txBody>
          <a:bodyPr/>
          <a:lstStyle/>
          <a:p>
            <a:pPr>
              <a:defRPr/>
            </a:pPr>
            <a:fld id="{CBC122BA-4C5C-4491-A08D-C4920A45C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364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949" y="2667616"/>
            <a:ext cx="8933073" cy="2110871"/>
          </a:xfrm>
        </p:spPr>
        <p:txBody>
          <a:bodyPr anchor="b"/>
          <a:lstStyle>
            <a:lvl1pPr algn="r">
              <a:defRPr sz="4001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948" y="4778487"/>
            <a:ext cx="8933074" cy="860599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5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8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9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4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7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10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83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47C2EE-1A9C-45A3-BC42-EFAC50FE78F0}" type="datetimeFigureOut">
              <a:rPr lang="ru-RU" smtClean="0"/>
              <a:pPr>
                <a:defRPr/>
              </a:pPr>
              <a:t>11.12.2023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22BA-4C5C-4491-A08D-C4920A45C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0888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698" y="685959"/>
            <a:ext cx="10021322" cy="17530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699" y="2667617"/>
            <a:ext cx="4896330" cy="31249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9688" y="2667618"/>
            <a:ext cx="4896331" cy="312492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47C2EE-1A9C-45A3-BC42-EFAC50FE78F0}" type="datetimeFigureOut">
              <a:rPr lang="ru-RU" smtClean="0"/>
              <a:pPr>
                <a:defRPr/>
              </a:pPr>
              <a:t>11.12.2023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22BA-4C5C-4491-A08D-C4920A45C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971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640" y="2659149"/>
            <a:ext cx="4608388" cy="576395"/>
          </a:xfrm>
        </p:spPr>
        <p:txBody>
          <a:bodyPr anchor="b">
            <a:noAutofit/>
          </a:bodyPr>
          <a:lstStyle>
            <a:lvl1pPr marL="0" indent="0">
              <a:buNone/>
              <a:defRPr sz="2801" b="0">
                <a:solidFill>
                  <a:schemeClr val="accent1">
                    <a:lumMod val="75000"/>
                  </a:schemeClr>
                </a:solidFill>
              </a:defRPr>
            </a:lvl1pPr>
            <a:lvl2pPr marL="457291" indent="0">
              <a:buNone/>
              <a:defRPr sz="2000" b="1"/>
            </a:lvl2pPr>
            <a:lvl3pPr marL="914583" indent="0">
              <a:buNone/>
              <a:defRPr sz="1800" b="1"/>
            </a:lvl3pPr>
            <a:lvl4pPr marL="1371874" indent="0">
              <a:buNone/>
              <a:defRPr sz="1600" b="1"/>
            </a:lvl4pPr>
            <a:lvl5pPr marL="1829166" indent="0">
              <a:buNone/>
              <a:defRPr sz="1600" b="1"/>
            </a:lvl5pPr>
            <a:lvl6pPr marL="2286457" indent="0">
              <a:buNone/>
              <a:defRPr sz="1600" b="1"/>
            </a:lvl6pPr>
            <a:lvl7pPr marL="2743749" indent="0">
              <a:buNone/>
              <a:defRPr sz="1600" b="1"/>
            </a:lvl7pPr>
            <a:lvl8pPr marL="3201040" indent="0">
              <a:buNone/>
              <a:defRPr sz="1600" b="1"/>
            </a:lvl8pPr>
            <a:lvl9pPr marL="365833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697" y="3336109"/>
            <a:ext cx="4896331" cy="2456431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2279" y="2667618"/>
            <a:ext cx="4623741" cy="576395"/>
          </a:xfrm>
        </p:spPr>
        <p:txBody>
          <a:bodyPr anchor="b">
            <a:noAutofit/>
          </a:bodyPr>
          <a:lstStyle>
            <a:lvl1pPr marL="0" indent="0">
              <a:buNone/>
              <a:defRPr sz="2801" b="0">
                <a:solidFill>
                  <a:schemeClr val="accent1">
                    <a:lumMod val="75000"/>
                  </a:schemeClr>
                </a:solidFill>
              </a:defRPr>
            </a:lvl1pPr>
            <a:lvl2pPr marL="457291" indent="0">
              <a:buNone/>
              <a:defRPr sz="2000" b="1"/>
            </a:lvl2pPr>
            <a:lvl3pPr marL="914583" indent="0">
              <a:buNone/>
              <a:defRPr sz="1800" b="1"/>
            </a:lvl3pPr>
            <a:lvl4pPr marL="1371874" indent="0">
              <a:buNone/>
              <a:defRPr sz="1600" b="1"/>
            </a:lvl4pPr>
            <a:lvl5pPr marL="1829166" indent="0">
              <a:buNone/>
              <a:defRPr sz="1600" b="1"/>
            </a:lvl5pPr>
            <a:lvl6pPr marL="2286457" indent="0">
              <a:buNone/>
              <a:defRPr sz="1600" b="1"/>
            </a:lvl6pPr>
            <a:lvl7pPr marL="2743749" indent="0">
              <a:buNone/>
              <a:defRPr sz="1600" b="1"/>
            </a:lvl7pPr>
            <a:lvl8pPr marL="3201040" indent="0">
              <a:buNone/>
              <a:defRPr sz="1600" b="1"/>
            </a:lvl8pPr>
            <a:lvl9pPr marL="365833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9688" y="3336109"/>
            <a:ext cx="4896331" cy="2456431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47C2EE-1A9C-45A3-BC42-EFAC50FE78F0}" type="datetimeFigureOut">
              <a:rPr lang="ru-RU" smtClean="0"/>
              <a:pPr>
                <a:defRPr/>
              </a:pPr>
              <a:t>11.12.2023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22BA-4C5C-4491-A08D-C4920A45C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519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47C2EE-1A9C-45A3-BC42-EFAC50FE78F0}" type="datetimeFigureOut">
              <a:rPr lang="ru-RU" smtClean="0"/>
              <a:pPr>
                <a:defRPr/>
              </a:pPr>
              <a:t>11.12.2023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22BA-4C5C-4491-A08D-C4920A45C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9097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47C2EE-1A9C-45A3-BC42-EFAC50FE78F0}" type="datetimeFigureOut">
              <a:rPr lang="ru-RU" smtClean="0"/>
              <a:pPr>
                <a:defRPr/>
              </a:pPr>
              <a:t>11.12.2023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22BA-4C5C-4491-A08D-C4920A45C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7770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699" y="1600570"/>
            <a:ext cx="3550045" cy="137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3403" y="685958"/>
            <a:ext cx="6242615" cy="5106583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699" y="2972488"/>
            <a:ext cx="3550045" cy="1829223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91" indent="0">
              <a:buNone/>
              <a:defRPr sz="1200"/>
            </a:lvl2pPr>
            <a:lvl3pPr marL="914583" indent="0">
              <a:buNone/>
              <a:defRPr sz="1000"/>
            </a:lvl3pPr>
            <a:lvl4pPr marL="1371874" indent="0">
              <a:buNone/>
              <a:defRPr sz="900"/>
            </a:lvl4pPr>
            <a:lvl5pPr marL="1829166" indent="0">
              <a:buNone/>
              <a:defRPr sz="900"/>
            </a:lvl5pPr>
            <a:lvl6pPr marL="2286457" indent="0">
              <a:buNone/>
              <a:defRPr sz="900"/>
            </a:lvl6pPr>
            <a:lvl7pPr marL="2743749" indent="0">
              <a:buNone/>
              <a:defRPr sz="900"/>
            </a:lvl7pPr>
            <a:lvl8pPr marL="3201040" indent="0">
              <a:buNone/>
              <a:defRPr sz="900"/>
            </a:lvl8pPr>
            <a:lvl9pPr marL="365833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47C2EE-1A9C-45A3-BC42-EFAC50FE78F0}" type="datetimeFigureOut">
              <a:rPr lang="ru-RU" smtClean="0"/>
              <a:pPr>
                <a:defRPr/>
              </a:pPr>
              <a:t>11.12.2023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22BA-4C5C-4491-A08D-C4920A45C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6774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110" y="1753005"/>
            <a:ext cx="5427571" cy="1371918"/>
          </a:xfrm>
        </p:spPr>
        <p:txBody>
          <a:bodyPr anchor="b">
            <a:normAutofit/>
          </a:bodyPr>
          <a:lstStyle>
            <a:lvl1pPr algn="ctr">
              <a:defRPr sz="2801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6660" y="914612"/>
            <a:ext cx="3281828" cy="4573059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91" indent="0">
              <a:buNone/>
              <a:defRPr sz="1600"/>
            </a:lvl2pPr>
            <a:lvl3pPr marL="914583" indent="0">
              <a:buNone/>
              <a:defRPr sz="1600"/>
            </a:lvl3pPr>
            <a:lvl4pPr marL="1371874" indent="0">
              <a:buNone/>
              <a:defRPr sz="1600"/>
            </a:lvl4pPr>
            <a:lvl5pPr marL="1829166" indent="0">
              <a:buNone/>
              <a:defRPr sz="1600"/>
            </a:lvl5pPr>
            <a:lvl6pPr marL="2286457" indent="0">
              <a:buNone/>
              <a:defRPr sz="1600"/>
            </a:lvl6pPr>
            <a:lvl7pPr marL="2743749" indent="0">
              <a:buNone/>
              <a:defRPr sz="1600"/>
            </a:lvl7pPr>
            <a:lvl8pPr marL="3201040" indent="0">
              <a:buNone/>
              <a:defRPr sz="1600"/>
            </a:lvl8pPr>
            <a:lvl9pPr marL="3658332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3110" y="3124923"/>
            <a:ext cx="5427571" cy="182922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91" indent="0">
              <a:buNone/>
              <a:defRPr sz="1200"/>
            </a:lvl2pPr>
            <a:lvl3pPr marL="914583" indent="0">
              <a:buNone/>
              <a:defRPr sz="1000"/>
            </a:lvl3pPr>
            <a:lvl4pPr marL="1371874" indent="0">
              <a:buNone/>
              <a:defRPr sz="900"/>
            </a:lvl4pPr>
            <a:lvl5pPr marL="1829166" indent="0">
              <a:buNone/>
              <a:defRPr sz="900"/>
            </a:lvl5pPr>
            <a:lvl6pPr marL="2286457" indent="0">
              <a:buNone/>
              <a:defRPr sz="900"/>
            </a:lvl6pPr>
            <a:lvl7pPr marL="2743749" indent="0">
              <a:buNone/>
              <a:defRPr sz="900"/>
            </a:lvl7pPr>
            <a:lvl8pPr marL="3201040" indent="0">
              <a:buNone/>
              <a:defRPr sz="900"/>
            </a:lvl8pPr>
            <a:lvl9pPr marL="365833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47C2EE-1A9C-45A3-BC42-EFAC50FE78F0}" type="datetimeFigureOut">
              <a:rPr lang="ru-RU" smtClean="0"/>
              <a:pPr>
                <a:defRPr/>
              </a:pPr>
              <a:t>11.12.2023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22BA-4C5C-4491-A08D-C4920A45C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3835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52" y="1"/>
            <a:ext cx="2437448" cy="6859589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698" y="685959"/>
            <a:ext cx="10021322" cy="175300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697" y="2667617"/>
            <a:ext cx="10021322" cy="31249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5190" y="5884638"/>
            <a:ext cx="1143298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0447C2EE-1A9C-45A3-BC42-EFAC50FE78F0}" type="datetimeFigureOut">
              <a:rPr lang="ru-RU" smtClean="0"/>
              <a:pPr>
                <a:defRPr/>
              </a:pPr>
              <a:t>11.12.2023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949" y="5884638"/>
            <a:ext cx="7086022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4708" y="5884638"/>
            <a:ext cx="551311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CBC122BA-4C5C-4491-A08D-C4920A45C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446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  <p:sldLayoutId id="2147484148" r:id="rId12"/>
    <p:sldLayoutId id="2147484149" r:id="rId13"/>
    <p:sldLayoutId id="2147484150" r:id="rId14"/>
    <p:sldLayoutId id="2147484151" r:id="rId15"/>
    <p:sldLayoutId id="2147484152" r:id="rId16"/>
    <p:sldLayoutId id="2147484153" r:id="rId17"/>
  </p:sldLayoutIdLst>
  <p:txStyles>
    <p:titleStyle>
      <a:lvl1pPr algn="ctr" defTabSz="457291" rtl="0" eaLnBrk="1" latinLnBrk="0" hangingPunct="1">
        <a:spcBef>
          <a:spcPct val="0"/>
        </a:spcBef>
        <a:buNone/>
        <a:defRPr sz="4001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807" indent="-285807" algn="l" defTabSz="457291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3099" indent="-285807" algn="l" defTabSz="457291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390" indent="-285807" algn="l" defTabSz="457291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359" indent="-171484" algn="l" defTabSz="457291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650" indent="-171484" algn="l" defTabSz="457291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5103" indent="-228646" algn="l" defTabSz="457291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2394" indent="-228646" algn="l" defTabSz="457291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686" indent="-228646" algn="l" defTabSz="457291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977" indent="-228646" algn="l" defTabSz="457291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91" algn="l" defTabSz="457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83" algn="l" defTabSz="457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74" algn="l" defTabSz="457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166" algn="l" defTabSz="457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457" algn="l" defTabSz="457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749" algn="l" defTabSz="457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40" algn="l" defTabSz="457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332" algn="l" defTabSz="457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budgetsterlitamak" TargetMode="External"/><Relationship Id="rId2" Type="http://schemas.openxmlformats.org/officeDocument/2006/relationships/hyperlink" Target="http://budget-sterlitamak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49538" y="285828"/>
            <a:ext cx="7416824" cy="82412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городского округа </a:t>
            </a:r>
          </a:p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 Стерлитамак Республики Башкортостан</a:t>
            </a:r>
          </a:p>
        </p:txBody>
      </p:sp>
      <p:pic>
        <p:nvPicPr>
          <p:cNvPr id="7" name="Picture 2" descr="C:\Documents and Settings\Loner\Рабочий стол\графики\бюджет картинки\гер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50" y="1413570"/>
            <a:ext cx="1800200" cy="2214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137472" y="3718441"/>
            <a:ext cx="8640961" cy="21558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ДЛЯ ГРАЖДАН </a:t>
            </a:r>
          </a:p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проекту решения Совета городского округа город Стерлитамак Республики Башкортостан «О бюджете городского округа город Стерлитамак на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годов»</a:t>
            </a:r>
          </a:p>
        </p:txBody>
      </p:sp>
    </p:spTree>
    <p:extLst>
      <p:ext uri="{BB962C8B-B14F-4D97-AF65-F5344CB8AC3E}">
        <p14:creationId xmlns:p14="http://schemas.microsoft.com/office/powerpoint/2010/main" val="3936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73051" y="274704"/>
            <a:ext cx="10312366" cy="490797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прогноза социально-экономического развития городского округа город Стерлитамак Республики Башкортостан на 2024 год и плановый период до 2026 года, на долгосрочный период до 2036 года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873776"/>
              </p:ext>
            </p:extLst>
          </p:nvPr>
        </p:nvGraphicFramePr>
        <p:xfrm>
          <a:off x="264937" y="1125541"/>
          <a:ext cx="11737301" cy="54726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1325">
                  <a:extLst>
                    <a:ext uri="{9D8B030D-6E8A-4147-A177-3AD203B41FA5}">
                      <a16:colId xmlns:a16="http://schemas.microsoft.com/office/drawing/2014/main" val="2293093205"/>
                    </a:ext>
                  </a:extLst>
                </a:gridCol>
                <a:gridCol w="1550211">
                  <a:extLst>
                    <a:ext uri="{9D8B030D-6E8A-4147-A177-3AD203B41FA5}">
                      <a16:colId xmlns:a16="http://schemas.microsoft.com/office/drawing/2014/main" val="851099301"/>
                    </a:ext>
                  </a:extLst>
                </a:gridCol>
                <a:gridCol w="516736">
                  <a:extLst>
                    <a:ext uri="{9D8B030D-6E8A-4147-A177-3AD203B41FA5}">
                      <a16:colId xmlns:a16="http://schemas.microsoft.com/office/drawing/2014/main" val="3589553489"/>
                    </a:ext>
                  </a:extLst>
                </a:gridCol>
                <a:gridCol w="442917">
                  <a:extLst>
                    <a:ext uri="{9D8B030D-6E8A-4147-A177-3AD203B41FA5}">
                      <a16:colId xmlns:a16="http://schemas.microsoft.com/office/drawing/2014/main" val="4182780593"/>
                    </a:ext>
                  </a:extLst>
                </a:gridCol>
                <a:gridCol w="442917">
                  <a:extLst>
                    <a:ext uri="{9D8B030D-6E8A-4147-A177-3AD203B41FA5}">
                      <a16:colId xmlns:a16="http://schemas.microsoft.com/office/drawing/2014/main" val="78900798"/>
                    </a:ext>
                  </a:extLst>
                </a:gridCol>
                <a:gridCol w="442917">
                  <a:extLst>
                    <a:ext uri="{9D8B030D-6E8A-4147-A177-3AD203B41FA5}">
                      <a16:colId xmlns:a16="http://schemas.microsoft.com/office/drawing/2014/main" val="3141885465"/>
                    </a:ext>
                  </a:extLst>
                </a:gridCol>
                <a:gridCol w="442917">
                  <a:extLst>
                    <a:ext uri="{9D8B030D-6E8A-4147-A177-3AD203B41FA5}">
                      <a16:colId xmlns:a16="http://schemas.microsoft.com/office/drawing/2014/main" val="2789990371"/>
                    </a:ext>
                  </a:extLst>
                </a:gridCol>
                <a:gridCol w="516736">
                  <a:extLst>
                    <a:ext uri="{9D8B030D-6E8A-4147-A177-3AD203B41FA5}">
                      <a16:colId xmlns:a16="http://schemas.microsoft.com/office/drawing/2014/main" val="3825168471"/>
                    </a:ext>
                  </a:extLst>
                </a:gridCol>
                <a:gridCol w="516736">
                  <a:extLst>
                    <a:ext uri="{9D8B030D-6E8A-4147-A177-3AD203B41FA5}">
                      <a16:colId xmlns:a16="http://schemas.microsoft.com/office/drawing/2014/main" val="87133980"/>
                    </a:ext>
                  </a:extLst>
                </a:gridCol>
                <a:gridCol w="516736">
                  <a:extLst>
                    <a:ext uri="{9D8B030D-6E8A-4147-A177-3AD203B41FA5}">
                      <a16:colId xmlns:a16="http://schemas.microsoft.com/office/drawing/2014/main" val="2761722448"/>
                    </a:ext>
                  </a:extLst>
                </a:gridCol>
                <a:gridCol w="442917">
                  <a:extLst>
                    <a:ext uri="{9D8B030D-6E8A-4147-A177-3AD203B41FA5}">
                      <a16:colId xmlns:a16="http://schemas.microsoft.com/office/drawing/2014/main" val="1955620512"/>
                    </a:ext>
                  </a:extLst>
                </a:gridCol>
                <a:gridCol w="516736">
                  <a:extLst>
                    <a:ext uri="{9D8B030D-6E8A-4147-A177-3AD203B41FA5}">
                      <a16:colId xmlns:a16="http://schemas.microsoft.com/office/drawing/2014/main" val="512449677"/>
                    </a:ext>
                  </a:extLst>
                </a:gridCol>
                <a:gridCol w="516736">
                  <a:extLst>
                    <a:ext uri="{9D8B030D-6E8A-4147-A177-3AD203B41FA5}">
                      <a16:colId xmlns:a16="http://schemas.microsoft.com/office/drawing/2014/main" val="991885499"/>
                    </a:ext>
                  </a:extLst>
                </a:gridCol>
                <a:gridCol w="442917">
                  <a:extLst>
                    <a:ext uri="{9D8B030D-6E8A-4147-A177-3AD203B41FA5}">
                      <a16:colId xmlns:a16="http://schemas.microsoft.com/office/drawing/2014/main" val="2747502585"/>
                    </a:ext>
                  </a:extLst>
                </a:gridCol>
                <a:gridCol w="442917">
                  <a:extLst>
                    <a:ext uri="{9D8B030D-6E8A-4147-A177-3AD203B41FA5}">
                      <a16:colId xmlns:a16="http://schemas.microsoft.com/office/drawing/2014/main" val="3264366428"/>
                    </a:ext>
                  </a:extLst>
                </a:gridCol>
                <a:gridCol w="442917">
                  <a:extLst>
                    <a:ext uri="{9D8B030D-6E8A-4147-A177-3AD203B41FA5}">
                      <a16:colId xmlns:a16="http://schemas.microsoft.com/office/drawing/2014/main" val="1753916808"/>
                    </a:ext>
                  </a:extLst>
                </a:gridCol>
                <a:gridCol w="369098">
                  <a:extLst>
                    <a:ext uri="{9D8B030D-6E8A-4147-A177-3AD203B41FA5}">
                      <a16:colId xmlns:a16="http://schemas.microsoft.com/office/drawing/2014/main" val="4134135718"/>
                    </a:ext>
                  </a:extLst>
                </a:gridCol>
                <a:gridCol w="442915">
                  <a:extLst>
                    <a:ext uri="{9D8B030D-6E8A-4147-A177-3AD203B41FA5}">
                      <a16:colId xmlns:a16="http://schemas.microsoft.com/office/drawing/2014/main" val="4147880667"/>
                    </a:ext>
                  </a:extLst>
                </a:gridCol>
              </a:tblGrid>
              <a:tr h="11711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Показатели</a:t>
                      </a:r>
                      <a:endParaRPr lang="ru-RU" sz="7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Единица измерения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Прогноз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563710"/>
                  </a:ext>
                </a:extLst>
              </a:tr>
              <a:tr h="1171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2029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2030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2031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2032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2033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2034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2035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2036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990016"/>
                  </a:ext>
                </a:extLst>
              </a:tr>
              <a:tr h="3279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Консервативный - вариант1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Базовый - вариант2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Консервативный - вариант1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Базовый - вариант2</a:t>
                      </a:r>
                      <a:endParaRPr lang="ru-RU" sz="7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Консервативный - вариант1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Базовый - вариант2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Консервативный - вариант1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Базовый - вариант2</a:t>
                      </a:r>
                      <a:endParaRPr lang="ru-RU" sz="7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Консервативный - вариант1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Базовый - вариант2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Консервативный - вариант1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Базовый - вариант2</a:t>
                      </a:r>
                      <a:endParaRPr lang="ru-RU" sz="7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Консервативный - вариант1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Базовый - вариант2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Консервативный - вариант1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Базовый - вариант2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48404136"/>
                  </a:ext>
                </a:extLst>
              </a:tr>
              <a:tr h="1395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ТРАНСПОРТ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8851622"/>
                  </a:ext>
                </a:extLst>
              </a:tr>
              <a:tr h="3234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Протяженность автомобильных дорог общего пользования с твердым покрытием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979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км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330,40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330,90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330,90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331,40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331,40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331,90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331,90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332,40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332,40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332,90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332,90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333,40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333,40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333,90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333,90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334,40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52451743"/>
                  </a:ext>
                </a:extLst>
              </a:tr>
              <a:tr h="1395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АГРОПРОМЫШЛЕННЫЙ КОМПЛЕКС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89428344"/>
                  </a:ext>
                </a:extLst>
              </a:tr>
              <a:tr h="2346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Продукция сельского хозяйства в хозяйствах всех категорий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979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млн.руб. в ценах соответствующих лет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352,19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366,77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363,68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380,63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375,22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396,70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387,38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411,69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400,50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426,91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413,61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442,60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426,26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457,48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439,18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472,90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32232984"/>
                  </a:ext>
                </a:extLst>
              </a:tr>
              <a:tr h="3234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979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% к предыдущему году в сопоставимых ценах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100,32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100,45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101,05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100,46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101,58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100,43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101,05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100,57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100,97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100,46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100,95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100,35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100,84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100,42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100,85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67307580"/>
                  </a:ext>
                </a:extLst>
              </a:tr>
              <a:tr h="1395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том числе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979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13830013"/>
                  </a:ext>
                </a:extLst>
              </a:tr>
              <a:tr h="2346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растениеводства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936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млн. рублей в ценах соответствующих лет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317,64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331,81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328,07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344,53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338,52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359,41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349,50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373,13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361,47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387,11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373,32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401,45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384,75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415,00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396,47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429,09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18116708"/>
                  </a:ext>
                </a:extLst>
              </a:tr>
              <a:tr h="3234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936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% к предыдущему году в сопоставимых ценах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100,35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100,56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100,15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100,38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100,18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100,41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100,15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100,41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100,15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100,41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57203819"/>
                  </a:ext>
                </a:extLst>
              </a:tr>
              <a:tr h="2346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животноводства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936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млн. рублей в ценах соответствующих лет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34,55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34,96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35,61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36,10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36,70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37,29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37,88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38,56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39,03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39,80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40,29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41,15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41,51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42,48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42,71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43,81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76721399"/>
                  </a:ext>
                </a:extLst>
              </a:tr>
              <a:tr h="3234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936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% к предыдущему году в сопоставимых ценах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100,17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100,17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100,44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100,58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100,31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100,58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100,49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100,51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100,18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100,51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80580680"/>
                  </a:ext>
                </a:extLst>
              </a:tr>
              <a:tr h="2346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Продукция сельского хозяйства по всем категориям хозяйств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979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45522125"/>
                  </a:ext>
                </a:extLst>
              </a:tr>
              <a:tr h="1395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том числе: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936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17403026"/>
                  </a:ext>
                </a:extLst>
              </a:tr>
              <a:tr h="3234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продукция сельскохозяйственных предприятий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19893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млн.рублей в ценах соответствующих лет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21,14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21,24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21,92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22,03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22,71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23,05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23,53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23,88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24,39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24,76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25,25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25,67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26,11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26,54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26,96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27,44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81234860"/>
                  </a:ext>
                </a:extLst>
              </a:tr>
              <a:tr h="3653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19893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% к предыдущему году в сопоставимых ценах</a:t>
                      </a:r>
                      <a:br>
                        <a:rPr lang="ru-RU" sz="750" u="none" strike="noStrike">
                          <a:effectLst/>
                        </a:rPr>
                      </a:b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101,06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100,88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100,88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101,97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100,81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100,89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100,83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100,94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100,72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100,94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100,69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100,88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100,63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100,88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87351419"/>
                  </a:ext>
                </a:extLst>
              </a:tr>
              <a:tr h="4186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продукция в крестьянских (фермерских) хозяйствах и у индивидуальных предпринимателей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19893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млн. рублей в ценах соответствующих лет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2603752"/>
                  </a:ext>
                </a:extLst>
              </a:tr>
              <a:tr h="3653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19893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% к предыдущему году в сопоставимых ценах</a:t>
                      </a:r>
                      <a:br>
                        <a:rPr lang="ru-RU" sz="750" u="none" strike="noStrike">
                          <a:effectLst/>
                        </a:rPr>
                      </a:b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78635984"/>
                  </a:ext>
                </a:extLst>
              </a:tr>
              <a:tr h="3234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продукция сельского хозяйства в хозяйствах населения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19893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млн. рублей в ценах соответствующих лет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324,19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345,44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333,30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358,67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342,33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372,34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352,06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386,98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363,00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401,40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373,91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416,20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384,01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430,02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394,78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444,34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3056466"/>
                  </a:ext>
                </a:extLst>
              </a:tr>
              <a:tr h="3234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19893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% к предыдущему году в сопоставимых ценах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99,63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100,96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101,18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100,04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100,96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100,81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02913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614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73051" y="274704"/>
            <a:ext cx="10312366" cy="490797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прогноза социально-экономического развития городского округа город Стерлитамак Республики Башкортостан на 2024 год и плановый период до 2026 года, на долгосрочный период до 2036 года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731067"/>
              </p:ext>
            </p:extLst>
          </p:nvPr>
        </p:nvGraphicFramePr>
        <p:xfrm>
          <a:off x="120927" y="981521"/>
          <a:ext cx="11953322" cy="57251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4332">
                  <a:extLst>
                    <a:ext uri="{9D8B030D-6E8A-4147-A177-3AD203B41FA5}">
                      <a16:colId xmlns:a16="http://schemas.microsoft.com/office/drawing/2014/main" val="3506951947"/>
                    </a:ext>
                  </a:extLst>
                </a:gridCol>
                <a:gridCol w="812531">
                  <a:extLst>
                    <a:ext uri="{9D8B030D-6E8A-4147-A177-3AD203B41FA5}">
                      <a16:colId xmlns:a16="http://schemas.microsoft.com/office/drawing/2014/main" val="3996018395"/>
                    </a:ext>
                  </a:extLst>
                </a:gridCol>
                <a:gridCol w="516502">
                  <a:extLst>
                    <a:ext uri="{9D8B030D-6E8A-4147-A177-3AD203B41FA5}">
                      <a16:colId xmlns:a16="http://schemas.microsoft.com/office/drawing/2014/main" val="3081460978"/>
                    </a:ext>
                  </a:extLst>
                </a:gridCol>
                <a:gridCol w="516502">
                  <a:extLst>
                    <a:ext uri="{9D8B030D-6E8A-4147-A177-3AD203B41FA5}">
                      <a16:colId xmlns:a16="http://schemas.microsoft.com/office/drawing/2014/main" val="4160637823"/>
                    </a:ext>
                  </a:extLst>
                </a:gridCol>
                <a:gridCol w="516502">
                  <a:extLst>
                    <a:ext uri="{9D8B030D-6E8A-4147-A177-3AD203B41FA5}">
                      <a16:colId xmlns:a16="http://schemas.microsoft.com/office/drawing/2014/main" val="3285568270"/>
                    </a:ext>
                  </a:extLst>
                </a:gridCol>
                <a:gridCol w="516502">
                  <a:extLst>
                    <a:ext uri="{9D8B030D-6E8A-4147-A177-3AD203B41FA5}">
                      <a16:colId xmlns:a16="http://schemas.microsoft.com/office/drawing/2014/main" val="3494682305"/>
                    </a:ext>
                  </a:extLst>
                </a:gridCol>
                <a:gridCol w="516502">
                  <a:extLst>
                    <a:ext uri="{9D8B030D-6E8A-4147-A177-3AD203B41FA5}">
                      <a16:colId xmlns:a16="http://schemas.microsoft.com/office/drawing/2014/main" val="1094384803"/>
                    </a:ext>
                  </a:extLst>
                </a:gridCol>
                <a:gridCol w="516502">
                  <a:extLst>
                    <a:ext uri="{9D8B030D-6E8A-4147-A177-3AD203B41FA5}">
                      <a16:colId xmlns:a16="http://schemas.microsoft.com/office/drawing/2014/main" val="124258623"/>
                    </a:ext>
                  </a:extLst>
                </a:gridCol>
                <a:gridCol w="516502">
                  <a:extLst>
                    <a:ext uri="{9D8B030D-6E8A-4147-A177-3AD203B41FA5}">
                      <a16:colId xmlns:a16="http://schemas.microsoft.com/office/drawing/2014/main" val="3611804459"/>
                    </a:ext>
                  </a:extLst>
                </a:gridCol>
                <a:gridCol w="516502">
                  <a:extLst>
                    <a:ext uri="{9D8B030D-6E8A-4147-A177-3AD203B41FA5}">
                      <a16:colId xmlns:a16="http://schemas.microsoft.com/office/drawing/2014/main" val="2696915841"/>
                    </a:ext>
                  </a:extLst>
                </a:gridCol>
                <a:gridCol w="516502">
                  <a:extLst>
                    <a:ext uri="{9D8B030D-6E8A-4147-A177-3AD203B41FA5}">
                      <a16:colId xmlns:a16="http://schemas.microsoft.com/office/drawing/2014/main" val="3475177533"/>
                    </a:ext>
                  </a:extLst>
                </a:gridCol>
                <a:gridCol w="590288">
                  <a:extLst>
                    <a:ext uri="{9D8B030D-6E8A-4147-A177-3AD203B41FA5}">
                      <a16:colId xmlns:a16="http://schemas.microsoft.com/office/drawing/2014/main" val="1505357920"/>
                    </a:ext>
                  </a:extLst>
                </a:gridCol>
                <a:gridCol w="516502">
                  <a:extLst>
                    <a:ext uri="{9D8B030D-6E8A-4147-A177-3AD203B41FA5}">
                      <a16:colId xmlns:a16="http://schemas.microsoft.com/office/drawing/2014/main" val="727883112"/>
                    </a:ext>
                  </a:extLst>
                </a:gridCol>
                <a:gridCol w="516502">
                  <a:extLst>
                    <a:ext uri="{9D8B030D-6E8A-4147-A177-3AD203B41FA5}">
                      <a16:colId xmlns:a16="http://schemas.microsoft.com/office/drawing/2014/main" val="3837256665"/>
                    </a:ext>
                  </a:extLst>
                </a:gridCol>
                <a:gridCol w="442716">
                  <a:extLst>
                    <a:ext uri="{9D8B030D-6E8A-4147-A177-3AD203B41FA5}">
                      <a16:colId xmlns:a16="http://schemas.microsoft.com/office/drawing/2014/main" val="4092137005"/>
                    </a:ext>
                  </a:extLst>
                </a:gridCol>
                <a:gridCol w="442716">
                  <a:extLst>
                    <a:ext uri="{9D8B030D-6E8A-4147-A177-3AD203B41FA5}">
                      <a16:colId xmlns:a16="http://schemas.microsoft.com/office/drawing/2014/main" val="1633825448"/>
                    </a:ext>
                  </a:extLst>
                </a:gridCol>
                <a:gridCol w="516502">
                  <a:extLst>
                    <a:ext uri="{9D8B030D-6E8A-4147-A177-3AD203B41FA5}">
                      <a16:colId xmlns:a16="http://schemas.microsoft.com/office/drawing/2014/main" val="2893529022"/>
                    </a:ext>
                  </a:extLst>
                </a:gridCol>
                <a:gridCol w="442715">
                  <a:extLst>
                    <a:ext uri="{9D8B030D-6E8A-4147-A177-3AD203B41FA5}">
                      <a16:colId xmlns:a16="http://schemas.microsoft.com/office/drawing/2014/main" val="2838119886"/>
                    </a:ext>
                  </a:extLst>
                </a:gridCol>
              </a:tblGrid>
              <a:tr h="11684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Показатели</a:t>
                      </a:r>
                      <a:endParaRPr lang="ru-RU" sz="7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Единица измерения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Прогноз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253504"/>
                  </a:ext>
                </a:extLst>
              </a:tr>
              <a:tr h="991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2029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2030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2031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2032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2033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2034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2035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2036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361889"/>
                  </a:ext>
                </a:extLst>
              </a:tr>
              <a:tr h="2009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Консервативный - вариант1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Базовый - вариант2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Консервативный - вариант1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Базовый - вариант2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Консервативный - вариант1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>
                          <a:effectLst/>
                        </a:rPr>
                        <a:t>Базовый - вариант2</a:t>
                      </a:r>
                      <a:endParaRPr lang="ru-RU" sz="6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Консервативный - вариант1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Базовый - вариант2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>
                          <a:effectLst/>
                        </a:rPr>
                        <a:t>Консервативный - вариант1</a:t>
                      </a:r>
                      <a:endParaRPr lang="ru-RU" sz="6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Базовый - вариант2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Консервативный - вариант1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Базовый - вариант2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Консервативный - вариант1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Базовый - вариант2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Консервативный - вариант1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Базовый - вариант2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81854156"/>
                  </a:ext>
                </a:extLst>
              </a:tr>
              <a:tr h="911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ПРОИЗВОДСТВО ПРОДУКТОВ РАСТЕНИЕВОДСТВА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3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u="none" strike="noStrike" dirty="0">
                          <a:effectLst/>
                        </a:rPr>
                        <a:t> </a:t>
                      </a:r>
                      <a:endParaRPr lang="ru-RU" sz="6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u="none" strike="noStrike">
                          <a:effectLst/>
                        </a:rPr>
                        <a:t> </a:t>
                      </a:r>
                      <a:endParaRPr lang="ru-RU" sz="6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u="none" strike="noStrike">
                          <a:effectLst/>
                        </a:rPr>
                        <a:t> </a:t>
                      </a:r>
                      <a:endParaRPr lang="ru-RU" sz="6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u="none" strike="noStrike" dirty="0">
                          <a:effectLst/>
                        </a:rPr>
                        <a:t> </a:t>
                      </a:r>
                      <a:endParaRPr lang="ru-RU" sz="6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u="none" strike="noStrike">
                          <a:effectLst/>
                        </a:rPr>
                        <a:t> </a:t>
                      </a:r>
                      <a:endParaRPr lang="ru-RU" sz="6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u="none" strike="noStrike" dirty="0">
                          <a:effectLst/>
                        </a:rPr>
                        <a:t> </a:t>
                      </a:r>
                      <a:endParaRPr lang="ru-RU" sz="6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u="none" strike="noStrike">
                          <a:effectLst/>
                        </a:rPr>
                        <a:t> </a:t>
                      </a:r>
                      <a:endParaRPr lang="ru-RU" sz="6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u="none" strike="noStrike" dirty="0">
                          <a:effectLst/>
                        </a:rPr>
                        <a:t> </a:t>
                      </a:r>
                      <a:endParaRPr lang="ru-RU" sz="6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u="none" strike="noStrike" dirty="0">
                          <a:effectLst/>
                        </a:rPr>
                        <a:t> </a:t>
                      </a:r>
                      <a:endParaRPr lang="ru-RU" sz="6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u="none" strike="noStrike" dirty="0">
                          <a:effectLst/>
                        </a:rPr>
                        <a:t> </a:t>
                      </a:r>
                      <a:endParaRPr lang="ru-RU" sz="6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u="none" strike="noStrike">
                          <a:effectLst/>
                        </a:rPr>
                        <a:t> </a:t>
                      </a:r>
                      <a:endParaRPr lang="ru-RU" sz="6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u="none" strike="noStrike">
                          <a:effectLst/>
                        </a:rPr>
                        <a:t> </a:t>
                      </a:r>
                      <a:endParaRPr lang="ru-RU" sz="6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u="none" strike="noStrike">
                          <a:effectLst/>
                        </a:rPr>
                        <a:t> </a:t>
                      </a:r>
                      <a:endParaRPr lang="ru-RU" sz="6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u="none" strike="noStrike">
                          <a:effectLst/>
                        </a:rPr>
                        <a:t> </a:t>
                      </a:r>
                      <a:endParaRPr lang="ru-RU" sz="6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u="none" strike="noStrike" dirty="0">
                          <a:effectLst/>
                        </a:rPr>
                        <a:t> </a:t>
                      </a:r>
                      <a:endParaRPr lang="ru-RU" sz="6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u="none" strike="noStrike" dirty="0">
                          <a:effectLst/>
                        </a:rPr>
                        <a:t> </a:t>
                      </a:r>
                      <a:endParaRPr lang="ru-RU" sz="6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99491482"/>
                  </a:ext>
                </a:extLst>
              </a:tr>
              <a:tr h="11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Зерно (в весе после доработки)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7139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тыс. тонн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88223137"/>
                  </a:ext>
                </a:extLst>
              </a:tr>
              <a:tr h="11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том числе пшеница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7139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тыс. тонн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87057670"/>
                  </a:ext>
                </a:extLst>
              </a:tr>
              <a:tr h="11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Сахарная свекла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7139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тыс. тонн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2048568"/>
                  </a:ext>
                </a:extLst>
              </a:tr>
              <a:tr h="11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Подсолнечник на маслосемена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7139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тыс. тонн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25709804"/>
                  </a:ext>
                </a:extLst>
              </a:tr>
              <a:tr h="11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Картофель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7139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тыс. тонн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3,83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3,89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3,84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3,89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3,84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3,85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3,85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3,85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3,91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3,86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3,91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3,86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3,91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4579825"/>
                  </a:ext>
                </a:extLst>
              </a:tr>
              <a:tr h="11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Овощи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7139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тыс. тонн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5,44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5,55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5,45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5,56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5,45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5,57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5,46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5,58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5,47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5,59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5,48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5,49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5,61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5,62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05120656"/>
                  </a:ext>
                </a:extLst>
              </a:tr>
              <a:tr h="678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ПРОИЗВОДСТВО ПРОДУКТОВ ЖИВОТНОВОДСТВА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3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50169426"/>
                  </a:ext>
                </a:extLst>
              </a:tr>
              <a:tr h="11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Скот и птица (в живом весе)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7139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тыс. тонн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71918204"/>
                  </a:ext>
                </a:extLst>
              </a:tr>
              <a:tr h="11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Молоко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7139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тыс. тонн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28907171"/>
                  </a:ext>
                </a:extLst>
              </a:tr>
              <a:tr h="11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Яйца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7139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млн. штук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2545143"/>
                  </a:ext>
                </a:extLst>
              </a:tr>
              <a:tr h="11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ИНВЕСТИЦИИ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34918821"/>
                  </a:ext>
                </a:extLst>
              </a:tr>
              <a:tr h="3068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Объем инвестиций в основной капитал за счет всех источников финансирования (без субъектов малого предпринимательства и объемов инвестиций, не наблюдаемых прямыми статистическими методами) - всего, млн. рублей в ценах соответствующих </a:t>
                      </a:r>
                      <a:r>
                        <a:rPr lang="ru-RU" sz="600" u="none" strike="noStrike" dirty="0" smtClean="0">
                          <a:effectLst/>
                        </a:rPr>
                        <a:t>лет</a:t>
                      </a:r>
                      <a:endParaRPr lang="ru-RU" sz="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3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 err="1">
                          <a:effectLst/>
                        </a:rPr>
                        <a:t>млн.руб</a:t>
                      </a:r>
                      <a:r>
                        <a:rPr lang="ru-RU" sz="600" u="none" strike="noStrike" dirty="0">
                          <a:effectLst/>
                        </a:rPr>
                        <a:t>. в ценах соответствующих лет</a:t>
                      </a:r>
                      <a:endParaRPr lang="ru-RU" sz="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30808,87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35275,64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32418,17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37231,67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34112,86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39336,30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35897,47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41520,09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37739,30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43783,10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39676,99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46261,88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41674,17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48834,04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43816,64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51499,65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20231943"/>
                  </a:ext>
                </a:extLst>
              </a:tr>
              <a:tr h="1899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3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в % к </a:t>
                      </a:r>
                      <a:r>
                        <a:rPr lang="ru-RU" sz="600" u="none" strike="noStrike" dirty="0" smtClean="0">
                          <a:effectLst/>
                        </a:rPr>
                        <a:t>пред. </a:t>
                      </a:r>
                      <a:r>
                        <a:rPr lang="ru-RU" sz="600" u="none" strike="noStrike" dirty="0">
                          <a:effectLst/>
                        </a:rPr>
                        <a:t>году в сопоставимых ценах</a:t>
                      </a:r>
                      <a:endParaRPr lang="ru-RU" sz="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84191217"/>
                  </a:ext>
                </a:extLst>
              </a:tr>
              <a:tr h="11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РЫНОК ТОВАРОВ И УСЛУГ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38908930"/>
                  </a:ext>
                </a:extLst>
              </a:tr>
              <a:tr h="2592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Оборот розничной торговли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3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 err="1">
                          <a:effectLst/>
                        </a:rPr>
                        <a:t>млн.руб</a:t>
                      </a:r>
                      <a:r>
                        <a:rPr lang="ru-RU" sz="700" u="none" strike="noStrike" dirty="0">
                          <a:effectLst/>
                        </a:rPr>
                        <a:t>. в ценах соответствующих лет</a:t>
                      </a:r>
                      <a:endParaRPr lang="ru-RU" sz="7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173793,15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176924,15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183456,05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187139,75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193470,00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197754,32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204035,01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208973,91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215384,25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221046,33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227150,48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233818,83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239795,04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247571,12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252899,36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262134,49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7924175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3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в % к </a:t>
                      </a:r>
                      <a:r>
                        <a:rPr lang="ru-RU" sz="700" u="none" strike="noStrike" dirty="0" err="1" smtClean="0">
                          <a:effectLst/>
                        </a:rPr>
                        <a:t>пред.году</a:t>
                      </a:r>
                      <a:r>
                        <a:rPr lang="ru-RU" sz="700" u="none" strike="noStrike" dirty="0" smtClean="0">
                          <a:effectLst/>
                        </a:rPr>
                        <a:t> </a:t>
                      </a:r>
                      <a:r>
                        <a:rPr lang="ru-RU" sz="700" u="none" strike="noStrike" dirty="0">
                          <a:effectLst/>
                        </a:rPr>
                        <a:t>в сопоставимых ценах</a:t>
                      </a:r>
                      <a:endParaRPr lang="ru-RU" sz="7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28761182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Объем платных услуг населению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3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 err="1">
                          <a:effectLst/>
                        </a:rPr>
                        <a:t>млн.руб</a:t>
                      </a:r>
                      <a:r>
                        <a:rPr lang="ru-RU" sz="700" u="none" strike="noStrike" dirty="0">
                          <a:effectLst/>
                        </a:rPr>
                        <a:t>. в ценах соответствующих лет</a:t>
                      </a:r>
                      <a:endParaRPr lang="ru-RU" sz="7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13372,85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13577,36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13868,13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14136,88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14326,64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14662,91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14857,73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15267,58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15408,51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15881,81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15995,14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16569,17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16588,08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17269,58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17186,38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17982,19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24804534"/>
                  </a:ext>
                </a:extLst>
              </a:tr>
              <a:tr h="1466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3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в % к </a:t>
                      </a:r>
                      <a:r>
                        <a:rPr lang="ru-RU" sz="700" u="none" strike="noStrike" dirty="0" err="1" smtClean="0">
                          <a:effectLst/>
                        </a:rPr>
                        <a:t>пред.году</a:t>
                      </a:r>
                      <a:r>
                        <a:rPr lang="ru-RU" sz="700" u="none" strike="noStrike" dirty="0" smtClean="0">
                          <a:effectLst/>
                        </a:rPr>
                        <a:t> </a:t>
                      </a:r>
                      <a:r>
                        <a:rPr lang="ru-RU" sz="700" u="none" strike="noStrike" dirty="0">
                          <a:effectLst/>
                        </a:rPr>
                        <a:t>в сопоставимых ценах</a:t>
                      </a:r>
                      <a:endParaRPr lang="ru-RU" sz="7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06753514"/>
                  </a:ext>
                </a:extLst>
              </a:tr>
              <a:tr h="11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ТРУД И ЗАНЯТОСТЬ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02124518"/>
                  </a:ext>
                </a:extLst>
              </a:tr>
              <a:tr h="11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Численность трудовых ресурсов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3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человек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162646,00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163331,00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163209,00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164067,00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163775,00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164808,00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164342,00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165552,00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164919,00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166307,00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165502,00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167072,00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166081,00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167837,00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166670,00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168615,00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9928493"/>
                  </a:ext>
                </a:extLst>
              </a:tr>
              <a:tr h="1720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Численность занятых в экономике (среднегодовая) - всего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3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человек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84437,00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84788,00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84726,00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85166,00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85017,00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85547,00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85307,00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85928,00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85603,00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86315,00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85903,00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86708,00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86200,00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87100,00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86502,00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87499,00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9552831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Уровень зарегистрированной безработицы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3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%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30990796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Среднесписочная численность работников организаций - всего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3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человек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50691,00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51756,00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50742,00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51808,00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50793,00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51860,00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50844,00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51912,00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50895,00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51964,00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50945,00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52016,00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51000,00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52068,00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51051,00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52120,00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39941807"/>
                  </a:ext>
                </a:extLst>
              </a:tr>
              <a:tr h="11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Среднемесячная заработная плата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3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рублей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67114,78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67508,51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67450,35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68048,58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67787,60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68592,97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68126,54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69141,71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68467,17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69694,84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68809,51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70252,40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69153,56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70814,42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69499,33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71380,94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99329945"/>
                  </a:ext>
                </a:extLst>
              </a:tr>
              <a:tr h="1711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ВВОД В ДЕЙСТВИЕ ОБЪЕКТОВ СОЦИАЛЬНО-КУЛЬТУРНОГО НАЗНАЧЕНИЯ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46213825"/>
                  </a:ext>
                </a:extLst>
              </a:tr>
              <a:tr h="2355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Ввод в действие объектов </a:t>
                      </a:r>
                      <a:r>
                        <a:rPr lang="ru-RU" sz="750" u="none" strike="noStrike" dirty="0" smtClean="0">
                          <a:effectLst/>
                        </a:rPr>
                        <a:t>социально-культурного </a:t>
                      </a:r>
                      <a:r>
                        <a:rPr lang="ru-RU" sz="750" u="none" strike="noStrike" dirty="0">
                          <a:effectLst/>
                        </a:rPr>
                        <a:t>назначения по всем источникам финансирования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3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80214783"/>
                  </a:ext>
                </a:extLst>
              </a:tr>
              <a:tr h="1454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Дошкольные образовательные учреждения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3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мест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84196165"/>
                  </a:ext>
                </a:extLst>
              </a:tr>
              <a:tr h="1454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Общеобразовательные учреждения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3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уч. мест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99722707"/>
                  </a:ext>
                </a:extLst>
              </a:tr>
              <a:tr h="11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Больничные учреждения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3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коек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90823971"/>
                  </a:ext>
                </a:extLst>
              </a:tr>
              <a:tr h="1154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МАЛОЕ И СРЕДНЕЕ ПРЕДПРИНИМАТЕЛЬСТВО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2953210"/>
                  </a:ext>
                </a:extLst>
              </a:tr>
              <a:tr h="191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Количество субъектов малого и среднего предпринимательства - всего по состоянию на конец года (включая </a:t>
                      </a:r>
                      <a:r>
                        <a:rPr lang="ru-RU" sz="700" u="none" strike="noStrike" dirty="0" err="1">
                          <a:effectLst/>
                        </a:rPr>
                        <a:t>микропредприятия</a:t>
                      </a:r>
                      <a:r>
                        <a:rPr lang="ru-RU" sz="700" u="none" strike="noStrike" dirty="0">
                          <a:effectLst/>
                        </a:rPr>
                        <a:t>)</a:t>
                      </a:r>
                      <a:endParaRPr lang="ru-RU" sz="7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3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 smtClean="0">
                          <a:effectLst/>
                        </a:rPr>
                        <a:t>единиц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9235,00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10374,00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9318,00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10657,00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9402,00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10950,00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9487,00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11251,00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9572,00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11562,00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9658,00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11880,00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9746,00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12210,00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9836,00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12450,00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57374247"/>
                  </a:ext>
                </a:extLst>
              </a:tr>
              <a:tr h="1583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Число занятых в малом и среднем предпринимательстве (включая </a:t>
                      </a:r>
                      <a:r>
                        <a:rPr lang="ru-RU" sz="700" u="none" strike="noStrike" dirty="0" err="1">
                          <a:effectLst/>
                        </a:rPr>
                        <a:t>микропредприятия</a:t>
                      </a:r>
                      <a:r>
                        <a:rPr lang="ru-RU" sz="700" u="none" strike="noStrike" dirty="0">
                          <a:effectLst/>
                        </a:rPr>
                        <a:t>)- всего</a:t>
                      </a:r>
                      <a:endParaRPr lang="ru-RU" sz="7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3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человек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34815,00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39109,00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35128,00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40176,00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35445,00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41281,00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35765,00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42416,00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36086,00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43588,00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36410,00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44787,00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36742,00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46031,00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37081,00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46936,00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07231149"/>
                  </a:ext>
                </a:extLst>
              </a:tr>
              <a:tr h="11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Количество </a:t>
                      </a:r>
                      <a:r>
                        <a:rPr lang="ru-RU" sz="750" u="none" strike="noStrike" dirty="0" err="1">
                          <a:effectLst/>
                        </a:rPr>
                        <a:t>самозанятых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3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единиц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12768,00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13068,00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13023,00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13329,00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13283,00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13595,00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13548,00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13866,00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13818,00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14143,00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14094,00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14425,00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14375,00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14713,00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14662,00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15007,00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28922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851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73051" y="274704"/>
            <a:ext cx="10312366" cy="490797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прогноза социально-экономического развития городского округа город Стерлитамак Республики Башкортостан на 2024 год и плановый период до 2026 года, на долгосрочный период до 2036 года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498521"/>
              </p:ext>
            </p:extLst>
          </p:nvPr>
        </p:nvGraphicFramePr>
        <p:xfrm>
          <a:off x="264937" y="1155700"/>
          <a:ext cx="11737312" cy="55378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4298">
                  <a:extLst>
                    <a:ext uri="{9D8B030D-6E8A-4147-A177-3AD203B41FA5}">
                      <a16:colId xmlns:a16="http://schemas.microsoft.com/office/drawing/2014/main" val="50852582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9994439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75486274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30799823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91448702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424437573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6159761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68353703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74270979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74474353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76515504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73696835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352211088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65615851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27983036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7688386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971222659"/>
                    </a:ext>
                  </a:extLst>
                </a:gridCol>
                <a:gridCol w="432054">
                  <a:extLst>
                    <a:ext uri="{9D8B030D-6E8A-4147-A177-3AD203B41FA5}">
                      <a16:colId xmlns:a16="http://schemas.microsoft.com/office/drawing/2014/main" val="1583513409"/>
                    </a:ext>
                  </a:extLst>
                </a:gridCol>
              </a:tblGrid>
              <a:tr h="8053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Показатели</a:t>
                      </a:r>
                      <a:endParaRPr lang="ru-RU" sz="7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Единица измерения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Прогноз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455929"/>
                  </a:ext>
                </a:extLst>
              </a:tr>
              <a:tr h="805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2029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2030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2031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2032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2033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2034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2035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2036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186165"/>
                  </a:ext>
                </a:extLst>
              </a:tr>
              <a:tr h="2452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Консервативный - вариант1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>
                          <a:effectLst/>
                        </a:rPr>
                        <a:t>Базовый - вариант2</a:t>
                      </a:r>
                      <a:endParaRPr lang="ru-RU" sz="6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Консервативный - вариант1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Базовый - вариант2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Консервативный - вариант1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Базовый - вариант2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Консервативный - вариант1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Базовый - вариант2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>
                          <a:effectLst/>
                        </a:rPr>
                        <a:t>Консервативный - вариант1</a:t>
                      </a:r>
                      <a:endParaRPr lang="ru-RU" sz="6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Базовый - вариант2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>
                          <a:effectLst/>
                        </a:rPr>
                        <a:t>Консервативный - вариант1</a:t>
                      </a:r>
                      <a:endParaRPr lang="ru-RU" sz="6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Базовый - вариант2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Консервативный - вариант1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Базовый - вариант2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Консервативный - вариант1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Базовый - вариант2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84062969"/>
                  </a:ext>
                </a:extLst>
              </a:tr>
              <a:tr h="2550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ПОКАЗАТЕЛИ РАЗВИТИЯ ОБРАЗОВАНИЯ, ЗДРАВООХРАНЕНИЯ, КУЛЬТУРЫ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21986614"/>
                  </a:ext>
                </a:extLst>
              </a:tr>
              <a:tr h="984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Обеспеченность: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58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1133801"/>
                  </a:ext>
                </a:extLst>
              </a:tr>
              <a:tr h="165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больничными койками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7639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коек на 10 тыс. населения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85,48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85,12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85,18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84,74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84,89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84,35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84,59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83,98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84,30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83,59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84,01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83,21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83,71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82,83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83,41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82,45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94557806"/>
                  </a:ext>
                </a:extLst>
              </a:tr>
              <a:tr h="165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амбулаторно-поликлиническими учреждениями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7639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пос. в смену на 10 тыс. населения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313,90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314,40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314,50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315,10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315,20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315,70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315,80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316,40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316,50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317,10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317,70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317,80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318,30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318,40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319,00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83202193"/>
                  </a:ext>
                </a:extLst>
              </a:tr>
              <a:tr h="165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врачами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7639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человек на 10 тыс. населения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24,17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23,47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23,37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23,07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22,97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22,27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22,17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21,87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21,77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21,07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20,97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20,67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20,57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19,87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19,77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19,47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26860782"/>
                  </a:ext>
                </a:extLst>
              </a:tr>
              <a:tr h="165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средним медицинским персоналом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7639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человек на 10 тыс. населения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83,68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83,08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82,78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82,68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82,38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81,78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81,48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81,38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81,08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80,48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80,18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80,08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79,78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79,18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78,88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78,78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53574185"/>
                  </a:ext>
                </a:extLst>
              </a:tr>
              <a:tr h="2953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стационарными учреждениями социального обслуживания престарелых и инвалидов (взрослых и детей)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7639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мест на 10 тыс. населения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12,09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12,04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12,05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11,99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11,93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11,97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11,88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11,92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11,82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11,88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11,77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11,84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11,72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11,66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23751523"/>
                  </a:ext>
                </a:extLst>
              </a:tr>
              <a:tr h="165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учреждениями культурно-досугового типа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7639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учреждений на 100 тыс. населения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04795244"/>
                  </a:ext>
                </a:extLst>
              </a:tr>
              <a:tr h="1932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дошкольными образовательными учреждениями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7639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мест на 1000 детей дошкольного возраста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979,65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979,68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979,81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979,91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980,04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980,07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980,20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980,30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980,43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980,46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980,59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980,69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980,82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980,85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980,98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981,08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0526646"/>
                  </a:ext>
                </a:extLst>
              </a:tr>
              <a:tr h="984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ЖИЛИЩНОЕ СТРОИТЕЛЬСТВО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15030860"/>
                  </a:ext>
                </a:extLst>
              </a:tr>
              <a:tr h="2281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Ввод в эксплуатацию жилых домов за счет всех источников финансирования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58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кв.м общей площади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144154,00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147654,00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150917,00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154417,00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151400,00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154900,00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151900,00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155400,00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156500,00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160000,00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157100,00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160600,00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157700,00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161200,00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158300,00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161800,00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3970876"/>
                  </a:ext>
                </a:extLst>
              </a:tr>
              <a:tr h="2281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Общая площадь жилых помещений, приходящаяся на 1 жителя (на конец года)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58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кв. м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31,06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31,51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32,57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33,02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34,11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34,55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35,68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36,10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37,31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37,73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38,99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39,39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40,65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41,03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42,30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42,66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85987994"/>
                  </a:ext>
                </a:extLst>
              </a:tr>
              <a:tr h="165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Ввод жилых домов, на душу населения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58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кв. метров на одного человека в год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51208974"/>
                  </a:ext>
                </a:extLst>
              </a:tr>
              <a:tr h="984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Индексы-дефляторы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91439999"/>
                  </a:ext>
                </a:extLst>
              </a:tr>
              <a:tr h="165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Индекс-дефлятор - Добыча полезных ископаемых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58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% к предыдущему году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30458469"/>
                  </a:ext>
                </a:extLst>
              </a:tr>
              <a:tr h="165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Индекс-дефлятор - Обрабатывающие производства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58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% к предыдущему году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102,90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89973953"/>
                  </a:ext>
                </a:extLst>
              </a:tr>
              <a:tr h="2281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Индекс-дефлятор - Обеспечение электрической энергией, газом и паром; кондиционирование воздуха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58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76943947"/>
                  </a:ext>
                </a:extLst>
              </a:tr>
              <a:tr h="2953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Индекс-дефлятор - Водоснабжение; водоотведение, организация сбора и утилизации отходов, деятельность по ликвидации загрязнений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58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969041"/>
                  </a:ext>
                </a:extLst>
              </a:tr>
              <a:tr h="2281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Индекс-дефлятор по объему работ, выполненных по виду деятельности "строительство" (Раздел F)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58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% к предыдущему году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33843630"/>
                  </a:ext>
                </a:extLst>
              </a:tr>
              <a:tr h="2281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Индекс-дефлятор продукции сельского хозяйства в хозяйствах всех категорий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58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% к предыдущему году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21250943"/>
                  </a:ext>
                </a:extLst>
              </a:tr>
              <a:tr h="165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растениеводство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58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% к предыдущему году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57415052"/>
                  </a:ext>
                </a:extLst>
              </a:tr>
              <a:tr h="165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животноводство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58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% к предыдущему году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26926143"/>
                  </a:ext>
                </a:extLst>
              </a:tr>
              <a:tr h="165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Индекс-дефлятор оборота розничной торговли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58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% к предыдущему году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02258892"/>
                  </a:ext>
                </a:extLst>
              </a:tr>
              <a:tr h="165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Индекс-дефлятор объема платных услуг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58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% к предыдущему году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37130931"/>
                  </a:ext>
                </a:extLst>
              </a:tr>
              <a:tr h="2281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Индекс-дефлятор объема инвестиций (в основной капитал) за счет всех источников финансирования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58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% к предыдущему году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103,90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12699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168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13011" y="189434"/>
            <a:ext cx="10801200" cy="648072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</a:t>
            </a:r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городского округа город Стерлитамак Республики Башкортостан на 2024 год и на плановый период 2025 и 2026 годов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73051" y="1269554"/>
            <a:ext cx="107291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162" algn="just">
              <a:spcAft>
                <a:spcPts val="0"/>
              </a:spcAft>
            </a:pP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эффективности использования бюджетных средств остается приоритетной задачей бюджетной политики городского округа город Стерлитамак Республики Башкортостан на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2024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год и на плановый период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2025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2026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годов, актуальность задачи сохраняется как необходимое условие для обеспечения сбалансированности местного бюджета.</a:t>
            </a:r>
          </a:p>
          <a:p>
            <a:pPr algn="ctr">
              <a:spcAft>
                <a:spcPts val="0"/>
              </a:spcAft>
            </a:pPr>
            <a:endParaRPr lang="ru-RU" sz="10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4166230942"/>
              </p:ext>
            </p:extLst>
          </p:nvPr>
        </p:nvGraphicFramePr>
        <p:xfrm>
          <a:off x="1273051" y="1989634"/>
          <a:ext cx="1072919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3865339" y="4365898"/>
            <a:ext cx="792088" cy="136815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77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2931" y="405458"/>
            <a:ext cx="11737304" cy="490797"/>
          </a:xfrm>
        </p:spPr>
        <p:txBody>
          <a:bodyPr>
            <a:normAutofit fontScale="90000"/>
          </a:bodyPr>
          <a:lstStyle/>
          <a:p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</a:t>
            </a:r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политики городского округа город Стерлитамак Республики Башкортостан на 2024 год и на плановый период 2025 и 2026 годов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967550259"/>
              </p:ext>
            </p:extLst>
          </p:nvPr>
        </p:nvGraphicFramePr>
        <p:xfrm>
          <a:off x="1201043" y="3069754"/>
          <a:ext cx="10729192" cy="4968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36947" y="1341562"/>
            <a:ext cx="11737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При </a:t>
            </a: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формировании Основных направлений бюджетной политики учтены положения бюджетного и налогового законодательства Российской Федерации и Республики Башкортостан, итоги реализации бюджетной политики </a:t>
            </a:r>
            <a:b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предыдущие периоды, новации бюджетного и налогового законодательства</a:t>
            </a:r>
            <a:r>
              <a:rPr 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Основные </a:t>
            </a: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бюджетной политики подготовлены в целях определения условий, принимаемых для составления проекта бюджета городского округа город Стерлитамак Республики Башкортостан (далее – местного бюджета) на 2024 год и на плановый период 2025 и 2026 годов, подходов к его формированию, основных характеристик и прогнозируемых параметров.</a:t>
            </a:r>
          </a:p>
          <a:p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Повышение </a:t>
            </a: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использования бюджетных средств остается приоритетной задачей бюджетной политики городского округа город Стерлитамак Республики Башкортостан на 2024 год и на плановый период 2025 и 2026 годов, актуальность задачи сохраняется как необходимое условие для обеспечения сбалансированности местного бюджета.</a:t>
            </a:r>
          </a:p>
          <a:p>
            <a:endParaRPr lang="ru-RU" sz="1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31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73051" y="274704"/>
            <a:ext cx="10312366" cy="490797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долговой политики городского округа город Стерлитамак Республики Башкортостан на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16876" y="1197546"/>
            <a:ext cx="107493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Основными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факторами, определяющими характер долговой политики городского округа город Стерлитамак Республики Башкортостан на 2024-2026 годы при исполнении бюджета городского округа город Стерлитамак Республики Башкортостан, являются риски снижения налоговых и неналоговых доходов местного бюджета, роста расходов местного бюджета в рамках реализации мер по стабилизации.</a:t>
            </a:r>
          </a:p>
          <a:p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Соответственно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среднесрочной перспективе потребность в финансировании дефицита бюджета городского округа город Стерлитамак Республики Башкортостан сохранится. Источниками финансирования дефицита бюджета городского округа город Стерлитамак Республики Башкортостан в 2024-2026 годах будут являться кредиты от кредитных организаций, кредиты из бюджета Республики Башкортостан, изменение остатков средств на едином счете бюджета городского округа город Стерлитамак Республики Башкортостан. 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864846184"/>
              </p:ext>
            </p:extLst>
          </p:nvPr>
        </p:nvGraphicFramePr>
        <p:xfrm>
          <a:off x="1016876" y="3429795"/>
          <a:ext cx="10327237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ая соединительная линия 4"/>
          <p:cNvSpPr/>
          <p:nvPr/>
        </p:nvSpPr>
        <p:spPr>
          <a:xfrm>
            <a:off x="3727776" y="6454130"/>
            <a:ext cx="7616337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Группа 6"/>
          <p:cNvGrpSpPr/>
          <p:nvPr/>
        </p:nvGrpSpPr>
        <p:grpSpPr>
          <a:xfrm>
            <a:off x="3799179" y="5734051"/>
            <a:ext cx="7473530" cy="687280"/>
            <a:chOff x="2851042" y="31698"/>
            <a:chExt cx="7473530" cy="68728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851042" y="31698"/>
              <a:ext cx="7473530" cy="68728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2917202" y="31698"/>
              <a:ext cx="7407370" cy="6872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t" anchorCtr="0">
              <a:noAutofit/>
            </a:bodyPr>
            <a:lstStyle/>
            <a:p>
              <a:pPr lvl="0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5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обеспечение контроля за своевременностью и полнотой исполнения и учета долговых обязательств, а также открытости данных о состоянии муниципального </a:t>
              </a:r>
              <a:r>
                <a:rPr lang="ru-RU" sz="15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долга.</a:t>
              </a:r>
              <a:endParaRPr lang="ru-RU" sz="15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918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73051" y="274704"/>
            <a:ext cx="10312366" cy="562805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городского округа город Стерлитамак </a:t>
            </a:r>
            <a:b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Башкортостан на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2025-2026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годы, млн. рублей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8212" y="1197546"/>
            <a:ext cx="72794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solidFill>
                  <a:schemeClr val="tx1"/>
                </a:solidFill>
                <a:latin typeface="Arial Narrow" panose="020B0606020202030204" pitchFamily="34" charset="0"/>
              </a:rPr>
              <a:t>Динамика показателей местного бюджета</a:t>
            </a:r>
            <a:endParaRPr lang="en-IN" sz="3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731955346"/>
              </p:ext>
            </p:extLst>
          </p:nvPr>
        </p:nvGraphicFramePr>
        <p:xfrm>
          <a:off x="1129035" y="1751544"/>
          <a:ext cx="972108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822702"/>
              </p:ext>
            </p:extLst>
          </p:nvPr>
        </p:nvGraphicFramePr>
        <p:xfrm>
          <a:off x="3505301" y="5085980"/>
          <a:ext cx="5904654" cy="1656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33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95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95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6741"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marL="68581" marR="68581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500" b="1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5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5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1" marR="68581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5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1" marR="68581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813">
                <a:tc>
                  <a:txBody>
                    <a:bodyPr/>
                    <a:lstStyle/>
                    <a:p>
                      <a:r>
                        <a:rPr lang="ru-RU" sz="15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</a:t>
                      </a:r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</a:t>
                      </a:r>
                      <a:r>
                        <a:rPr lang="ru-RU" sz="1500" b="1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5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1" marR="68581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7 653,2</a:t>
                      </a:r>
                      <a:endParaRPr lang="ru-RU" sz="15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7 830,5</a:t>
                      </a:r>
                      <a:endParaRPr lang="ru-RU" sz="15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7 855,9</a:t>
                      </a:r>
                      <a:endParaRPr lang="ru-RU" sz="15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813">
                <a:tc>
                  <a:txBody>
                    <a:bodyPr/>
                    <a:lstStyle/>
                    <a:p>
                      <a:r>
                        <a:rPr lang="ru-RU" sz="15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</a:t>
                      </a:r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 </a:t>
                      </a:r>
                      <a:r>
                        <a:rPr lang="ru-RU" sz="15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 marL="68581" marR="68581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7 913,2</a:t>
                      </a:r>
                      <a:endParaRPr lang="ru-RU" sz="15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7 830,5</a:t>
                      </a:r>
                      <a:endParaRPr lang="ru-RU" sz="15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7 855,9</a:t>
                      </a:r>
                      <a:endParaRPr lang="ru-RU" sz="15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813">
                <a:tc>
                  <a:txBody>
                    <a:bodyPr/>
                    <a:lstStyle/>
                    <a:p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/ профицит</a:t>
                      </a:r>
                      <a:r>
                        <a:rPr lang="ru-RU" sz="15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500" b="1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 </a:t>
                      </a:r>
                      <a:r>
                        <a:rPr lang="ru-RU" sz="1500" b="1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5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-260,0</a:t>
                      </a:r>
                      <a:endParaRPr lang="ru-RU" sz="15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5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5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5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73051" y="274704"/>
            <a:ext cx="10312366" cy="490797"/>
          </a:xfrm>
        </p:spPr>
        <p:txBody>
          <a:bodyPr/>
          <a:lstStyle/>
          <a:p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</a:p>
        </p:txBody>
      </p:sp>
      <p:sp>
        <p:nvSpPr>
          <p:cNvPr id="5" name="Объект 1"/>
          <p:cNvSpPr>
            <a:spLocks noGrp="1"/>
          </p:cNvSpPr>
          <p:nvPr>
            <p:ph idx="1"/>
          </p:nvPr>
        </p:nvSpPr>
        <p:spPr>
          <a:xfrm>
            <a:off x="1275628" y="909515"/>
            <a:ext cx="10369152" cy="5688634"/>
          </a:xfrm>
        </p:spPr>
        <p:txBody>
          <a:bodyPr/>
          <a:lstStyle/>
          <a:p>
            <a:pPr marL="0" indent="0" algn="just">
              <a:buNone/>
            </a:pP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– поступающие в бюджет денежные средства, за исключением средств, являющихся в соответствии с бюджетным кодексом источником финансирования дефицита бюджета. Доходы бюджета формируются в соответствии с бюджетным законодательством Российской Федерации, законодательством о налогах и сборах и законодательством об иных платежах. </a:t>
            </a:r>
          </a:p>
          <a:p>
            <a:pPr marL="0" indent="0" algn="just">
              <a:buNone/>
            </a:pP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включают в себя: налоговые и неналоговые доходы, а также безвозмездные поступления. 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1489076" y="2565697"/>
            <a:ext cx="3024336" cy="40324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7" tIns="54439" rIns="108877" bIns="54439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408291" indent="-40829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4631" indent="-34024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0970" indent="-2721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5358" indent="-2721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9746" indent="-2721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4134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8522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910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7298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  <a:p>
            <a:pPr>
              <a:buFont typeface="Arial" charset="0"/>
              <a:buBlip>
                <a:blip r:embed="rId2"/>
              </a:buBlip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  <a:p>
            <a:pPr>
              <a:buFont typeface="Arial" charset="0"/>
              <a:buBlip>
                <a:blip r:embed="rId2"/>
              </a:buBlip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Налог, взимаемый в связи с применением упрощенной системы налогообложения</a:t>
            </a:r>
          </a:p>
          <a:p>
            <a:pPr>
              <a:buFont typeface="Arial" charset="0"/>
              <a:buBlip>
                <a:blip r:embed="rId2"/>
              </a:buBlip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Единый сельскохозяйственный налог</a:t>
            </a:r>
          </a:p>
          <a:p>
            <a:pPr>
              <a:buFont typeface="Arial" charset="0"/>
              <a:buBlip>
                <a:blip r:embed="rId2"/>
              </a:buBlip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 на товары (работы, услуги), реализуемые на территории РФ</a:t>
            </a:r>
          </a:p>
          <a:p>
            <a:pPr>
              <a:buFont typeface="Arial" charset="0"/>
              <a:buBlip>
                <a:blip r:embed="rId2"/>
              </a:buBlip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Налоги, сборы и регулярные платежи за пользование природными ресурсами</a:t>
            </a:r>
          </a:p>
          <a:p>
            <a:pPr>
              <a:buFont typeface="Arial" charset="0"/>
              <a:buBlip>
                <a:blip r:embed="rId2"/>
              </a:buBlip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Налоги на имущество</a:t>
            </a:r>
          </a:p>
          <a:p>
            <a:pPr>
              <a:buFont typeface="Arial" charset="0"/>
              <a:buBlip>
                <a:blip r:embed="rId2"/>
              </a:buBlip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Единый налог на вмененный доход для отдельных  видов деятельности (ЕНВД)</a:t>
            </a:r>
          </a:p>
          <a:p>
            <a:pPr>
              <a:buFont typeface="Arial" charset="0"/>
              <a:buBlip>
                <a:blip r:embed="rId2"/>
              </a:buBlip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 взимаемый в связи с применением патентной системы налогообложения</a:t>
            </a:r>
          </a:p>
          <a:p>
            <a:pPr>
              <a:buFont typeface="Arial" charset="0"/>
              <a:buBlip>
                <a:blip r:embed="rId2"/>
              </a:buBlip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Земельный налог</a:t>
            </a:r>
          </a:p>
          <a:p>
            <a:pPr>
              <a:buFont typeface="Arial" charset="0"/>
              <a:buBlip>
                <a:blip r:embed="rId2"/>
              </a:buBlip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Госпошлина</a:t>
            </a:r>
          </a:p>
          <a:p>
            <a:pPr>
              <a:buFont typeface="Arial" charset="0"/>
              <a:buBlip>
                <a:blip r:embed="rId2"/>
              </a:buBlip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089477" y="2562789"/>
            <a:ext cx="2880321" cy="3537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  <a:p>
            <a:pPr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</a:t>
            </a:r>
          </a:p>
          <a:p>
            <a:pPr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Платежи при пользовании природными ресурсами</a:t>
            </a:r>
          </a:p>
          <a:p>
            <a:pPr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Доходы от оказания платных услуг и компенсации затрат государства</a:t>
            </a:r>
          </a:p>
          <a:p>
            <a:pPr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Доходы от продажи материальных и нематериальных активов</a:t>
            </a:r>
          </a:p>
          <a:p>
            <a:pPr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Штрафы, санкции, возмещение ущерба</a:t>
            </a:r>
          </a:p>
          <a:p>
            <a:pPr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Прочие неналоговые доходы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542525" y="2562789"/>
            <a:ext cx="2826180" cy="3537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  <a:p>
            <a:pPr>
              <a:buFont typeface="Arial" pitchFamily="34" charset="0"/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Дотации из бюджетов бюджетной системы Российской Федерации</a:t>
            </a:r>
          </a:p>
          <a:p>
            <a:pPr>
              <a:buFont typeface="Arial" pitchFamily="34" charset="0"/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Субсидии, субвенции, иные межбюджетные трансферты из других бюджетов бюджетной системы Российской Федерации</a:t>
            </a:r>
          </a:p>
          <a:p>
            <a:pPr>
              <a:buFont typeface="Arial" pitchFamily="34" charset="0"/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Безвозмездные поступления от юридических и физических лиц, в том числе добровольные пожертвования.</a:t>
            </a:r>
          </a:p>
        </p:txBody>
      </p:sp>
    </p:spTree>
    <p:extLst>
      <p:ext uri="{BB962C8B-B14F-4D97-AF65-F5344CB8AC3E}">
        <p14:creationId xmlns:p14="http://schemas.microsoft.com/office/powerpoint/2010/main" val="232283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73051" y="274704"/>
            <a:ext cx="10312366" cy="490797"/>
          </a:xfrm>
        </p:spPr>
        <p:txBody>
          <a:bodyPr/>
          <a:lstStyle/>
          <a:p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3091" y="2061646"/>
            <a:ext cx="2448272" cy="247333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Субсидии</a:t>
            </a:r>
          </a:p>
          <a:p>
            <a:pPr marL="0" indent="0" algn="ctr"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 лат. 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subsidium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помощь, поддержка. </a:t>
            </a:r>
          </a:p>
          <a:p>
            <a:pPr marL="0" indent="0" algn="ctr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в целях софинансирования расходных обязательств нижестоящего бюджета.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369395" y="3430591"/>
            <a:ext cx="2448272" cy="29515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Субвенции</a:t>
            </a:r>
          </a:p>
          <a:p>
            <a:pPr marL="0" indent="0" algn="ctr"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 лат. 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subvenre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приходить на помощь.</a:t>
            </a:r>
          </a:p>
          <a:p>
            <a:pPr marL="0" indent="0" algn="ctr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в целях финансового обеспечения расходных обязательств муниципальных образований, возникающих при выполнении государственных полномочий, переданных для осуществления органам местного самоуправления в установленном порядке.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105698" y="2048754"/>
            <a:ext cx="2304256" cy="2486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Дотации</a:t>
            </a:r>
          </a:p>
          <a:p>
            <a:pPr marL="0" indent="0" algn="ctr">
              <a:buNone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 лат. 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дар, пожертвование.</a:t>
            </a:r>
          </a:p>
          <a:p>
            <a:pPr marL="0" indent="0" algn="ctr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на безвозмездной и безвозвратной основе без определения конкретной цели их использования.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60282" y="1153387"/>
            <a:ext cx="102251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в бюджет – межбюджетные трансферты (средства), предоставляемые одним бюджетом другому. Межбюджетные трансферты формируют значительную часть бюджетов всех уровней.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9697987" y="3430588"/>
            <a:ext cx="2304256" cy="2486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Иные межбюджетные трансферты</a:t>
            </a:r>
          </a:p>
          <a:p>
            <a:pPr marL="0" indent="0" algn="ctr">
              <a:buNone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Предоставляются на конкретные цели без условий долевого финансирования</a:t>
            </a:r>
          </a:p>
        </p:txBody>
      </p:sp>
      <p:pic>
        <p:nvPicPr>
          <p:cNvPr id="9" name="Picture 2" descr="C:\Documents and Settings\Loner\Рабочий стол\графики\бюджет картинки\3721222-81d438a4e0844ec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147" y="5013971"/>
            <a:ext cx="1440160" cy="124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Documents and Settings\Loner\Рабочий стол\графики\бюджет картинки\3721222-81d438a4e0844ec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755" y="5013969"/>
            <a:ext cx="1440160" cy="124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69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73051" y="274704"/>
            <a:ext cx="10312366" cy="490797"/>
          </a:xfrm>
        </p:spPr>
        <p:txBody>
          <a:bodyPr/>
          <a:lstStyle/>
          <a:p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факторы формирования доходов бюджета на </a:t>
            </a: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99488" y="1485579"/>
            <a:ext cx="8316924" cy="6424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качества бюджетного планирования и прогнозирования;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05079" y="2229931"/>
            <a:ext cx="8316924" cy="6277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прозрачности бюджета и бюджетного процесса;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99488" y="3939878"/>
            <a:ext cx="8316924" cy="7238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усиление мер по погашению и урегулированию задолженности в бюджет.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99488" y="3006699"/>
            <a:ext cx="8316924" cy="7902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использование всех имеющихся резервов дополнительных поступлений в бюджет;</a:t>
            </a:r>
          </a:p>
        </p:txBody>
      </p:sp>
    </p:spTree>
    <p:extLst>
      <p:ext uri="{BB962C8B-B14F-4D97-AF65-F5344CB8AC3E}">
        <p14:creationId xmlns:p14="http://schemas.microsoft.com/office/powerpoint/2010/main" val="140874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3051" y="117427"/>
            <a:ext cx="10312366" cy="648072"/>
          </a:xfrm>
        </p:spPr>
        <p:txBody>
          <a:bodyPr/>
          <a:lstStyle/>
          <a:p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города Стерлитамак!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69418" y="1413570"/>
            <a:ext cx="9577063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962" algn="just"/>
            <a:r>
              <a:rPr lang="ru-RU" sz="1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7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целях повышения прозрачности бюджета и бюджетного процесса Финансовым управлением администрации городского округа город Стерлитамак Республики Башкортостан разработан информационный ресурс «Бюджет для граждан».</a:t>
            </a:r>
          </a:p>
          <a:p>
            <a:pPr indent="449962" algn="just"/>
            <a:r>
              <a:rPr lang="ru-RU" sz="17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Излагая материал, мы постарались в доступной для граждан форме разъяснить все тонкости сложных механизмов бюджетного процесса.</a:t>
            </a:r>
          </a:p>
          <a:p>
            <a:pPr indent="449962" algn="just"/>
            <a:r>
              <a:rPr lang="ru-RU" sz="1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17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формируется доходная и расходная часть бюджета города Стерлитамак? </a:t>
            </a:r>
            <a:endParaRPr lang="ru-RU" sz="17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962" algn="just"/>
            <a:r>
              <a:rPr lang="ru-RU" sz="1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sz="17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тратится из городского бюджета на образование, физкультуру и спорт, культуру и другие отрасли? </a:t>
            </a:r>
            <a:endParaRPr lang="ru-RU" sz="17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962" algn="just"/>
            <a:r>
              <a:rPr lang="ru-RU" sz="1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Ответы </a:t>
            </a:r>
            <a:r>
              <a:rPr lang="ru-RU" sz="17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эти и ряд других вопросов содержит «Бюджет для граждан». </a:t>
            </a:r>
          </a:p>
          <a:p>
            <a:pPr indent="449962" algn="just"/>
            <a:r>
              <a:rPr lang="ru-RU" sz="1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7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 для граждан» – информационный сборник, который познакомит население с основами формирования и расходования бюджета города. В электронном «Бюджете для граждан» даны определения терминов, рассмотрен механизм бюджетного процесса в городском округе. Ключевые параметры бюджета на </a:t>
            </a:r>
            <a:r>
              <a:rPr lang="ru-RU" sz="1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7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год приведены в основном разделе практически в полном объеме, дают наглядное представление о сложившейся ситуации.</a:t>
            </a:r>
          </a:p>
          <a:p>
            <a:pPr indent="449962" algn="just"/>
            <a:r>
              <a:rPr lang="ru-RU" sz="17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Мы надеемся, что «Бюджет для граждан» будет интересен для каждого жителя нашего города.</a:t>
            </a:r>
            <a:endParaRPr lang="ru-RU" sz="1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55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73051" y="274704"/>
            <a:ext cx="10312366" cy="490797"/>
          </a:xfrm>
        </p:spPr>
        <p:txBody>
          <a:bodyPr/>
          <a:lstStyle/>
          <a:p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на </a:t>
            </a: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млн. рублей</a:t>
            </a: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899218332"/>
              </p:ext>
            </p:extLst>
          </p:nvPr>
        </p:nvGraphicFramePr>
        <p:xfrm>
          <a:off x="3217592" y="1413574"/>
          <a:ext cx="6480721" cy="4582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7" name="Диаграмма 36"/>
          <p:cNvGraphicFramePr/>
          <p:nvPr>
            <p:extLst>
              <p:ext uri="{D42A27DB-BD31-4B8C-83A1-F6EECF244321}">
                <p14:modId xmlns:p14="http://schemas.microsoft.com/office/powerpoint/2010/main" val="3438033350"/>
              </p:ext>
            </p:extLst>
          </p:nvPr>
        </p:nvGraphicFramePr>
        <p:xfrm>
          <a:off x="913012" y="1053531"/>
          <a:ext cx="3528392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372818183"/>
              </p:ext>
            </p:extLst>
          </p:nvPr>
        </p:nvGraphicFramePr>
        <p:xfrm>
          <a:off x="8185819" y="1053531"/>
          <a:ext cx="3528392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7713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73051" y="274704"/>
            <a:ext cx="10312366" cy="490797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бюджета городского округа </a:t>
            </a:r>
            <a:b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Стерлитамак Республики Башкортостан, млн. рублей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881699"/>
              </p:ext>
            </p:extLst>
          </p:nvPr>
        </p:nvGraphicFramePr>
        <p:xfrm>
          <a:off x="1165362" y="1269556"/>
          <a:ext cx="10585179" cy="48158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20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66">
                <a:tc>
                  <a:txBody>
                    <a:bodyPr/>
                    <a:lstStyle/>
                    <a:p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 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1023,9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1076,7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1126,5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по подакцизным товарам (продукции), производимым на территории Российской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Федерации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15,8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16,4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21,9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 упрощенной системы налогообложения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677,6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736,2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827,2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налог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80,1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87,1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физических лиц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175,5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187,2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195,3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организаций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26,6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27,6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28,6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Налоги,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сборы и регулярные платежи за пользование природными ресурсами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пошлина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56,6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56,9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57,3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456" y="5775676"/>
            <a:ext cx="1270988" cy="108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96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73051" y="274704"/>
            <a:ext cx="10312366" cy="490797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 доходов бюджета городского округа </a:t>
            </a:r>
            <a:b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Стерлитамак Республики Башкортостан, млн. рублей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208157947"/>
              </p:ext>
            </p:extLst>
          </p:nvPr>
        </p:nvGraphicFramePr>
        <p:xfrm>
          <a:off x="985020" y="1098948"/>
          <a:ext cx="3456384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632023437"/>
              </p:ext>
            </p:extLst>
          </p:nvPr>
        </p:nvGraphicFramePr>
        <p:xfrm>
          <a:off x="4701042" y="1197546"/>
          <a:ext cx="345638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569357013"/>
              </p:ext>
            </p:extLst>
          </p:nvPr>
        </p:nvGraphicFramePr>
        <p:xfrm>
          <a:off x="8417066" y="1180010"/>
          <a:ext cx="345638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6316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73051" y="274704"/>
            <a:ext cx="10312366" cy="490797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бюджета городского округа </a:t>
            </a:r>
            <a:b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Стерлитамак Республики Башкортостан, млн.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716541"/>
              </p:ext>
            </p:extLst>
          </p:nvPr>
        </p:nvGraphicFramePr>
        <p:xfrm>
          <a:off x="1800003" y="1072922"/>
          <a:ext cx="9361040" cy="55016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4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6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86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5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65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266"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2041"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муниципальной собственности</a:t>
                      </a:r>
                    </a:p>
                    <a:p>
                      <a:pPr algn="ctr"/>
                      <a:endParaRPr lang="ru-RU" sz="9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462,9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498,2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497,8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2041"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  <a:p>
                      <a:pPr algn="ctr"/>
                      <a:endPara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5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71,1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46,1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43,1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2041"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при пользовании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природными ресурсами</a:t>
                      </a:r>
                    </a:p>
                    <a:p>
                      <a:endParaRPr lang="ru-RU" sz="9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5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2041"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санкции, возмещение ущерба</a:t>
                      </a:r>
                    </a:p>
                    <a:p>
                      <a:endParaRPr lang="ru-RU" sz="9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5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7239"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платных услуг (работ) получателями средств бюджетов городских округов</a:t>
                      </a:r>
                      <a:endParaRPr lang="ru-RU" sz="15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2" descr="C:\Documents and Settings\Loner\Рабочий стол\Проект\15502112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190" y="1485581"/>
            <a:ext cx="1536835" cy="10081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xtLst/>
        </p:spPr>
      </p:pic>
      <p:pic>
        <p:nvPicPr>
          <p:cNvPr id="6" name="Picture 3" descr="C:\Documents and Settings\Loner\Рабочий стол\Проект\956c08b000913d02f11877d2680b5f2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190" y="2637707"/>
            <a:ext cx="1536835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xtLst/>
        </p:spPr>
      </p:pic>
      <p:pic>
        <p:nvPicPr>
          <p:cNvPr id="7" name="Picture 15" descr="http://gazetagreencity.ru/sites/default/files/field/photo/vozmeshchenie_vreda_okruzh_sred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191" y="3717829"/>
            <a:ext cx="1536833" cy="9068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</p:pic>
      <p:pic>
        <p:nvPicPr>
          <p:cNvPr id="8" name="Picture 4" descr="C:\Documents and Settings\Loner\Рабочий стол\Проект\delklaraciy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186" y="4797947"/>
            <a:ext cx="1564368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191" y="5848783"/>
            <a:ext cx="1536833" cy="952352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11805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73051" y="274704"/>
            <a:ext cx="10312366" cy="490797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неналоговых доходов бюджета городского округа </a:t>
            </a:r>
            <a:b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Стерлитамак Республики Башкортостан, млн. рублей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512229696"/>
              </p:ext>
            </p:extLst>
          </p:nvPr>
        </p:nvGraphicFramePr>
        <p:xfrm>
          <a:off x="985020" y="765501"/>
          <a:ext cx="3456384" cy="6094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537923627"/>
              </p:ext>
            </p:extLst>
          </p:nvPr>
        </p:nvGraphicFramePr>
        <p:xfrm>
          <a:off x="4801443" y="837506"/>
          <a:ext cx="3456384" cy="6022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526862583"/>
              </p:ext>
            </p:extLst>
          </p:nvPr>
        </p:nvGraphicFramePr>
        <p:xfrm>
          <a:off x="8473851" y="765501"/>
          <a:ext cx="3456384" cy="6094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6675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73051" y="274704"/>
            <a:ext cx="10312366" cy="490797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в бюджет городского округа </a:t>
            </a:r>
            <a:b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Стерлитамак Республики Башкортостан, (план) млн. рублей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247808"/>
              </p:ext>
            </p:extLst>
          </p:nvPr>
        </p:nvGraphicFramePr>
        <p:xfrm>
          <a:off x="696990" y="1125538"/>
          <a:ext cx="10729189" cy="210316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808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5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6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9806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безвозмездных</a:t>
                      </a:r>
                      <a:r>
                        <a:rPr lang="ru-RU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поступлений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106,8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353,6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441,1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856,5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859,1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698,1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3537,7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3542,6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3482,4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390,6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172,6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172,0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785093968"/>
              </p:ext>
            </p:extLst>
          </p:nvPr>
        </p:nvGraphicFramePr>
        <p:xfrm>
          <a:off x="696987" y="3430588"/>
          <a:ext cx="5976663" cy="3406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874601930"/>
              </p:ext>
            </p:extLst>
          </p:nvPr>
        </p:nvGraphicFramePr>
        <p:xfrm>
          <a:off x="6169595" y="3357789"/>
          <a:ext cx="2985306" cy="2959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687547029"/>
              </p:ext>
            </p:extLst>
          </p:nvPr>
        </p:nvGraphicFramePr>
        <p:xfrm>
          <a:off x="8833893" y="3393725"/>
          <a:ext cx="3096343" cy="2887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7011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73051" y="274704"/>
            <a:ext cx="10312366" cy="490797"/>
          </a:xfrm>
        </p:spPr>
        <p:txBody>
          <a:bodyPr/>
          <a:lstStyle/>
          <a:p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</a:t>
            </a:r>
            <a:r>
              <a:rPr lang="ru-RU" sz="25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5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млн. рублей 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705120850"/>
              </p:ext>
            </p:extLst>
          </p:nvPr>
        </p:nvGraphicFramePr>
        <p:xfrm>
          <a:off x="1129035" y="1125538"/>
          <a:ext cx="489686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577278"/>
              </p:ext>
            </p:extLst>
          </p:nvPr>
        </p:nvGraphicFramePr>
        <p:xfrm>
          <a:off x="6169595" y="2349674"/>
          <a:ext cx="5184574" cy="18002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05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3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094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5" marR="8895" marT="8895" marB="0" anchor="b">
                    <a:pattFill prst="lt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рублей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5" marR="8895" marT="8895" marB="0" anchor="b">
                    <a:pattFill prst="lt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5" marR="8895" marT="8895" marB="0" anchor="b">
                    <a:pattFill prst="lt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762"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бюджетной системы Российской Федерации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5" marR="8895" marT="8895" marB="0" anchor="ctr">
                    <a:pattFill prst="lt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5" marR="8895" marT="8895" marB="0" anchor="ctr">
                    <a:pattFill prst="lt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5" marR="8895" marT="8895" marB="0" anchor="ctr">
                    <a:pattFill prst="lt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495"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городских округов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выравнивание бюджетной обеспеченности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5" marR="8895" marT="8895" marB="0" anchor="ctr">
                    <a:pattFill prst="lt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5" marR="8895" marT="8895" marB="0" anchor="ctr">
                    <a:pattFill prst="lt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5" marR="8895" marT="8895" marB="0" anchor="ctr">
                    <a:pattFill prst="lt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265144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057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73051" y="274704"/>
            <a:ext cx="10312366" cy="490797"/>
          </a:xfrm>
        </p:spPr>
        <p:txBody>
          <a:bodyPr/>
          <a:lstStyle/>
          <a:p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</a:t>
            </a: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млн. рублей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996324127"/>
              </p:ext>
            </p:extLst>
          </p:nvPr>
        </p:nvGraphicFramePr>
        <p:xfrm>
          <a:off x="1245294" y="772422"/>
          <a:ext cx="10585176" cy="5616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607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73051" y="274704"/>
            <a:ext cx="10312366" cy="490797"/>
          </a:xfrm>
        </p:spPr>
        <p:txBody>
          <a:bodyPr/>
          <a:lstStyle/>
          <a:p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на </a:t>
            </a: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млн. рублей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320697579"/>
              </p:ext>
            </p:extLst>
          </p:nvPr>
        </p:nvGraphicFramePr>
        <p:xfrm>
          <a:off x="913011" y="1197549"/>
          <a:ext cx="10513168" cy="540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250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73051" y="274704"/>
            <a:ext cx="10312366" cy="490797"/>
          </a:xfrm>
        </p:spPr>
        <p:txBody>
          <a:bodyPr/>
          <a:lstStyle/>
          <a:p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 на </a:t>
            </a: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млн. рублей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55124192"/>
              </p:ext>
            </p:extLst>
          </p:nvPr>
        </p:nvGraphicFramePr>
        <p:xfrm>
          <a:off x="913011" y="1197549"/>
          <a:ext cx="10513168" cy="540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585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73051" y="274704"/>
            <a:ext cx="10312366" cy="490797"/>
          </a:xfrm>
        </p:spPr>
        <p:txBody>
          <a:bodyPr/>
          <a:lstStyle/>
          <a:p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Стерлитамак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1926" y="837506"/>
            <a:ext cx="4032449" cy="5616623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Стерлитамак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один из самых красивых городов Башкортостана, стал домом для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276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жителей. Это второй после Уфы по численности населения, промышленному и культурному потенциалу город республики.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республиканского значения, образует муниципальное образование Городской округ город Стерлитамак как единственный населённый пункт в его составе.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Крупный центр химической промышленности и машиностроения, один из центров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Стерлитамакской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агломерации.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5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Здесь размещена крупная промышленность (производство соды, каучука), активный потребительский рынок, крупные торговые центры, развитая инфраструктура социокультурных объектов, которой пользуются, в том числе жители всей агломерации.</a:t>
            </a:r>
            <a:r>
              <a:rPr lang="ru-RU" sz="1500" dirty="0">
                <a:highlight>
                  <a:srgbClr val="FFFFFF"/>
                </a:highlight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500" dirty="0"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Стерлитамак будущего – это город </a:t>
            </a:r>
            <a:br>
              <a:rPr lang="ru-RU" sz="1500" dirty="0"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</a:br>
            <a:r>
              <a:rPr lang="ru-RU" sz="1500" dirty="0"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с диверсифицированной экономикой и разнообразной городской средой, позволяющей реализовать всё многообразие образов жизни горожан.</a:t>
            </a:r>
            <a:endParaRPr lang="ru-RU" sz="1500" dirty="0"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400" dirty="0">
              <a:highlight>
                <a:srgbClr val="FFFFFF"/>
              </a:highlight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400" b="1" dirty="0">
              <a:highlight>
                <a:srgbClr val="FFFFFF"/>
              </a:highlight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400" b="1" dirty="0">
              <a:highlight>
                <a:srgbClr val="FFFFFF"/>
              </a:highlight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400" b="1" dirty="0">
              <a:highlight>
                <a:srgbClr val="FFFFFF"/>
              </a:highlight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400" b="1" dirty="0">
              <a:highlight>
                <a:srgbClr val="FFFFFF"/>
              </a:highlight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400" b="1" dirty="0">
              <a:highlight>
                <a:srgbClr val="FFFFFF"/>
              </a:highlight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  <a:p>
            <a:pPr marL="0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www.google.com/maps/vt/data=nHtTZczQNlmQyTvkswKPOUiUmZJ90zMJyYK58MciRyRdglLjV-Zl-ZGsp5d7fQQU0Xu6jyT40DWfv1B8Z3QbSGDLgHZadJ5NV8AgCu7UZ8CW-nWh7lKLuKvUal1VW78mYFaLRyxCoaDj13weJgDhMV5bLyDJLe7y8D3DzOgno6Qfed3YWa4h1zdQwWrqN0yFmWNVFEdbMelOPojpDM6HObeNetsEih8XRLrddpgBDvA7WZZiv39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19" y="909514"/>
            <a:ext cx="640871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99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73052" y="274704"/>
            <a:ext cx="10441159" cy="490797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доходов бюджета городского округа город Стерлитамак </a:t>
            </a:r>
            <a:b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Башкортостан на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годы, млн. рублей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25491363"/>
              </p:ext>
            </p:extLst>
          </p:nvPr>
        </p:nvGraphicFramePr>
        <p:xfrm>
          <a:off x="2281164" y="1125538"/>
          <a:ext cx="8798396" cy="3657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728375"/>
              </p:ext>
            </p:extLst>
          </p:nvPr>
        </p:nvGraphicFramePr>
        <p:xfrm>
          <a:off x="2425181" y="4869957"/>
          <a:ext cx="7920880" cy="148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97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0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9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35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7 653,2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7 830,5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7 855,9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2 214,3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2 345,0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2 508,1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547,3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557,6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554,3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4 891,5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4 927,9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4 793,5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394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73051" y="274704"/>
            <a:ext cx="10312366" cy="490797"/>
          </a:xfrm>
        </p:spPr>
        <p:txBody>
          <a:bodyPr/>
          <a:lstStyle/>
          <a:p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29822" y="1171004"/>
            <a:ext cx="5256261" cy="1138773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– выплачиваемы из бюджета денежные средства, за исключением средств, являющихся источниками финансирования дефицита бюджета.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01767" y="2734685"/>
            <a:ext cx="10312366" cy="1708160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расходов бюджетов бюджетной системы Российской Федерации осуществляется в соответствии с расходными обязательствами, обусловленными установленным законодательством Российской Федерации разграничением полномочий федеральных органов государственной власти, органов государственной власти субъектов Российской Федерации и органов местного самоуправления, исполнение которых согласно законодательству Российской Федерации, международным и иным договорам и соглашениям должно происходить в очередном финансовом году (очередном финансовом году и плановом периоде) за счет средств соответствующих бюджетов. (Статья 65 Бюджетного кодекса Российской Федерации).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6191728" y="2318916"/>
            <a:ext cx="532449" cy="438879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921445" y="4835511"/>
            <a:ext cx="9073009" cy="1661993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формирования расходов бюджета городского округа </a:t>
            </a:r>
          </a:p>
          <a:p>
            <a:pPr algn="ctr"/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Стерлитамак Республики Башкортостан:</a:t>
            </a:r>
          </a:p>
          <a:p>
            <a:pPr marL="285726" indent="-285726" algn="just">
              <a:buFont typeface="Wingdings" panose="05000000000000000000" pitchFamily="2" charset="2"/>
              <a:buChar char="§"/>
            </a:pPr>
            <a:r>
              <a:rPr lang="ru-RU" sz="1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разделам, подразделам, целевым статьям, группам видов расходов классификации расходов бюджетов;</a:t>
            </a:r>
          </a:p>
          <a:p>
            <a:pPr marL="285726" indent="-285726" algn="just">
              <a:buFont typeface="Wingdings" panose="05000000000000000000" pitchFamily="2" charset="2"/>
              <a:buChar char="§"/>
            </a:pPr>
            <a:r>
              <a:rPr lang="ru-RU" sz="1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муниципальным программам и непрограммным направлениям деятельности;</a:t>
            </a:r>
          </a:p>
          <a:p>
            <a:pPr marL="285726" indent="-285726" algn="just">
              <a:buFont typeface="Wingdings" panose="05000000000000000000" pitchFamily="2" charset="2"/>
              <a:buChar char="§"/>
            </a:pPr>
            <a:r>
              <a:rPr lang="ru-RU" sz="1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ведомствам. 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6191725" y="4442847"/>
            <a:ext cx="532449" cy="438879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89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73051" y="274704"/>
            <a:ext cx="10312366" cy="1714930"/>
          </a:xfrm>
        </p:spPr>
        <p:txBody>
          <a:bodyPr/>
          <a:lstStyle/>
          <a:p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формирования расходной части бюджета городского округа город Стерлитамак Республики Башкортостан в 2024 году и на период до 2026 года обусловлены необходимостью реализации следующих </a:t>
            </a: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подходов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480963" y="4217079"/>
            <a:ext cx="11377264" cy="262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54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507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759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9014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предстоящий трехлетний период необходимо обеспечить безусловную реализацию мероприятий, направленных на качественное управление финансами: 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выработку и оперативное внедрение инструментов и мер, обеспечивающих баланс экономической и бюджетной эффективности, позволяющих сохранить бюджетную устойчивость;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высокую результативность расходов бюджета в рамках федеральных, региональных и национальных проектов;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открытость и прозрачность бюджетного процесса;    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развитие на муниципальном уровне государственной информационной системы «Единая информационная система управления государственными финансами Республики Башкортостан»; 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осуществление внутреннего муниципального финансового контроля и контроля в сфере закупок в соответствии с федеральными стандартами по внутреннему муниципальному финансовому контролю и правилами осуществления контроля в сфере закупок, утвержденными Правительством Российской Федерации, методическими рекомендациями Министерства финансов Российской Федерации; 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контроль за эффективностью использования бюджетных средств, муниципального имущества, достоверностью отчетности о результатах реализации муниципальных программ, выполнения муниципальных заданий.</a:t>
            </a:r>
            <a:endParaRPr lang="ru-RU" sz="1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41003" y="1978493"/>
            <a:ext cx="9361040" cy="64807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установленных Правительством Республики Башкортостан нормативов формирования расходов на содержание органов местного самоуправления</a:t>
            </a:r>
            <a:endParaRPr lang="ru-RU" sz="1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61083" y="2709200"/>
            <a:ext cx="9361040" cy="64807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заработной платы работников учреждений бюджетной сферы с учетом установленного с 1 января 2024 года минимального размера оплаты труда 19 242 рубля (с районным коэффициентом –22 128,30 рубля)</a:t>
            </a:r>
            <a:endParaRPr lang="ru-RU" sz="1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40401" y="3463140"/>
            <a:ext cx="9361040" cy="64807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соответствия муниципальных услуг и работ муниципальных учреждений предусмотренным законодательством Российской Федерации полномочиям органов местного самоуправления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82985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489075" y="765500"/>
            <a:ext cx="9302244" cy="5904653"/>
            <a:chOff x="12364" y="486489"/>
            <a:chExt cx="9151354" cy="5679854"/>
          </a:xfrm>
        </p:grpSpPr>
        <p:sp>
          <p:nvSpPr>
            <p:cNvPr id="5" name="Rectangle 57"/>
            <p:cNvSpPr/>
            <p:nvPr/>
          </p:nvSpPr>
          <p:spPr>
            <a:xfrm>
              <a:off x="12364" y="486489"/>
              <a:ext cx="9131636" cy="5679854"/>
            </a:xfrm>
            <a:prstGeom prst="rect">
              <a:avLst/>
            </a:prstGeom>
            <a:pattFill prst="smGrid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49"/>
            </a:p>
          </p:txBody>
        </p:sp>
        <p:sp>
          <p:nvSpPr>
            <p:cNvPr id="6" name="Rectangle 30"/>
            <p:cNvSpPr/>
            <p:nvPr/>
          </p:nvSpPr>
          <p:spPr>
            <a:xfrm>
              <a:off x="19719" y="486489"/>
              <a:ext cx="9143999" cy="56798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49"/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82563" y="1368937"/>
              <a:ext cx="8980535" cy="4631813"/>
              <a:chOff x="82563" y="1368937"/>
              <a:chExt cx="8980535" cy="4631813"/>
            </a:xfrm>
          </p:grpSpPr>
          <p:cxnSp>
            <p:nvCxnSpPr>
              <p:cNvPr id="27" name="Connector: Elbow 73">
                <a:extLst>
                  <a:ext uri="{FF2B5EF4-FFF2-40B4-BE49-F238E27FC236}">
                    <a16:creationId xmlns:a16="http://schemas.microsoft.com/office/drawing/2014/main" id="{640BDF92-585B-417C-9345-42D1D21FB356}"/>
                  </a:ext>
                </a:extLst>
              </p:cNvPr>
              <p:cNvCxnSpPr>
                <a:cxnSpLocks/>
                <a:endCxn id="20" idx="1"/>
              </p:cNvCxnSpPr>
              <p:nvPr/>
            </p:nvCxnSpPr>
            <p:spPr>
              <a:xfrm flipV="1">
                <a:off x="5482654" y="2934590"/>
                <a:ext cx="1316794" cy="754101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or: Elbow 73">
                <a:extLst>
                  <a:ext uri="{FF2B5EF4-FFF2-40B4-BE49-F238E27FC236}">
                    <a16:creationId xmlns:a16="http://schemas.microsoft.com/office/drawing/2014/main" id="{640BDF92-585B-417C-9345-42D1D21FB35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5511261" y="1851565"/>
                <a:ext cx="1336578" cy="1229211"/>
              </a:xfrm>
              <a:prstGeom prst="bentConnector2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" name="Группа 7"/>
              <p:cNvGrpSpPr/>
              <p:nvPr/>
            </p:nvGrpSpPr>
            <p:grpSpPr>
              <a:xfrm>
                <a:off x="82563" y="1368937"/>
                <a:ext cx="5520848" cy="4631813"/>
                <a:chOff x="321586" y="0"/>
                <a:chExt cx="7361130" cy="6175750"/>
              </a:xfrm>
            </p:grpSpPr>
            <p:grpSp>
              <p:nvGrpSpPr>
                <p:cNvPr id="42" name="Группа 41"/>
                <p:cNvGrpSpPr/>
                <p:nvPr/>
              </p:nvGrpSpPr>
              <p:grpSpPr>
                <a:xfrm>
                  <a:off x="321586" y="0"/>
                  <a:ext cx="7361130" cy="6175750"/>
                  <a:chOff x="77895" y="103647"/>
                  <a:chExt cx="7361130" cy="6175750"/>
                </a:xfrm>
              </p:grpSpPr>
              <p:grpSp>
                <p:nvGrpSpPr>
                  <p:cNvPr id="44" name="Группа 43"/>
                  <p:cNvGrpSpPr/>
                  <p:nvPr/>
                </p:nvGrpSpPr>
                <p:grpSpPr>
                  <a:xfrm>
                    <a:off x="77895" y="103647"/>
                    <a:ext cx="7361130" cy="6175750"/>
                    <a:chOff x="97090" y="176389"/>
                    <a:chExt cx="7361130" cy="6175750"/>
                  </a:xfrm>
                </p:grpSpPr>
                <p:grpSp>
                  <p:nvGrpSpPr>
                    <p:cNvPr id="59" name="Группа 58"/>
                    <p:cNvGrpSpPr/>
                    <p:nvPr/>
                  </p:nvGrpSpPr>
                  <p:grpSpPr>
                    <a:xfrm>
                      <a:off x="97090" y="176389"/>
                      <a:ext cx="7361130" cy="6175750"/>
                      <a:chOff x="104776" y="209551"/>
                      <a:chExt cx="7361130" cy="6175750"/>
                    </a:xfrm>
                  </p:grpSpPr>
                  <p:sp>
                    <p:nvSpPr>
                      <p:cNvPr id="71" name="Скругленный прямоугольник 70"/>
                      <p:cNvSpPr/>
                      <p:nvPr/>
                    </p:nvSpPr>
                    <p:spPr>
                      <a:xfrm>
                        <a:off x="3212504" y="5059367"/>
                        <a:ext cx="4253402" cy="312450"/>
                      </a:xfrm>
                      <a:prstGeom prst="roundRect">
                        <a:avLst/>
                      </a:prstGeom>
                      <a:gradFill>
                        <a:gsLst>
                          <a:gs pos="11000">
                            <a:schemeClr val="accent3">
                              <a:lumMod val="67000"/>
                            </a:schemeClr>
                          </a:gs>
                          <a:gs pos="62000">
                            <a:schemeClr val="accent3">
                              <a:lumMod val="97000"/>
                              <a:lumOff val="3000"/>
                            </a:schemeClr>
                          </a:gs>
                          <a:gs pos="96000">
                            <a:schemeClr val="accent3">
                              <a:lumMod val="60000"/>
                              <a:lumOff val="40000"/>
                            </a:schemeClr>
                          </a:gs>
                        </a:gsLst>
                        <a:lin ang="16200000" scaled="1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 sz="1349"/>
                      </a:p>
                    </p:txBody>
                  </p:sp>
                  <p:sp>
                    <p:nvSpPr>
                      <p:cNvPr id="72" name="Овал 71"/>
                      <p:cNvSpPr/>
                      <p:nvPr/>
                    </p:nvSpPr>
                    <p:spPr>
                      <a:xfrm>
                        <a:off x="104776" y="209551"/>
                        <a:ext cx="6343650" cy="617575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11000">
                            <a:schemeClr val="accent3">
                              <a:lumMod val="67000"/>
                            </a:schemeClr>
                          </a:gs>
                          <a:gs pos="62000">
                            <a:schemeClr val="accent3">
                              <a:lumMod val="97000"/>
                              <a:lumOff val="3000"/>
                            </a:schemeClr>
                          </a:gs>
                          <a:gs pos="96000">
                            <a:schemeClr val="accent3">
                              <a:lumMod val="60000"/>
                              <a:lumOff val="40000"/>
                            </a:schemeClr>
                          </a:gs>
                        </a:gsLst>
                        <a:lin ang="162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 sz="1349"/>
                      </a:p>
                    </p:txBody>
                  </p:sp>
                </p:grpSp>
                <p:grpSp>
                  <p:nvGrpSpPr>
                    <p:cNvPr id="60" name="Группа 59"/>
                    <p:cNvGrpSpPr/>
                    <p:nvPr/>
                  </p:nvGrpSpPr>
                  <p:grpSpPr>
                    <a:xfrm>
                      <a:off x="392477" y="489212"/>
                      <a:ext cx="7065743" cy="5562600"/>
                      <a:chOff x="392477" y="489212"/>
                      <a:chExt cx="7065743" cy="5562600"/>
                    </a:xfrm>
                  </p:grpSpPr>
                  <p:sp>
                    <p:nvSpPr>
                      <p:cNvPr id="69" name="Скругленный прямоугольник 68"/>
                      <p:cNvSpPr/>
                      <p:nvPr/>
                    </p:nvSpPr>
                    <p:spPr>
                      <a:xfrm>
                        <a:off x="4261890" y="4661243"/>
                        <a:ext cx="3196330" cy="312450"/>
                      </a:xfrm>
                      <a:prstGeom prst="roundRect">
                        <a:avLst/>
                      </a:prstGeom>
                      <a:gradFill>
                        <a:gsLst>
                          <a:gs pos="3000">
                            <a:srgbClr val="85DB93"/>
                          </a:gs>
                          <a:gs pos="95000">
                            <a:schemeClr val="accent6">
                              <a:lumMod val="75000"/>
                            </a:schemeClr>
                          </a:gs>
                        </a:gsLst>
                        <a:lin ang="16200000" scaled="1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 sz="1349"/>
                      </a:p>
                    </p:txBody>
                  </p:sp>
                  <p:sp>
                    <p:nvSpPr>
                      <p:cNvPr id="70" name="Овал 69"/>
                      <p:cNvSpPr/>
                      <p:nvPr/>
                    </p:nvSpPr>
                    <p:spPr>
                      <a:xfrm>
                        <a:off x="392477" y="489212"/>
                        <a:ext cx="5781675" cy="55626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3000">
                            <a:srgbClr val="85DB93"/>
                          </a:gs>
                          <a:gs pos="95000">
                            <a:schemeClr val="accent6">
                              <a:lumMod val="75000"/>
                            </a:schemeClr>
                          </a:gs>
                        </a:gsLst>
                        <a:lin ang="81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 sz="1349"/>
                      </a:p>
                    </p:txBody>
                  </p:sp>
                </p:grpSp>
                <p:grpSp>
                  <p:nvGrpSpPr>
                    <p:cNvPr id="61" name="Группа 60"/>
                    <p:cNvGrpSpPr/>
                    <p:nvPr/>
                  </p:nvGrpSpPr>
                  <p:grpSpPr>
                    <a:xfrm>
                      <a:off x="768581" y="784486"/>
                      <a:ext cx="6670443" cy="4972050"/>
                      <a:chOff x="724429" y="784486"/>
                      <a:chExt cx="6670443" cy="4972050"/>
                    </a:xfrm>
                  </p:grpSpPr>
                  <p:grpSp>
                    <p:nvGrpSpPr>
                      <p:cNvPr id="62" name="Группа 61"/>
                      <p:cNvGrpSpPr/>
                      <p:nvPr/>
                    </p:nvGrpSpPr>
                    <p:grpSpPr>
                      <a:xfrm>
                        <a:off x="724429" y="784486"/>
                        <a:ext cx="6670443" cy="4972050"/>
                        <a:chOff x="571501" y="1112330"/>
                        <a:chExt cx="6670443" cy="4972050"/>
                      </a:xfrm>
                    </p:grpSpPr>
                    <p:sp>
                      <p:nvSpPr>
                        <p:cNvPr id="67" name="Скругленный прямоугольник 66"/>
                        <p:cNvSpPr/>
                        <p:nvPr/>
                      </p:nvSpPr>
                      <p:spPr>
                        <a:xfrm>
                          <a:off x="4537076" y="4619493"/>
                          <a:ext cx="2704868" cy="312450"/>
                        </a:xfrm>
                        <a:prstGeom prst="roundRect">
                          <a:avLst/>
                        </a:prstGeom>
                        <a:gradFill>
                          <a:gsLst>
                            <a:gs pos="29000">
                              <a:schemeClr val="accent2">
                                <a:lumMod val="60000"/>
                                <a:lumOff val="40000"/>
                              </a:schemeClr>
                            </a:gs>
                            <a:gs pos="62000">
                              <a:srgbClr val="F78221"/>
                            </a:gs>
                          </a:gsLst>
                          <a:lin ang="8100000" scaled="1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 sz="1349"/>
                        </a:p>
                      </p:txBody>
                    </p:sp>
                    <p:sp>
                      <p:nvSpPr>
                        <p:cNvPr id="68" name="Овал 67"/>
                        <p:cNvSpPr/>
                        <p:nvPr/>
                      </p:nvSpPr>
                      <p:spPr>
                        <a:xfrm>
                          <a:off x="571501" y="1112330"/>
                          <a:ext cx="5091474" cy="4972050"/>
                        </a:xfrm>
                        <a:prstGeom prst="ellipse">
                          <a:avLst/>
                        </a:prstGeom>
                        <a:gradFill>
                          <a:gsLst>
                            <a:gs pos="9000">
                              <a:schemeClr val="accent2">
                                <a:lumMod val="60000"/>
                                <a:lumOff val="40000"/>
                              </a:schemeClr>
                            </a:gs>
                            <a:gs pos="62000">
                              <a:srgbClr val="F78221"/>
                            </a:gs>
                          </a:gsLst>
                          <a:lin ang="8100000" scaled="1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 sz="1349"/>
                        </a:p>
                      </p:txBody>
                    </p:sp>
                  </p:grpSp>
                  <p:grpSp>
                    <p:nvGrpSpPr>
                      <p:cNvPr id="63" name="Группа 62"/>
                      <p:cNvGrpSpPr/>
                      <p:nvPr/>
                    </p:nvGrpSpPr>
                    <p:grpSpPr>
                      <a:xfrm>
                        <a:off x="1035365" y="1044870"/>
                        <a:ext cx="6353185" cy="4316360"/>
                        <a:chOff x="514350" y="390525"/>
                        <a:chExt cx="8096564" cy="5837696"/>
                      </a:xfrm>
                    </p:grpSpPr>
                    <p:sp>
                      <p:nvSpPr>
                        <p:cNvPr id="64" name="Скругленный прямоугольник 63"/>
                        <p:cNvSpPr/>
                        <p:nvPr/>
                      </p:nvSpPr>
                      <p:spPr>
                        <a:xfrm>
                          <a:off x="5163801" y="4222585"/>
                          <a:ext cx="3447113" cy="422576"/>
                        </a:xfrm>
                        <a:prstGeom prst="roundRect">
                          <a:avLst/>
                        </a:prstGeom>
                        <a:gradFill>
                          <a:gsLst>
                            <a:gs pos="60000">
                              <a:srgbClr val="0AC5DC"/>
                            </a:gs>
                            <a:gs pos="4000">
                              <a:srgbClr val="73E9F9"/>
                            </a:gs>
                          </a:gsLst>
                          <a:lin ang="8100000" scaled="1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 sz="1349"/>
                        </a:p>
                      </p:txBody>
                    </p:sp>
                    <p:sp>
                      <p:nvSpPr>
                        <p:cNvPr id="65" name="Овал 64"/>
                        <p:cNvSpPr/>
                        <p:nvPr/>
                      </p:nvSpPr>
                      <p:spPr>
                        <a:xfrm>
                          <a:off x="514350" y="390525"/>
                          <a:ext cx="5753100" cy="5837696"/>
                        </a:xfrm>
                        <a:prstGeom prst="ellipse">
                          <a:avLst/>
                        </a:prstGeom>
                        <a:gradFill>
                          <a:gsLst>
                            <a:gs pos="58000">
                              <a:srgbClr val="0AC5DC"/>
                            </a:gs>
                            <a:gs pos="4000">
                              <a:srgbClr val="73E9F9"/>
                            </a:gs>
                          </a:gsLst>
                          <a:lin ang="8100000" scaled="1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 sz="1349"/>
                        </a:p>
                      </p:txBody>
                    </p:sp>
                    <p:sp>
                      <p:nvSpPr>
                        <p:cNvPr id="66" name="Oval 24">
                          <a:extLst>
                            <a:ext uri="{FF2B5EF4-FFF2-40B4-BE49-F238E27FC236}">
                              <a16:creationId xmlns:a16="http://schemas.microsoft.com/office/drawing/2014/main" id="{EC0C2F50-584E-4369-BF81-C922804B8EC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309017" y="2229372"/>
                          <a:ext cx="2160001" cy="2160000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100000">
                              <a:srgbClr val="FFFFFF"/>
                            </a:gs>
                            <a:gs pos="0">
                              <a:srgbClr val="DDE2E3"/>
                            </a:gs>
                          </a:gsLst>
                          <a:lin ang="13500000" scaled="1"/>
                          <a:tileRect/>
                        </a:gradFill>
                        <a:ln>
                          <a:noFill/>
                        </a:ln>
                        <a:effectLst>
                          <a:outerShdw blurRad="3810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p:spPr>
                      <p:style>
                        <a:lnRef idx="3">
                          <a:schemeClr val="lt1"/>
                        </a:lnRef>
                        <a:fillRef idx="1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IN" sz="1349"/>
                        </a:p>
                      </p:txBody>
                    </p:sp>
                  </p:grpSp>
                </p:grpSp>
              </p:grpSp>
              <p:grpSp>
                <p:nvGrpSpPr>
                  <p:cNvPr id="45" name="Группа 44"/>
                  <p:cNvGrpSpPr/>
                  <p:nvPr/>
                </p:nvGrpSpPr>
                <p:grpSpPr>
                  <a:xfrm>
                    <a:off x="1347532" y="1251889"/>
                    <a:ext cx="6091493" cy="3842727"/>
                    <a:chOff x="7456611" y="537513"/>
                    <a:chExt cx="6091493" cy="3842727"/>
                  </a:xfrm>
                </p:grpSpPr>
                <p:grpSp>
                  <p:nvGrpSpPr>
                    <p:cNvPr id="46" name="Группа 45"/>
                    <p:cNvGrpSpPr/>
                    <p:nvPr/>
                  </p:nvGrpSpPr>
                  <p:grpSpPr>
                    <a:xfrm>
                      <a:off x="7456611" y="537513"/>
                      <a:ext cx="6091493" cy="3842727"/>
                      <a:chOff x="6854590" y="428330"/>
                      <a:chExt cx="6020279" cy="3726548"/>
                    </a:xfrm>
                    <a:solidFill>
                      <a:srgbClr val="EDB336"/>
                    </a:solidFill>
                  </p:grpSpPr>
                  <p:sp>
                    <p:nvSpPr>
                      <p:cNvPr id="57" name="Скругленный прямоугольник 56"/>
                      <p:cNvSpPr/>
                      <p:nvPr/>
                    </p:nvSpPr>
                    <p:spPr>
                      <a:xfrm>
                        <a:off x="8158187" y="2536901"/>
                        <a:ext cx="4716682" cy="312450"/>
                      </a:xfrm>
                      <a:prstGeom prst="roundRect">
                        <a:avLst/>
                      </a:prstGeom>
                      <a:gradFill>
                        <a:gsLst>
                          <a:gs pos="58000">
                            <a:srgbClr val="FDCF35"/>
                          </a:gs>
                          <a:gs pos="16000">
                            <a:srgbClr val="F5F874"/>
                          </a:gs>
                        </a:gsLst>
                        <a:lin ang="8100000" scaled="1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 sz="1349"/>
                      </a:p>
                    </p:txBody>
                  </p:sp>
                  <p:sp>
                    <p:nvSpPr>
                      <p:cNvPr id="58" name="Овал 57"/>
                      <p:cNvSpPr/>
                      <p:nvPr/>
                    </p:nvSpPr>
                    <p:spPr>
                      <a:xfrm>
                        <a:off x="6854590" y="428330"/>
                        <a:ext cx="3918185" cy="3726548"/>
                      </a:xfrm>
                      <a:prstGeom prst="ellipse">
                        <a:avLst/>
                      </a:prstGeom>
                      <a:gradFill>
                        <a:gsLst>
                          <a:gs pos="31000">
                            <a:srgbClr val="FDCF35"/>
                          </a:gs>
                          <a:gs pos="16000">
                            <a:srgbClr val="F5F874"/>
                          </a:gs>
                        </a:gsLst>
                        <a:lin ang="8100000" scaled="1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 sz="1349"/>
                      </a:p>
                    </p:txBody>
                  </p:sp>
                </p:grpSp>
                <p:grpSp>
                  <p:nvGrpSpPr>
                    <p:cNvPr id="47" name="Группа 46"/>
                    <p:cNvGrpSpPr/>
                    <p:nvPr/>
                  </p:nvGrpSpPr>
                  <p:grpSpPr>
                    <a:xfrm>
                      <a:off x="7712902" y="868227"/>
                      <a:ext cx="5835202" cy="3233533"/>
                      <a:chOff x="7413870" y="1276392"/>
                      <a:chExt cx="5835202" cy="3233533"/>
                    </a:xfrm>
                  </p:grpSpPr>
                  <p:grpSp>
                    <p:nvGrpSpPr>
                      <p:cNvPr id="48" name="Группа 47"/>
                      <p:cNvGrpSpPr/>
                      <p:nvPr/>
                    </p:nvGrpSpPr>
                    <p:grpSpPr>
                      <a:xfrm>
                        <a:off x="7413870" y="1276392"/>
                        <a:ext cx="5835202" cy="3233533"/>
                        <a:chOff x="6828709" y="608895"/>
                        <a:chExt cx="5835202" cy="3233533"/>
                      </a:xfrm>
                    </p:grpSpPr>
                    <p:sp>
                      <p:nvSpPr>
                        <p:cNvPr id="55" name="Скругленный прямоугольник 54"/>
                        <p:cNvSpPr/>
                        <p:nvPr/>
                      </p:nvSpPr>
                      <p:spPr>
                        <a:xfrm>
                          <a:off x="7874033" y="2069436"/>
                          <a:ext cx="4789878" cy="312450"/>
                        </a:xfrm>
                        <a:prstGeom prst="roundRect">
                          <a:avLst/>
                        </a:prstGeom>
                        <a:gradFill>
                          <a:gsLst>
                            <a:gs pos="66000">
                              <a:srgbClr val="C54199"/>
                            </a:gs>
                            <a:gs pos="35000">
                              <a:srgbClr val="EE7EC9"/>
                            </a:gs>
                          </a:gsLst>
                          <a:lin ang="8100000" scaled="1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 sz="1349"/>
                        </a:p>
                      </p:txBody>
                    </p:sp>
                    <p:sp>
                      <p:nvSpPr>
                        <p:cNvPr id="56" name="Овал 55"/>
                        <p:cNvSpPr/>
                        <p:nvPr/>
                      </p:nvSpPr>
                      <p:spPr>
                        <a:xfrm>
                          <a:off x="6828709" y="608895"/>
                          <a:ext cx="3372566" cy="3233533"/>
                        </a:xfrm>
                        <a:prstGeom prst="ellipse">
                          <a:avLst/>
                        </a:prstGeom>
                        <a:gradFill>
                          <a:gsLst>
                            <a:gs pos="69000">
                              <a:srgbClr val="C54199"/>
                            </a:gs>
                            <a:gs pos="35000">
                              <a:srgbClr val="EE7EC9"/>
                            </a:gs>
                          </a:gsLst>
                          <a:lin ang="8100000" scaled="1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 sz="1349"/>
                        </a:p>
                      </p:txBody>
                    </p:sp>
                  </p:grpSp>
                  <p:grpSp>
                    <p:nvGrpSpPr>
                      <p:cNvPr id="49" name="Группа 48"/>
                      <p:cNvGrpSpPr/>
                      <p:nvPr/>
                    </p:nvGrpSpPr>
                    <p:grpSpPr>
                      <a:xfrm>
                        <a:off x="7693616" y="1601555"/>
                        <a:ext cx="5555456" cy="2661820"/>
                        <a:chOff x="7066775" y="1175123"/>
                        <a:chExt cx="5555456" cy="2661820"/>
                      </a:xfrm>
                    </p:grpSpPr>
                    <p:sp>
                      <p:nvSpPr>
                        <p:cNvPr id="53" name="Скругленный прямоугольник 52"/>
                        <p:cNvSpPr/>
                        <p:nvPr/>
                      </p:nvSpPr>
                      <p:spPr>
                        <a:xfrm>
                          <a:off x="7829464" y="1903771"/>
                          <a:ext cx="4792767" cy="312450"/>
                        </a:xfrm>
                        <a:prstGeom prst="roundRect">
                          <a:avLst/>
                        </a:prstGeom>
                        <a:gradFill flip="none" rotWithShape="1">
                          <a:gsLst>
                            <a:gs pos="73000">
                              <a:srgbClr val="7030A0"/>
                            </a:gs>
                            <a:gs pos="32000">
                              <a:srgbClr val="AF8FDD"/>
                            </a:gs>
                          </a:gsLst>
                          <a:lin ang="2700000" scaled="1"/>
                          <a:tileRect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 sz="1349" dirty="0"/>
                        </a:p>
                      </p:txBody>
                    </p:sp>
                    <p:sp>
                      <p:nvSpPr>
                        <p:cNvPr id="54" name="Овал 53"/>
                        <p:cNvSpPr/>
                        <p:nvPr/>
                      </p:nvSpPr>
                      <p:spPr>
                        <a:xfrm>
                          <a:off x="7066775" y="1175123"/>
                          <a:ext cx="2835698" cy="2661820"/>
                        </a:xfrm>
                        <a:prstGeom prst="ellipse">
                          <a:avLst/>
                        </a:prstGeom>
                        <a:gradFill>
                          <a:gsLst>
                            <a:gs pos="50000">
                              <a:srgbClr val="7030A0"/>
                            </a:gs>
                            <a:gs pos="13000">
                              <a:srgbClr val="AF8FDD"/>
                            </a:gs>
                          </a:gsLst>
                          <a:lin ang="8100000" scaled="1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 sz="1349"/>
                        </a:p>
                      </p:txBody>
                    </p:sp>
                  </p:grpSp>
                  <p:grpSp>
                    <p:nvGrpSpPr>
                      <p:cNvPr id="50" name="Группа 49"/>
                      <p:cNvGrpSpPr/>
                      <p:nvPr/>
                    </p:nvGrpSpPr>
                    <p:grpSpPr>
                      <a:xfrm>
                        <a:off x="7973596" y="1893843"/>
                        <a:ext cx="5275476" cy="2135767"/>
                        <a:chOff x="6397032" y="1702296"/>
                        <a:chExt cx="5275476" cy="2135767"/>
                      </a:xfrm>
                    </p:grpSpPr>
                    <p:sp>
                      <p:nvSpPr>
                        <p:cNvPr id="51" name="Скругленный прямоугольник 50"/>
                        <p:cNvSpPr/>
                        <p:nvPr/>
                      </p:nvSpPr>
                      <p:spPr>
                        <a:xfrm>
                          <a:off x="7419106" y="1702296"/>
                          <a:ext cx="4253402" cy="312450"/>
                        </a:xfrm>
                        <a:prstGeom prst="roundRect">
                          <a:avLst/>
                        </a:prstGeom>
                        <a:gradFill flip="none" rotWithShape="1">
                          <a:gsLst>
                            <a:gs pos="70000">
                              <a:srgbClr val="0AC5DC"/>
                            </a:gs>
                            <a:gs pos="40000">
                              <a:srgbClr val="73E9F9"/>
                            </a:gs>
                          </a:gsLst>
                          <a:lin ang="2700000" scaled="1"/>
                          <a:tileRect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 sz="1349"/>
                        </a:p>
                      </p:txBody>
                    </p:sp>
                    <p:sp>
                      <p:nvSpPr>
                        <p:cNvPr id="52" name="Овал 51"/>
                        <p:cNvSpPr/>
                        <p:nvPr/>
                      </p:nvSpPr>
                      <p:spPr>
                        <a:xfrm>
                          <a:off x="6397032" y="1702296"/>
                          <a:ext cx="2223179" cy="2135767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48000">
                              <a:srgbClr val="0AC5DC"/>
                            </a:gs>
                            <a:gs pos="25000">
                              <a:srgbClr val="73E9F9"/>
                            </a:gs>
                          </a:gsLst>
                          <a:lin ang="2700000" scaled="1"/>
                          <a:tileRect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 sz="1349"/>
                        </a:p>
                      </p:txBody>
                    </p:sp>
                  </p:grpSp>
                </p:grpSp>
              </p:grpSp>
            </p:grpSp>
            <p:sp>
              <p:nvSpPr>
                <p:cNvPr id="43" name="Oval 24">
                  <a:extLst>
                    <a:ext uri="{FF2B5EF4-FFF2-40B4-BE49-F238E27FC236}">
                      <a16:creationId xmlns:a16="http://schemas.microsoft.com/office/drawing/2014/main" id="{EC0C2F50-584E-4369-BF81-C922804B8EC7}"/>
                    </a:ext>
                  </a:extLst>
                </p:cNvPr>
                <p:cNvSpPr/>
                <p:nvPr/>
              </p:nvSpPr>
              <p:spPr>
                <a:xfrm>
                  <a:off x="2632347" y="2408856"/>
                  <a:ext cx="1774802" cy="1546982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FFFFF"/>
                    </a:gs>
                    <a:gs pos="0">
                      <a:srgbClr val="DDE2E3"/>
                    </a:gs>
                  </a:gsLst>
                  <a:lin ang="13500000" scaled="1"/>
                  <a:tileRect/>
                </a:gradFill>
                <a:ln>
                  <a:noFill/>
                </a:ln>
                <a:effectLst>
                  <a:outerShdw blurRad="3810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b="1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Narrow" panose="020B0606020202030204" pitchFamily="34" charset="0"/>
                    </a:rPr>
                    <a:t>7913,2 </a:t>
                  </a:r>
                  <a:r>
                    <a:rPr lang="ru-RU" sz="1349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Narrow" panose="020B0606020202030204" pitchFamily="34" charset="0"/>
                    </a:rPr>
                    <a:t>млн руб.</a:t>
                  </a:r>
                  <a:endParaRPr lang="en-IN" sz="1349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endParaRPr>
                </a:p>
              </p:txBody>
            </p:sp>
          </p:grpSp>
          <p:sp>
            <p:nvSpPr>
              <p:cNvPr id="9" name="Rectangle: Rounded Corners 37">
                <a:extLst>
                  <a:ext uri="{FF2B5EF4-FFF2-40B4-BE49-F238E27FC236}">
                    <a16:creationId xmlns:a16="http://schemas.microsoft.com/office/drawing/2014/main" id="{FAE596AC-7D6C-4FBB-80A1-FBF3DF8975EF}"/>
                  </a:ext>
                </a:extLst>
              </p:cNvPr>
              <p:cNvSpPr/>
              <p:nvPr/>
            </p:nvSpPr>
            <p:spPr>
              <a:xfrm>
                <a:off x="6821568" y="1567058"/>
                <a:ext cx="2220925" cy="445801"/>
              </a:xfrm>
              <a:prstGeom prst="roundRect">
                <a:avLst>
                  <a:gd name="adj" fmla="val 8527"/>
                </a:avLst>
              </a:prstGeom>
              <a:gradFill flip="none" rotWithShape="1">
                <a:gsLst>
                  <a:gs pos="100000">
                    <a:srgbClr val="FFFFFF">
                      <a:alpha val="90000"/>
                    </a:srgbClr>
                  </a:gs>
                  <a:gs pos="0">
                    <a:srgbClr val="DDE2E3">
                      <a:alpha val="90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  <a:effectLst>
                <a:outerShdw blurRad="3810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1" tIns="34290" rIns="68581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 sz="1349"/>
              </a:p>
            </p:txBody>
          </p:sp>
          <p:sp>
            <p:nvSpPr>
              <p:cNvPr id="10" name="Rectangle: Rounded Corners 39">
                <a:extLst>
                  <a:ext uri="{FF2B5EF4-FFF2-40B4-BE49-F238E27FC236}">
                    <a16:creationId xmlns:a16="http://schemas.microsoft.com/office/drawing/2014/main" id="{702A09BC-8423-4C71-B391-17B4F84E7959}"/>
                  </a:ext>
                </a:extLst>
              </p:cNvPr>
              <p:cNvSpPr/>
              <p:nvPr/>
            </p:nvSpPr>
            <p:spPr>
              <a:xfrm>
                <a:off x="6823709" y="2124136"/>
                <a:ext cx="2218784" cy="462191"/>
              </a:xfrm>
              <a:prstGeom prst="roundRect">
                <a:avLst>
                  <a:gd name="adj" fmla="val 8527"/>
                </a:avLst>
              </a:prstGeom>
              <a:gradFill flip="none" rotWithShape="1">
                <a:gsLst>
                  <a:gs pos="100000">
                    <a:srgbClr val="FFFFFF">
                      <a:alpha val="90000"/>
                    </a:srgbClr>
                  </a:gs>
                  <a:gs pos="0">
                    <a:srgbClr val="DDE2E3">
                      <a:alpha val="90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  <a:effectLst>
                <a:outerShdw blurRad="3810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1" tIns="34290" rIns="68581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 sz="1349"/>
              </a:p>
            </p:txBody>
          </p:sp>
          <p:sp>
            <p:nvSpPr>
              <p:cNvPr id="12" name="Rectangle: Rounded Corners 39">
                <a:extLst>
                  <a:ext uri="{FF2B5EF4-FFF2-40B4-BE49-F238E27FC236}">
                    <a16:creationId xmlns:a16="http://schemas.microsoft.com/office/drawing/2014/main" id="{702A09BC-8423-4C71-B391-17B4F84E7959}"/>
                  </a:ext>
                </a:extLst>
              </p:cNvPr>
              <p:cNvSpPr/>
              <p:nvPr/>
            </p:nvSpPr>
            <p:spPr>
              <a:xfrm>
                <a:off x="6815237" y="2715661"/>
                <a:ext cx="2227256" cy="462191"/>
              </a:xfrm>
              <a:prstGeom prst="roundRect">
                <a:avLst>
                  <a:gd name="adj" fmla="val 8527"/>
                </a:avLst>
              </a:prstGeom>
              <a:gradFill flip="none" rotWithShape="1">
                <a:gsLst>
                  <a:gs pos="100000">
                    <a:srgbClr val="FFFFFF">
                      <a:alpha val="90000"/>
                    </a:srgbClr>
                  </a:gs>
                  <a:gs pos="0">
                    <a:srgbClr val="DDE2E3">
                      <a:alpha val="90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  <a:effectLst>
                <a:outerShdw blurRad="3810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1" tIns="34290" rIns="68581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 sz="1349"/>
              </a:p>
            </p:txBody>
          </p:sp>
          <p:sp>
            <p:nvSpPr>
              <p:cNvPr id="13" name="Rectangle: Rounded Corners 39">
                <a:extLst>
                  <a:ext uri="{FF2B5EF4-FFF2-40B4-BE49-F238E27FC236}">
                    <a16:creationId xmlns:a16="http://schemas.microsoft.com/office/drawing/2014/main" id="{702A09BC-8423-4C71-B391-17B4F84E7959}"/>
                  </a:ext>
                </a:extLst>
              </p:cNvPr>
              <p:cNvSpPr/>
              <p:nvPr/>
            </p:nvSpPr>
            <p:spPr>
              <a:xfrm>
                <a:off x="6799448" y="3272122"/>
                <a:ext cx="2234499" cy="462191"/>
              </a:xfrm>
              <a:prstGeom prst="roundRect">
                <a:avLst>
                  <a:gd name="adj" fmla="val 8527"/>
                </a:avLst>
              </a:prstGeom>
              <a:gradFill flip="none" rotWithShape="1">
                <a:gsLst>
                  <a:gs pos="100000">
                    <a:srgbClr val="FFFFFF">
                      <a:alpha val="90000"/>
                    </a:srgbClr>
                  </a:gs>
                  <a:gs pos="0">
                    <a:srgbClr val="DDE2E3">
                      <a:alpha val="90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  <a:effectLst>
                <a:outerShdw blurRad="3810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1" tIns="34290" rIns="68581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 sz="1349"/>
              </a:p>
            </p:txBody>
          </p:sp>
          <p:sp>
            <p:nvSpPr>
              <p:cNvPr id="14" name="Rectangle: Rounded Corners 39">
                <a:extLst>
                  <a:ext uri="{FF2B5EF4-FFF2-40B4-BE49-F238E27FC236}">
                    <a16:creationId xmlns:a16="http://schemas.microsoft.com/office/drawing/2014/main" id="{702A09BC-8423-4C71-B391-17B4F84E7959}"/>
                  </a:ext>
                </a:extLst>
              </p:cNvPr>
              <p:cNvSpPr/>
              <p:nvPr/>
            </p:nvSpPr>
            <p:spPr>
              <a:xfrm>
                <a:off x="6821636" y="3825847"/>
                <a:ext cx="2220857" cy="462191"/>
              </a:xfrm>
              <a:prstGeom prst="roundRect">
                <a:avLst>
                  <a:gd name="adj" fmla="val 8527"/>
                </a:avLst>
              </a:prstGeom>
              <a:gradFill flip="none" rotWithShape="1">
                <a:gsLst>
                  <a:gs pos="100000">
                    <a:srgbClr val="FFFFFF">
                      <a:alpha val="90000"/>
                    </a:srgbClr>
                  </a:gs>
                  <a:gs pos="0">
                    <a:srgbClr val="DDE2E3">
                      <a:alpha val="90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  <a:effectLst>
                <a:outerShdw blurRad="3810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1" tIns="34290" rIns="68581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 sz="1349"/>
              </a:p>
            </p:txBody>
          </p:sp>
          <p:sp>
            <p:nvSpPr>
              <p:cNvPr id="15" name="Rectangle: Rounded Corners 39">
                <a:extLst>
                  <a:ext uri="{FF2B5EF4-FFF2-40B4-BE49-F238E27FC236}">
                    <a16:creationId xmlns:a16="http://schemas.microsoft.com/office/drawing/2014/main" id="{702A09BC-8423-4C71-B391-17B4F84E7959}"/>
                  </a:ext>
                </a:extLst>
              </p:cNvPr>
              <p:cNvSpPr/>
              <p:nvPr/>
            </p:nvSpPr>
            <p:spPr>
              <a:xfrm>
                <a:off x="6815237" y="4360948"/>
                <a:ext cx="2239736" cy="462191"/>
              </a:xfrm>
              <a:prstGeom prst="roundRect">
                <a:avLst>
                  <a:gd name="adj" fmla="val 8527"/>
                </a:avLst>
              </a:prstGeom>
              <a:gradFill flip="none" rotWithShape="1">
                <a:gsLst>
                  <a:gs pos="100000">
                    <a:srgbClr val="FFFFFF">
                      <a:alpha val="90000"/>
                    </a:srgbClr>
                  </a:gs>
                  <a:gs pos="0">
                    <a:srgbClr val="DDE2E3">
                      <a:alpha val="90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  <a:effectLst>
                <a:outerShdw blurRad="3810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1" tIns="34290" rIns="68581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 sz="1349"/>
              </a:p>
            </p:txBody>
          </p:sp>
          <p:sp>
            <p:nvSpPr>
              <p:cNvPr id="16" name="Rectangle: Rounded Corners 39">
                <a:extLst>
                  <a:ext uri="{FF2B5EF4-FFF2-40B4-BE49-F238E27FC236}">
                    <a16:creationId xmlns:a16="http://schemas.microsoft.com/office/drawing/2014/main" id="{702A09BC-8423-4C71-B391-17B4F84E7959}"/>
                  </a:ext>
                </a:extLst>
              </p:cNvPr>
              <p:cNvSpPr/>
              <p:nvPr/>
            </p:nvSpPr>
            <p:spPr>
              <a:xfrm>
                <a:off x="6835612" y="4933822"/>
                <a:ext cx="2207705" cy="462191"/>
              </a:xfrm>
              <a:prstGeom prst="roundRect">
                <a:avLst>
                  <a:gd name="adj" fmla="val 8527"/>
                </a:avLst>
              </a:prstGeom>
              <a:gradFill flip="none" rotWithShape="1">
                <a:gsLst>
                  <a:gs pos="100000">
                    <a:srgbClr val="FFFFFF">
                      <a:alpha val="90000"/>
                    </a:srgbClr>
                  </a:gs>
                  <a:gs pos="0">
                    <a:srgbClr val="DDE2E3">
                      <a:alpha val="90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  <a:effectLst>
                <a:outerShdw blurRad="3810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1" tIns="34290" rIns="68581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 sz="1349"/>
              </a:p>
            </p:txBody>
          </p:sp>
          <p:sp>
            <p:nvSpPr>
              <p:cNvPr id="17" name="Rectangle: Rounded Corners 39">
                <a:extLst>
                  <a:ext uri="{FF2B5EF4-FFF2-40B4-BE49-F238E27FC236}">
                    <a16:creationId xmlns:a16="http://schemas.microsoft.com/office/drawing/2014/main" id="{702A09BC-8423-4C71-B391-17B4F84E7959}"/>
                  </a:ext>
                </a:extLst>
              </p:cNvPr>
              <p:cNvSpPr/>
              <p:nvPr/>
            </p:nvSpPr>
            <p:spPr>
              <a:xfrm>
                <a:off x="6841752" y="5506696"/>
                <a:ext cx="2200742" cy="462191"/>
              </a:xfrm>
              <a:prstGeom prst="roundRect">
                <a:avLst>
                  <a:gd name="adj" fmla="val 8527"/>
                </a:avLst>
              </a:prstGeom>
              <a:gradFill flip="none" rotWithShape="1">
                <a:gsLst>
                  <a:gs pos="100000">
                    <a:srgbClr val="FFFFFF">
                      <a:alpha val="90000"/>
                    </a:srgbClr>
                  </a:gs>
                  <a:gs pos="0">
                    <a:srgbClr val="DDE2E3">
                      <a:alpha val="90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  <a:effectLst>
                <a:outerShdw blurRad="3810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1" tIns="34290" rIns="68581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 sz="1349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43017C2-BC9A-4D40-8860-8D87FE8A198E}"/>
                  </a:ext>
                </a:extLst>
              </p:cNvPr>
              <p:cNvSpPr txBox="1"/>
              <p:nvPr/>
            </p:nvSpPr>
            <p:spPr>
              <a:xfrm>
                <a:off x="6822809" y="1640366"/>
                <a:ext cx="2211139" cy="276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Образование</a:t>
                </a:r>
                <a:endParaRPr lang="en-IN" sz="1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43017C2-BC9A-4D40-8860-8D87FE8A198E}"/>
                  </a:ext>
                </a:extLst>
              </p:cNvPr>
              <p:cNvSpPr txBox="1"/>
              <p:nvPr/>
            </p:nvSpPr>
            <p:spPr>
              <a:xfrm>
                <a:off x="6815411" y="2161978"/>
                <a:ext cx="2218536" cy="276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Национальная экономика</a:t>
                </a:r>
                <a:endParaRPr lang="en-IN" sz="1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43017C2-BC9A-4D40-8860-8D87FE8A198E}"/>
                  </a:ext>
                </a:extLst>
              </p:cNvPr>
              <p:cNvSpPr txBox="1"/>
              <p:nvPr/>
            </p:nvSpPr>
            <p:spPr>
              <a:xfrm>
                <a:off x="6799448" y="2704106"/>
                <a:ext cx="2241953" cy="460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Жилищно-коммунальное хозяйство</a:t>
                </a:r>
                <a:endParaRPr lang="en-IN" sz="1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43017C2-BC9A-4D40-8860-8D87FE8A198E}"/>
                  </a:ext>
                </a:extLst>
              </p:cNvPr>
              <p:cNvSpPr txBox="1"/>
              <p:nvPr/>
            </p:nvSpPr>
            <p:spPr>
              <a:xfrm>
                <a:off x="6811030" y="3268867"/>
                <a:ext cx="2241953" cy="460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Общегосударственные расходы</a:t>
                </a:r>
                <a:endParaRPr lang="en-IN" sz="1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43017C2-BC9A-4D40-8860-8D87FE8A198E}"/>
                  </a:ext>
                </a:extLst>
              </p:cNvPr>
              <p:cNvSpPr txBox="1"/>
              <p:nvPr/>
            </p:nvSpPr>
            <p:spPr>
              <a:xfrm>
                <a:off x="6823767" y="3886912"/>
                <a:ext cx="2210179" cy="276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Социальная политика</a:t>
                </a:r>
                <a:endParaRPr lang="en-IN" sz="1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43017C2-BC9A-4D40-8860-8D87FE8A198E}"/>
                  </a:ext>
                </a:extLst>
              </p:cNvPr>
              <p:cNvSpPr txBox="1"/>
              <p:nvPr/>
            </p:nvSpPr>
            <p:spPr>
              <a:xfrm>
                <a:off x="6807081" y="4352242"/>
                <a:ext cx="2241953" cy="460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Физическая культура и спорт</a:t>
                </a:r>
                <a:endParaRPr lang="en-IN" sz="1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43017C2-BC9A-4D40-8860-8D87FE8A198E}"/>
                  </a:ext>
                </a:extLst>
              </p:cNvPr>
              <p:cNvSpPr txBox="1"/>
              <p:nvPr/>
            </p:nvSpPr>
            <p:spPr>
              <a:xfrm>
                <a:off x="6821145" y="5018314"/>
                <a:ext cx="2241953" cy="276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Культура, кинематография</a:t>
                </a:r>
                <a:endParaRPr lang="en-IN" sz="1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43017C2-BC9A-4D40-8860-8D87FE8A198E}"/>
                  </a:ext>
                </a:extLst>
              </p:cNvPr>
              <p:cNvSpPr txBox="1"/>
              <p:nvPr/>
            </p:nvSpPr>
            <p:spPr>
              <a:xfrm>
                <a:off x="6849107" y="5553415"/>
                <a:ext cx="2184838" cy="276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Прочие расходы</a:t>
                </a:r>
                <a:endParaRPr lang="en-IN" sz="1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6" name="Connector: Elbow 73">
                <a:extLst>
                  <a:ext uri="{FF2B5EF4-FFF2-40B4-BE49-F238E27FC236}">
                    <a16:creationId xmlns:a16="http://schemas.microsoft.com/office/drawing/2014/main" id="{640BDF92-585B-417C-9345-42D1D21FB35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98778" y="2418318"/>
                <a:ext cx="1192610" cy="923750"/>
              </a:xfrm>
              <a:prstGeom prst="bentConnector3">
                <a:avLst>
                  <a:gd name="adj1" fmla="val 35396"/>
                </a:avLst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or: Elbow 73">
                <a:extLst>
                  <a:ext uri="{FF2B5EF4-FFF2-40B4-BE49-F238E27FC236}">
                    <a16:creationId xmlns:a16="http://schemas.microsoft.com/office/drawing/2014/main" id="{640BDF92-585B-417C-9345-42D1D21FB35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83727" y="3523072"/>
                <a:ext cx="1206800" cy="508781"/>
              </a:xfrm>
              <a:prstGeom prst="bentConnector3">
                <a:avLst>
                  <a:gd name="adj1" fmla="val 68762"/>
                </a:avLst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or: Elbow 73">
                <a:extLst>
                  <a:ext uri="{FF2B5EF4-FFF2-40B4-BE49-F238E27FC236}">
                    <a16:creationId xmlns:a16="http://schemas.microsoft.com/office/drawing/2014/main" id="{640BDF92-585B-417C-9345-42D1D21FB356}"/>
                  </a:ext>
                </a:extLst>
              </p:cNvPr>
              <p:cNvCxnSpPr>
                <a:cxnSpLocks/>
                <a:endCxn id="17" idx="1"/>
              </p:cNvCxnSpPr>
              <p:nvPr/>
            </p:nvCxnSpPr>
            <p:spPr>
              <a:xfrm>
                <a:off x="5616932" y="5194629"/>
                <a:ext cx="1224820" cy="543163"/>
              </a:xfrm>
              <a:prstGeom prst="bentConnector3">
                <a:avLst>
                  <a:gd name="adj1" fmla="val 33647"/>
                </a:avLst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or: Elbow 73">
                <a:extLst>
                  <a:ext uri="{FF2B5EF4-FFF2-40B4-BE49-F238E27FC236}">
                    <a16:creationId xmlns:a16="http://schemas.microsoft.com/office/drawing/2014/main" id="{640BDF92-585B-417C-9345-42D1D21FB3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05744" y="4860149"/>
                <a:ext cx="1210151" cy="256453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ctor: Elbow 73">
                <a:extLst>
                  <a:ext uri="{FF2B5EF4-FFF2-40B4-BE49-F238E27FC236}">
                    <a16:creationId xmlns:a16="http://schemas.microsoft.com/office/drawing/2014/main" id="{640BDF92-585B-417C-9345-42D1D21FB356}"/>
                  </a:ext>
                </a:extLst>
              </p:cNvPr>
              <p:cNvCxnSpPr>
                <a:cxnSpLocks/>
                <a:stCxn id="67" idx="3"/>
                <a:endCxn id="15" idx="1"/>
              </p:cNvCxnSpPr>
              <p:nvPr/>
            </p:nvCxnSpPr>
            <p:spPr>
              <a:xfrm>
                <a:off x="5589014" y="4572552"/>
                <a:ext cx="1226224" cy="19492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or: Elbow 73">
                <a:extLst>
                  <a:ext uri="{FF2B5EF4-FFF2-40B4-BE49-F238E27FC236}">
                    <a16:creationId xmlns:a16="http://schemas.microsoft.com/office/drawing/2014/main" id="{640BDF92-585B-417C-9345-42D1D21FB356}"/>
                  </a:ext>
                </a:extLst>
              </p:cNvPr>
              <p:cNvCxnSpPr>
                <a:cxnSpLocks/>
                <a:stCxn id="64" idx="3"/>
              </p:cNvCxnSpPr>
              <p:nvPr/>
            </p:nvCxnSpPr>
            <p:spPr>
              <a:xfrm flipV="1">
                <a:off x="5584272" y="4154795"/>
                <a:ext cx="1216250" cy="107725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43017C2-BC9A-4D40-8860-8D87FE8A198E}"/>
                  </a:ext>
                </a:extLst>
              </p:cNvPr>
              <p:cNvSpPr txBox="1"/>
              <p:nvPr/>
            </p:nvSpPr>
            <p:spPr>
              <a:xfrm>
                <a:off x="4942590" y="2909847"/>
                <a:ext cx="866489" cy="322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  <a:ea typeface="Roboto" panose="02000000000000000000" pitchFamily="2" charset="0"/>
                    <a:cs typeface="Roboto" panose="02000000000000000000" pitchFamily="2" charset="0"/>
                  </a:rPr>
                  <a:t>5350,2</a:t>
                </a:r>
                <a:endParaRPr lang="en-IN" sz="15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43017C2-BC9A-4D40-8860-8D87FE8A198E}"/>
                  </a:ext>
                </a:extLst>
              </p:cNvPr>
              <p:cNvSpPr txBox="1"/>
              <p:nvPr/>
            </p:nvSpPr>
            <p:spPr>
              <a:xfrm>
                <a:off x="4973580" y="3246714"/>
                <a:ext cx="848080" cy="322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  <a:ea typeface="Roboto" panose="02000000000000000000" pitchFamily="2" charset="0"/>
                    <a:cs typeface="Roboto" panose="02000000000000000000" pitchFamily="2" charset="0"/>
                  </a:rPr>
                  <a:t>708,4</a:t>
                </a:r>
                <a:endParaRPr lang="en-IN" sz="15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43017C2-BC9A-4D40-8860-8D87FE8A198E}"/>
                  </a:ext>
                </a:extLst>
              </p:cNvPr>
              <p:cNvSpPr txBox="1"/>
              <p:nvPr/>
            </p:nvSpPr>
            <p:spPr>
              <a:xfrm>
                <a:off x="5050111" y="3538367"/>
                <a:ext cx="767062" cy="322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  <a:ea typeface="Roboto" panose="02000000000000000000" pitchFamily="2" charset="0"/>
                    <a:cs typeface="Roboto" panose="02000000000000000000" pitchFamily="2" charset="0"/>
                  </a:rPr>
                  <a:t>644,4</a:t>
                </a:r>
                <a:endParaRPr lang="en-IN" sz="15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43017C2-BC9A-4D40-8860-8D87FE8A198E}"/>
                  </a:ext>
                </a:extLst>
              </p:cNvPr>
              <p:cNvSpPr txBox="1"/>
              <p:nvPr/>
            </p:nvSpPr>
            <p:spPr>
              <a:xfrm>
                <a:off x="5061755" y="3832541"/>
                <a:ext cx="767254" cy="322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5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  <a:ea typeface="Roboto" panose="02000000000000000000" pitchFamily="2" charset="0"/>
                    <a:cs typeface="Roboto" panose="02000000000000000000" pitchFamily="2" charset="0"/>
                  </a:rPr>
                  <a:t>411,3</a:t>
                </a:r>
                <a:endParaRPr lang="en-IN" sz="15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43017C2-BC9A-4D40-8860-8D87FE8A198E}"/>
                  </a:ext>
                </a:extLst>
              </p:cNvPr>
              <p:cNvSpPr txBox="1"/>
              <p:nvPr/>
            </p:nvSpPr>
            <p:spPr>
              <a:xfrm>
                <a:off x="5049572" y="4109880"/>
                <a:ext cx="741143" cy="322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5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  <a:ea typeface="Roboto" panose="02000000000000000000" pitchFamily="2" charset="0"/>
                    <a:cs typeface="Roboto" panose="02000000000000000000" pitchFamily="2" charset="0"/>
                  </a:rPr>
                  <a:t>407,7</a:t>
                </a:r>
                <a:endParaRPr lang="en-IN" sz="15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43017C2-BC9A-4D40-8860-8D87FE8A198E}"/>
                  </a:ext>
                </a:extLst>
              </p:cNvPr>
              <p:cNvSpPr txBox="1"/>
              <p:nvPr/>
            </p:nvSpPr>
            <p:spPr>
              <a:xfrm>
                <a:off x="5055709" y="4423323"/>
                <a:ext cx="743163" cy="322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5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  <a:ea typeface="Roboto" panose="02000000000000000000" pitchFamily="2" charset="0"/>
                    <a:cs typeface="Roboto" panose="02000000000000000000" pitchFamily="2" charset="0"/>
                  </a:rPr>
                  <a:t>186,9</a:t>
                </a:r>
                <a:endParaRPr lang="en-IN" sz="15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43017C2-BC9A-4D40-8860-8D87FE8A198E}"/>
                  </a:ext>
                </a:extLst>
              </p:cNvPr>
              <p:cNvSpPr txBox="1"/>
              <p:nvPr/>
            </p:nvSpPr>
            <p:spPr>
              <a:xfrm>
                <a:off x="5061842" y="4688913"/>
                <a:ext cx="765928" cy="322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  <a:ea typeface="Roboto" panose="02000000000000000000" pitchFamily="2" charset="0"/>
                    <a:cs typeface="Roboto" panose="02000000000000000000" pitchFamily="2" charset="0"/>
                  </a:rPr>
                  <a:t>134,0</a:t>
                </a:r>
                <a:endParaRPr lang="en-IN" sz="15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43017C2-BC9A-4D40-8860-8D87FE8A198E}"/>
                  </a:ext>
                </a:extLst>
              </p:cNvPr>
              <p:cNvSpPr txBox="1"/>
              <p:nvPr/>
            </p:nvSpPr>
            <p:spPr>
              <a:xfrm>
                <a:off x="5122910" y="4962124"/>
                <a:ext cx="702527" cy="322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  <a:ea typeface="Roboto" panose="02000000000000000000" pitchFamily="2" charset="0"/>
                    <a:cs typeface="Roboto" panose="02000000000000000000" pitchFamily="2" charset="0"/>
                  </a:rPr>
                  <a:t>70,3</a:t>
                </a:r>
                <a:endParaRPr lang="en-IN" sz="15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</p:grp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73051" y="274704"/>
            <a:ext cx="10312366" cy="490797"/>
          </a:xfrm>
        </p:spPr>
        <p:txBody>
          <a:bodyPr/>
          <a:lstStyle/>
          <a:p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на </a:t>
            </a: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18805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73051" y="274704"/>
            <a:ext cx="10312366" cy="490797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городского округа город Стерлитамак Республики Башкортостан, млн. рублей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499587"/>
              </p:ext>
            </p:extLst>
          </p:nvPr>
        </p:nvGraphicFramePr>
        <p:xfrm>
          <a:off x="1165362" y="1269556"/>
          <a:ext cx="10585179" cy="55271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20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66">
                <a:tc>
                  <a:txBody>
                    <a:bodyPr/>
                    <a:lstStyle/>
                    <a:p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20725" indent="0">
                        <a:tabLst>
                          <a:tab pos="534988" algn="l"/>
                        </a:tabLs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</a:t>
                      </a:r>
                      <a:r>
                        <a:rPr lang="ru-RU" sz="17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вопросы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411,3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404,5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404,5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806">
                <a:tc>
                  <a:txBody>
                    <a:bodyPr/>
                    <a:lstStyle/>
                    <a:p>
                      <a:pPr marL="720725" indent="0"/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51,7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51,7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51,7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720725" indent="0"/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</a:p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708,4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634,2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665,4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720725" indent="0"/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644,4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592,4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546,7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720725" indent="0"/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5350,2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5318,0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5320,0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720725" indent="0"/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и кинематография</a:t>
                      </a:r>
                    </a:p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133,9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720725" indent="0"/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</a:p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407,7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402,1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339,0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720725" indent="0"/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186,9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186,9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186,9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720725" indent="0"/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 массовой информации</a:t>
                      </a:r>
                    </a:p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19806">
                <a:tc>
                  <a:txBody>
                    <a:bodyPr/>
                    <a:lstStyle/>
                    <a:p>
                      <a:pPr marL="720725" indent="0"/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</a:t>
                      </a:r>
                      <a:r>
                        <a:rPr lang="ru-RU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муниципального долга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75" y="1557586"/>
            <a:ext cx="504056" cy="4692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74" y="2081786"/>
            <a:ext cx="464748" cy="4839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74" y="2709714"/>
            <a:ext cx="445471" cy="4320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724" y="3206718"/>
            <a:ext cx="457264" cy="4477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725" y="5734050"/>
            <a:ext cx="466415" cy="4320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99" y="6281665"/>
            <a:ext cx="499762" cy="5205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00" y="4709722"/>
            <a:ext cx="499787" cy="4482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11" y="3698303"/>
            <a:ext cx="593458" cy="47109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221" y="5199083"/>
            <a:ext cx="492812" cy="43426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687" y="4224742"/>
            <a:ext cx="467645" cy="43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2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01767" y="261444"/>
            <a:ext cx="10312366" cy="490797"/>
          </a:xfrm>
        </p:spPr>
        <p:txBody>
          <a:bodyPr/>
          <a:lstStyle/>
          <a:p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Общегосударственные вопросы, млн. рублей</a:t>
            </a:r>
          </a:p>
        </p:txBody>
      </p:sp>
      <p:graphicFrame>
        <p:nvGraphicFramePr>
          <p:cNvPr id="26" name="Chart 4"/>
          <p:cNvGraphicFramePr/>
          <p:nvPr>
            <p:extLst>
              <p:ext uri="{D42A27DB-BD31-4B8C-83A1-F6EECF244321}">
                <p14:modId xmlns:p14="http://schemas.microsoft.com/office/powerpoint/2010/main" val="49614836"/>
              </p:ext>
            </p:extLst>
          </p:nvPr>
        </p:nvGraphicFramePr>
        <p:xfrm>
          <a:off x="1301767" y="752241"/>
          <a:ext cx="4867828" cy="5989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975743"/>
              </p:ext>
            </p:extLst>
          </p:nvPr>
        </p:nvGraphicFramePr>
        <p:xfrm>
          <a:off x="6745662" y="1917626"/>
          <a:ext cx="5232848" cy="349789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625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411,3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404,5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404,5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184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184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129,1</a:t>
                      </a: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Судебная система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159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01767" y="261444"/>
            <a:ext cx="10312366" cy="490797"/>
          </a:xfrm>
        </p:spPr>
        <p:txBody>
          <a:bodyPr/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безопасность и правоохранительная деятельность, млн. рублей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5866668"/>
              </p:ext>
            </p:extLst>
          </p:nvPr>
        </p:nvGraphicFramePr>
        <p:xfrm>
          <a:off x="1301767" y="1269555"/>
          <a:ext cx="486782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351568"/>
              </p:ext>
            </p:extLst>
          </p:nvPr>
        </p:nvGraphicFramePr>
        <p:xfrm>
          <a:off x="6745662" y="1917626"/>
          <a:ext cx="5232848" cy="231800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625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05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51,7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51,7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51,7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05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05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679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01767" y="261444"/>
            <a:ext cx="10312366" cy="490797"/>
          </a:xfrm>
        </p:spPr>
        <p:txBody>
          <a:bodyPr/>
          <a:lstStyle/>
          <a:p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экономика, млн. рублей</a:t>
            </a:r>
          </a:p>
        </p:txBody>
      </p:sp>
      <p:graphicFrame>
        <p:nvGraphicFramePr>
          <p:cNvPr id="3" name="Chart 4"/>
          <p:cNvGraphicFramePr/>
          <p:nvPr>
            <p:extLst>
              <p:ext uri="{D42A27DB-BD31-4B8C-83A1-F6EECF244321}">
                <p14:modId xmlns:p14="http://schemas.microsoft.com/office/powerpoint/2010/main" val="3094798041"/>
              </p:ext>
            </p:extLst>
          </p:nvPr>
        </p:nvGraphicFramePr>
        <p:xfrm>
          <a:off x="1301767" y="1269555"/>
          <a:ext cx="486782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839358"/>
              </p:ext>
            </p:extLst>
          </p:nvPr>
        </p:nvGraphicFramePr>
        <p:xfrm>
          <a:off x="6745662" y="1917626"/>
          <a:ext cx="5232848" cy="228989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625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708,4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634,2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665,4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 хозяйство и рыболовство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 (дорожные фонды)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442,8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69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734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01767" y="261444"/>
            <a:ext cx="10312366" cy="490797"/>
          </a:xfrm>
        </p:spPr>
        <p:txBody>
          <a:bodyPr/>
          <a:lstStyle/>
          <a:p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 млн. рублей</a:t>
            </a:r>
          </a:p>
        </p:txBody>
      </p:sp>
      <p:graphicFrame>
        <p:nvGraphicFramePr>
          <p:cNvPr id="3" name="Chart 4"/>
          <p:cNvGraphicFramePr/>
          <p:nvPr>
            <p:extLst>
              <p:ext uri="{D42A27DB-BD31-4B8C-83A1-F6EECF244321}">
                <p14:modId xmlns:p14="http://schemas.microsoft.com/office/powerpoint/2010/main" val="469459212"/>
              </p:ext>
            </p:extLst>
          </p:nvPr>
        </p:nvGraphicFramePr>
        <p:xfrm>
          <a:off x="1301767" y="1269555"/>
          <a:ext cx="486782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826259"/>
              </p:ext>
            </p:extLst>
          </p:nvPr>
        </p:nvGraphicFramePr>
        <p:xfrm>
          <a:off x="6601643" y="3357786"/>
          <a:ext cx="4868472" cy="198391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373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3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6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644,4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592,4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546,7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547,4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505,5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459,8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69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12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01767" y="261444"/>
            <a:ext cx="10312366" cy="490797"/>
          </a:xfrm>
        </p:spPr>
        <p:txBody>
          <a:bodyPr/>
          <a:lstStyle/>
          <a:p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Образование, млн. рублей</a:t>
            </a:r>
          </a:p>
        </p:txBody>
      </p:sp>
      <p:graphicFrame>
        <p:nvGraphicFramePr>
          <p:cNvPr id="3" name="Chart 4"/>
          <p:cNvGraphicFramePr/>
          <p:nvPr>
            <p:extLst>
              <p:ext uri="{D42A27DB-BD31-4B8C-83A1-F6EECF244321}">
                <p14:modId xmlns:p14="http://schemas.microsoft.com/office/powerpoint/2010/main" val="1198422872"/>
              </p:ext>
            </p:extLst>
          </p:nvPr>
        </p:nvGraphicFramePr>
        <p:xfrm>
          <a:off x="1301767" y="1269555"/>
          <a:ext cx="486782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173055"/>
              </p:ext>
            </p:extLst>
          </p:nvPr>
        </p:nvGraphicFramePr>
        <p:xfrm>
          <a:off x="6745662" y="1917626"/>
          <a:ext cx="5232848" cy="303157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625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5350,2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5318,0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5320,0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2047,3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2047,3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2047,3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2818,1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2783,0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2782,5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69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 и оздоровление детей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180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73051" y="274704"/>
            <a:ext cx="10312366" cy="490797"/>
          </a:xfrm>
        </p:spPr>
        <p:txBody>
          <a:bodyPr/>
          <a:lstStyle/>
          <a:p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Азбука бюджета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7596537" y="5766856"/>
            <a:ext cx="3898776" cy="8926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(-) Дефицит (расходы больше доходов)</a:t>
            </a:r>
          </a:p>
          <a:p>
            <a:pPr marL="0" indent="0"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(+) Профицит (доходы больше расходов)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73775" y="1124752"/>
            <a:ext cx="1016835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15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план доходов и расходов на очередной год и плановый период (два предстоящих года), предназначенный для финансового обеспечения задач и функций местного самоуправления. Через бюджет муниципалитет направляет налоговые и другие доходы на выполнение своих функций и обязанностей (поддержание и развитие инфраструктуры, расходы на образование, социальное обеспечение).</a:t>
            </a:r>
          </a:p>
          <a:p>
            <a:pPr algn="just">
              <a:spcBef>
                <a:spcPts val="0"/>
              </a:spcBef>
            </a:pP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ресурсы, которыми распоряжается городской округ, называются </a:t>
            </a:r>
            <a:r>
              <a:rPr lang="ru-RU" sz="15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доходами</a:t>
            </a: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бюджета. Доходы могут быть собственные (налоговые, неналоговые поступления), безвозмездные поступления из вышестоящих бюджетов, а также безвозмездные поступления от юридических и физических лиц. </a:t>
            </a:r>
          </a:p>
          <a:p>
            <a:pPr algn="just">
              <a:spcBef>
                <a:spcPts val="0"/>
              </a:spcBef>
            </a:pP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свою очередь, использование этих ресурсов являются </a:t>
            </a:r>
            <a:r>
              <a:rPr lang="ru-RU" sz="15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расходами</a:t>
            </a: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бюджета. </a:t>
            </a:r>
          </a:p>
          <a:p>
            <a:pPr algn="just">
              <a:spcBef>
                <a:spcPts val="0"/>
              </a:spcBef>
            </a:pP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превышения доходов над расходами бюджет является </a:t>
            </a:r>
            <a:r>
              <a:rPr lang="ru-RU" sz="15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профицитным</a:t>
            </a: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обратном случае </a:t>
            </a:r>
            <a:r>
              <a:rPr lang="ru-RU" sz="15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дефицитным</a:t>
            </a: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just">
              <a:spcBef>
                <a:spcPts val="0"/>
              </a:spcBef>
            </a:pP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бюджета по доходам и расходам - основополагающее требование, предъявляемое к органам, составляющим и утверждающим бюджет.</a:t>
            </a:r>
          </a:p>
        </p:txBody>
      </p:sp>
      <p:sp>
        <p:nvSpPr>
          <p:cNvPr id="5" name="Цилиндр 4"/>
          <p:cNvSpPr/>
          <p:nvPr/>
        </p:nvSpPr>
        <p:spPr>
          <a:xfrm>
            <a:off x="1849115" y="4005858"/>
            <a:ext cx="1440160" cy="1584176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21326" y="4653930"/>
            <a:ext cx="792087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Цилиндр 6"/>
          <p:cNvSpPr/>
          <p:nvPr/>
        </p:nvSpPr>
        <p:spPr>
          <a:xfrm>
            <a:off x="4729435" y="4005858"/>
            <a:ext cx="1440160" cy="1584176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30449" y="4509915"/>
            <a:ext cx="792087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530449" y="4831539"/>
            <a:ext cx="792087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Цилиндр 9"/>
          <p:cNvSpPr/>
          <p:nvPr/>
        </p:nvSpPr>
        <p:spPr>
          <a:xfrm>
            <a:off x="7609757" y="3933850"/>
            <a:ext cx="2227491" cy="1656184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(-) Дефицит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(+) Профицит</a:t>
            </a:r>
          </a:p>
        </p:txBody>
      </p:sp>
    </p:spTree>
    <p:extLst>
      <p:ext uri="{BB962C8B-B14F-4D97-AF65-F5344CB8AC3E}">
        <p14:creationId xmlns:p14="http://schemas.microsoft.com/office/powerpoint/2010/main" val="138569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01767" y="261444"/>
            <a:ext cx="10312366" cy="490797"/>
          </a:xfrm>
        </p:spPr>
        <p:txBody>
          <a:bodyPr/>
          <a:lstStyle/>
          <a:p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 кинематография, млн. рублей</a:t>
            </a:r>
          </a:p>
        </p:txBody>
      </p:sp>
      <p:graphicFrame>
        <p:nvGraphicFramePr>
          <p:cNvPr id="3" name="Chart 4"/>
          <p:cNvGraphicFramePr/>
          <p:nvPr>
            <p:extLst>
              <p:ext uri="{D42A27DB-BD31-4B8C-83A1-F6EECF244321}">
                <p14:modId xmlns:p14="http://schemas.microsoft.com/office/powerpoint/2010/main" val="3445911957"/>
              </p:ext>
            </p:extLst>
          </p:nvPr>
        </p:nvGraphicFramePr>
        <p:xfrm>
          <a:off x="1301767" y="1269555"/>
          <a:ext cx="486782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037729"/>
              </p:ext>
            </p:extLst>
          </p:nvPr>
        </p:nvGraphicFramePr>
        <p:xfrm>
          <a:off x="6745662" y="1917627"/>
          <a:ext cx="5232848" cy="154821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625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И КИНЕМАТОГРАФИЯ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133,9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69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14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01767" y="261444"/>
            <a:ext cx="10312366" cy="490797"/>
          </a:xfrm>
        </p:spPr>
        <p:txBody>
          <a:bodyPr/>
          <a:lstStyle/>
          <a:p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политика, млн. рублей</a:t>
            </a:r>
          </a:p>
        </p:txBody>
      </p:sp>
      <p:graphicFrame>
        <p:nvGraphicFramePr>
          <p:cNvPr id="3" name="Chart 4"/>
          <p:cNvGraphicFramePr/>
          <p:nvPr>
            <p:extLst>
              <p:ext uri="{D42A27DB-BD31-4B8C-83A1-F6EECF244321}">
                <p14:modId xmlns:p14="http://schemas.microsoft.com/office/powerpoint/2010/main" val="3510065132"/>
              </p:ext>
            </p:extLst>
          </p:nvPr>
        </p:nvGraphicFramePr>
        <p:xfrm>
          <a:off x="1335327" y="1269555"/>
          <a:ext cx="486782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540050"/>
              </p:ext>
            </p:extLst>
          </p:nvPr>
        </p:nvGraphicFramePr>
        <p:xfrm>
          <a:off x="6779222" y="1917627"/>
          <a:ext cx="5232848" cy="18542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625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407,7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402,1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339,0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 обеспечение населения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379,2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496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01767" y="261444"/>
            <a:ext cx="10312366" cy="490797"/>
          </a:xfrm>
        </p:spPr>
        <p:txBody>
          <a:bodyPr/>
          <a:lstStyle/>
          <a:p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и спорт, млн. рублей</a:t>
            </a:r>
          </a:p>
        </p:txBody>
      </p:sp>
      <p:graphicFrame>
        <p:nvGraphicFramePr>
          <p:cNvPr id="3" name="Chart 4"/>
          <p:cNvGraphicFramePr/>
          <p:nvPr>
            <p:extLst>
              <p:ext uri="{D42A27DB-BD31-4B8C-83A1-F6EECF244321}">
                <p14:modId xmlns:p14="http://schemas.microsoft.com/office/powerpoint/2010/main" val="3864538399"/>
              </p:ext>
            </p:extLst>
          </p:nvPr>
        </p:nvGraphicFramePr>
        <p:xfrm>
          <a:off x="1301767" y="1269555"/>
          <a:ext cx="486782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930846"/>
              </p:ext>
            </p:extLst>
          </p:nvPr>
        </p:nvGraphicFramePr>
        <p:xfrm>
          <a:off x="6745662" y="1917630"/>
          <a:ext cx="5232848" cy="14833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625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186,9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186,9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186,9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 высших достижений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115,8</a:t>
                      </a: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947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01767" y="261444"/>
            <a:ext cx="10312366" cy="490797"/>
          </a:xfrm>
        </p:spPr>
        <p:txBody>
          <a:bodyPr/>
          <a:lstStyle/>
          <a:p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массовой информации, млн. рублей</a:t>
            </a:r>
          </a:p>
        </p:txBody>
      </p:sp>
      <p:graphicFrame>
        <p:nvGraphicFramePr>
          <p:cNvPr id="3" name="Chart 4"/>
          <p:cNvGraphicFramePr/>
          <p:nvPr>
            <p:extLst>
              <p:ext uri="{D42A27DB-BD31-4B8C-83A1-F6EECF244321}">
                <p14:modId xmlns:p14="http://schemas.microsoft.com/office/powerpoint/2010/main" val="600667499"/>
              </p:ext>
            </p:extLst>
          </p:nvPr>
        </p:nvGraphicFramePr>
        <p:xfrm>
          <a:off x="1301767" y="1269555"/>
          <a:ext cx="486782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024088"/>
              </p:ext>
            </p:extLst>
          </p:nvPr>
        </p:nvGraphicFramePr>
        <p:xfrm>
          <a:off x="6745662" y="1917627"/>
          <a:ext cx="5232848" cy="11125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625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Периодическая печать и издательства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785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01767" y="261444"/>
            <a:ext cx="10312366" cy="490797"/>
          </a:xfrm>
        </p:spPr>
        <p:txBody>
          <a:bodyPr/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государственного (муниципального) внутреннего долга, млн. рублей</a:t>
            </a:r>
          </a:p>
        </p:txBody>
      </p:sp>
      <p:graphicFrame>
        <p:nvGraphicFramePr>
          <p:cNvPr id="3" name="Chart 4"/>
          <p:cNvGraphicFramePr/>
          <p:nvPr>
            <p:extLst>
              <p:ext uri="{D42A27DB-BD31-4B8C-83A1-F6EECF244321}">
                <p14:modId xmlns:p14="http://schemas.microsoft.com/office/powerpoint/2010/main" val="910473975"/>
              </p:ext>
            </p:extLst>
          </p:nvPr>
        </p:nvGraphicFramePr>
        <p:xfrm>
          <a:off x="1301767" y="1269555"/>
          <a:ext cx="486782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735383"/>
              </p:ext>
            </p:extLst>
          </p:nvPr>
        </p:nvGraphicFramePr>
        <p:xfrm>
          <a:off x="6745662" y="1917627"/>
          <a:ext cx="5232848" cy="145559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625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05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(МУНИЦИПАЛЬНОГО) ДОЛГА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69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(муниципального) внутреннего долга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786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73051" y="274704"/>
            <a:ext cx="10312366" cy="490797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городского округа </a:t>
            </a:r>
            <a:b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Стерлитамак Республики Башкортостан, млн. рублей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532605"/>
              </p:ext>
            </p:extLst>
          </p:nvPr>
        </p:nvGraphicFramePr>
        <p:xfrm>
          <a:off x="192931" y="909514"/>
          <a:ext cx="11521281" cy="56644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07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1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1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11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86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7913,2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7830,5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7855,9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13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строительного комплекса и архитектуры в городском округе город Стерлитамак Республики Башкортостан на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2022-2024 годы»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«Обеспечение жильем молодых семей городского округа город Стерлитамак на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«Развитие системы образования городского округа город Стерлитамак Республики Башкортостан до 2025 года»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5360,2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5321,8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5261,0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403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«Сохранение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развитие культуры в городском округе город Стерлитамак Республики Башкортостан на период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2023-2029 годы»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09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«Развитие физической культуры и спорта в городском округе город Стерлитамак Республики Башкортостан на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2023-2027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8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молодежной политики в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городском округе</a:t>
                      </a:r>
                      <a:r>
                        <a:rPr lang="ru-RU" sz="11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Стерлитамак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Республики Башкортостан»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«Снижение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рисков и смягчение последствий чрезвычайных ситуаций природного и техногенного характера в городском округе город Стерлитамак Республики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Башкортостан»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8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транспортной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инфраструктуры и обеспечение безопасности дорожного движения на территории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городского округа город Стерлитамак Республики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Башкортостан»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567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«Управление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муниципальными финансами и муниципальным долгом городского округа город Стерлитамак на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2023-2028 годы»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967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поддержка малого и среднего предпринимательства городского округа город Стерлитамак Республики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Башкортостан»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251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«Противодействие злоупотреблению наркотикам и их незаконному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обороту, профилактика заболеваемости наркологическими</a:t>
                      </a:r>
                      <a:r>
                        <a:rPr lang="ru-RU" sz="11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расстройствами и бытовыми отравлениями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городском округе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354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«Формирование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современной городской среды городского округа город Стерлитамак Республики Башкортостан на 2018-2024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0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«Реализация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проектов по комплексному благоустройству дворовых территорий городского округа город Стерлитамак Республики Башкортостан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«Башкирские дворики»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0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«Профилактика терроризма и экстремизма,</a:t>
                      </a:r>
                      <a:r>
                        <a:rPr lang="ru-RU" sz="11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минимизация и (или) ликвидация последствий проявления терроризма и экстремизма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территории городского округа г.Стерлитамак Республики Башкортостан на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2021-2024 годы»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8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«Развитие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архивного дела в городском округе город Стерлитамак Республики Башкортостан на 2022-2024 годы»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8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«Благоустройство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городского округа город Стерлитамак Республики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Башкортостан на 2017-2027 годы»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707,2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496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«Обеспечение общественной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безопасности на территории городского округа город Стерлитамак Республики Башкортостан на 2023-2028 годы»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851566"/>
                  </a:ext>
                </a:extLst>
              </a:tr>
              <a:tr h="30273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«Создание благоприятных условий в целях привлечения медицинских работников для работы в государственных медицинских учреждениях городского округа город Стерлитамак Республики Башкортостан на 2023-2027 годы»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704775"/>
                  </a:ext>
                </a:extLst>
              </a:tr>
              <a:tr h="13945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«Поддержка социально-ориентированных некоммерческих организациях в городском округе город Стерлитамак Республики Башкортостан»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714975"/>
                  </a:ext>
                </a:extLst>
              </a:tr>
              <a:tr h="16689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«Профилактика и борьба с употреблением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алкогольной продукции в городском округе город Стерлитамак Республики Башкортостан»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848877"/>
                  </a:ext>
                </a:extLst>
              </a:tr>
              <a:tr h="19433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муниципальной службы в городском округе город Стерлитамак Республики Башкортостан на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2023-2028 годы»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8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расходы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586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Овал 62"/>
          <p:cNvSpPr/>
          <p:nvPr/>
        </p:nvSpPr>
        <p:spPr>
          <a:xfrm>
            <a:off x="848841" y="913704"/>
            <a:ext cx="1749558" cy="165156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1,9 </a:t>
            </a:r>
            <a:r>
              <a:rPr lang="ru-RU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благоприятных условий в целях привлечения медицинских работников для работы в государственных медицинских учреждениях</a:t>
            </a: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0,03%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-458" y="1872250"/>
            <a:ext cx="1450419" cy="141395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2347257" y="856040"/>
            <a:ext cx="1422026" cy="141609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общественной деятельности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0,001%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7" name="Прямая соединительная линия 106"/>
          <p:cNvCxnSpPr/>
          <p:nvPr/>
        </p:nvCxnSpPr>
        <p:spPr>
          <a:xfrm flipH="1" flipV="1">
            <a:off x="1373092" y="2983560"/>
            <a:ext cx="2640888" cy="771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flipH="1">
            <a:off x="1301253" y="4325791"/>
            <a:ext cx="2597905" cy="5265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flipV="1">
            <a:off x="1654055" y="4509928"/>
            <a:ext cx="2276300" cy="8139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>
            <a:endCxn id="45" idx="0"/>
          </p:cNvCxnSpPr>
          <p:nvPr/>
        </p:nvCxnSpPr>
        <p:spPr>
          <a:xfrm flipH="1">
            <a:off x="3754686" y="5049659"/>
            <a:ext cx="673032" cy="369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>
            <a:endCxn id="21" idx="0"/>
          </p:cNvCxnSpPr>
          <p:nvPr/>
        </p:nvCxnSpPr>
        <p:spPr>
          <a:xfrm>
            <a:off x="6278358" y="4529186"/>
            <a:ext cx="2383455" cy="8473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6314462" y="4418603"/>
            <a:ext cx="2833219" cy="554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73051" y="274704"/>
            <a:ext cx="10312366" cy="490797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муниципальных программ городского округа город Стерлитамак Республики Башкортостан в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3" name="Овал 2"/>
          <p:cNvSpPr/>
          <p:nvPr/>
        </p:nvSpPr>
        <p:spPr>
          <a:xfrm>
            <a:off x="3868198" y="2898012"/>
            <a:ext cx="2520280" cy="237626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ru-RU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679890" y="808987"/>
            <a:ext cx="1507396" cy="144044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60280" y="1077075"/>
            <a:ext cx="1368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5360,2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образования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71,7%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9110" y="3447020"/>
            <a:ext cx="212423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 </a:t>
            </a:r>
          </a:p>
          <a:p>
            <a:pPr algn="ctr"/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сумму </a:t>
            </a:r>
          </a:p>
          <a:p>
            <a:pPr algn="ctr"/>
            <a:r>
              <a:rPr lang="ru-RU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7473,2 </a:t>
            </a: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руб.</a:t>
            </a:r>
          </a:p>
          <a:p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072609" y="799940"/>
            <a:ext cx="1502855" cy="144263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56349" y="969875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346,7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строительного комплекса и архитектуры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4,6%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429220" y="839501"/>
            <a:ext cx="1452235" cy="140688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41802" y="1236648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707,2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9,5%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771350" y="887293"/>
            <a:ext cx="1450105" cy="140077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9147681" y="969875"/>
            <a:ext cx="1533341" cy="148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0388208" y="1510775"/>
            <a:ext cx="1516762" cy="14531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0438866" y="2711137"/>
            <a:ext cx="1486444" cy="140680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9895241" y="3804687"/>
            <a:ext cx="1530167" cy="149742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8896413" y="4720108"/>
            <a:ext cx="1600498" cy="156326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957836" y="5376529"/>
            <a:ext cx="1407953" cy="137083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694402" y="5373790"/>
            <a:ext cx="1427743" cy="138991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5476274" y="5469852"/>
            <a:ext cx="1398825" cy="1378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44244" y="1123629"/>
            <a:ext cx="1368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276,4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 развитие культуры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3,7%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243713" y="1041813"/>
            <a:ext cx="13488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166,8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транспортной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инфраструктуры и обеспечение безопасности дорожного движения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2,2%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484663" y="1684053"/>
            <a:ext cx="1368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184,3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физической культуры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996796" y="3957513"/>
            <a:ext cx="1368152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103,3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муниципальными финансами и муниципальным долгом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1,4%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080374" y="4896588"/>
            <a:ext cx="13681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51,2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рисков и смягчение последствий чрезвычайных ситуаций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77736" y="5515508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23,7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жильем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молодых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18464" y="5622020"/>
            <a:ext cx="1368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15,0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муниципальной службы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76271" y="5718083"/>
            <a:ext cx="1368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10,4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молодежной политики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0,1%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511530" y="2941850"/>
            <a:ext cx="1368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209,3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терроризма и экстремизма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2,8%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10485142" y="5199732"/>
            <a:ext cx="1626628" cy="161946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440,0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sp>
        <p:nvSpPr>
          <p:cNvPr id="44" name="Овал 43"/>
          <p:cNvSpPr/>
          <p:nvPr/>
        </p:nvSpPr>
        <p:spPr>
          <a:xfrm>
            <a:off x="4276239" y="5513423"/>
            <a:ext cx="1398825" cy="1378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3055276" y="5418914"/>
            <a:ext cx="1398825" cy="1378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1847585" y="5332863"/>
            <a:ext cx="1398825" cy="1378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598654" y="5222953"/>
            <a:ext cx="1398825" cy="1378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87543" y="4401981"/>
            <a:ext cx="1218554" cy="118710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292722" y="5724224"/>
            <a:ext cx="1368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6,5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современной городской среды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076204" y="5730490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4,6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«Башкирские дворики»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56109" y="5501819"/>
            <a:ext cx="14081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1,0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</a:t>
            </a:r>
            <a:endPara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малого и среднего предпринимательства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14719" y="5456799"/>
            <a:ext cx="13681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Противодействие злоупотреблению наркотикам и их незаконному обороту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0,003%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3683" y="4644070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архивного дела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0,004%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>
            <a:stCxn id="63" idx="5"/>
          </p:cNvCxnSpPr>
          <p:nvPr/>
        </p:nvCxnSpPr>
        <p:spPr>
          <a:xfrm>
            <a:off x="2342182" y="2323399"/>
            <a:ext cx="1796930" cy="1029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58" idx="5"/>
            <a:endCxn id="3" idx="1"/>
          </p:cNvCxnSpPr>
          <p:nvPr/>
        </p:nvCxnSpPr>
        <p:spPr>
          <a:xfrm>
            <a:off x="3561032" y="2064754"/>
            <a:ext cx="676252" cy="11812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13" idx="3"/>
          </p:cNvCxnSpPr>
          <p:nvPr/>
        </p:nvCxnSpPr>
        <p:spPr>
          <a:xfrm flipH="1">
            <a:off x="5642969" y="2040351"/>
            <a:ext cx="998926" cy="943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3" idx="0"/>
          </p:cNvCxnSpPr>
          <p:nvPr/>
        </p:nvCxnSpPr>
        <p:spPr>
          <a:xfrm flipV="1">
            <a:off x="5128338" y="2111099"/>
            <a:ext cx="229624" cy="786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endCxn id="16" idx="3"/>
          </p:cNvCxnSpPr>
          <p:nvPr/>
        </p:nvCxnSpPr>
        <p:spPr>
          <a:xfrm flipV="1">
            <a:off x="6278358" y="2241479"/>
            <a:ext cx="3093876" cy="1325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endCxn id="17" idx="3"/>
          </p:cNvCxnSpPr>
          <p:nvPr/>
        </p:nvCxnSpPr>
        <p:spPr>
          <a:xfrm flipV="1">
            <a:off x="6363194" y="2751139"/>
            <a:ext cx="4247139" cy="10671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stCxn id="3" idx="6"/>
            <a:endCxn id="18" idx="2"/>
          </p:cNvCxnSpPr>
          <p:nvPr/>
        </p:nvCxnSpPr>
        <p:spPr>
          <a:xfrm flipV="1">
            <a:off x="6388478" y="3414539"/>
            <a:ext cx="4050388" cy="671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endCxn id="19" idx="2"/>
          </p:cNvCxnSpPr>
          <p:nvPr/>
        </p:nvCxnSpPr>
        <p:spPr>
          <a:xfrm>
            <a:off x="6362701" y="4262624"/>
            <a:ext cx="3532540" cy="290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6209043" y="4738675"/>
            <a:ext cx="875163" cy="718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5809557" y="5097739"/>
            <a:ext cx="209837" cy="4038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>
            <a:stCxn id="3" idx="4"/>
            <a:endCxn id="44" idx="0"/>
          </p:cNvCxnSpPr>
          <p:nvPr/>
        </p:nvCxnSpPr>
        <p:spPr>
          <a:xfrm flipH="1">
            <a:off x="4975650" y="5274280"/>
            <a:ext cx="152688" cy="239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Овал 66"/>
          <p:cNvSpPr/>
          <p:nvPr/>
        </p:nvSpPr>
        <p:spPr>
          <a:xfrm>
            <a:off x="50319" y="3273640"/>
            <a:ext cx="1381516" cy="127281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2738" y="3477551"/>
            <a:ext cx="1368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4,2 </a:t>
            </a:r>
            <a:r>
              <a:rPr lang="ru-RU" sz="1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социально-ориентированных некоммерческих организаций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0,1%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7730" y="2052260"/>
            <a:ext cx="144288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 </a:t>
            </a:r>
            <a:r>
              <a:rPr lang="ru-RU" sz="1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и борьба с употреблением алкогольной продукцией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0,0001%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 flipV="1">
            <a:off x="2805452" y="4692418"/>
            <a:ext cx="1200787" cy="667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>
            <a:endCxn id="3" idx="2"/>
          </p:cNvCxnSpPr>
          <p:nvPr/>
        </p:nvCxnSpPr>
        <p:spPr>
          <a:xfrm>
            <a:off x="1435355" y="4008254"/>
            <a:ext cx="2432843" cy="77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>
            <a:endCxn id="6" idx="4"/>
          </p:cNvCxnSpPr>
          <p:nvPr/>
        </p:nvCxnSpPr>
        <p:spPr>
          <a:xfrm flipH="1" flipV="1">
            <a:off x="4433588" y="2249432"/>
            <a:ext cx="147594" cy="7851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>
            <a:stCxn id="3" idx="7"/>
          </p:cNvCxnSpPr>
          <p:nvPr/>
        </p:nvCxnSpPr>
        <p:spPr>
          <a:xfrm flipV="1">
            <a:off x="6019392" y="2104849"/>
            <a:ext cx="1958344" cy="1141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8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73052" y="274704"/>
            <a:ext cx="10441159" cy="490797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расходов бюджета городского округа город Стерлитамак </a:t>
            </a:r>
            <a:b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Башкортостан на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годы, млн. рублей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194327954"/>
              </p:ext>
            </p:extLst>
          </p:nvPr>
        </p:nvGraphicFramePr>
        <p:xfrm>
          <a:off x="2065140" y="1125538"/>
          <a:ext cx="8130118" cy="5420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188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кругленный прямоугольник 28"/>
          <p:cNvSpPr/>
          <p:nvPr/>
        </p:nvSpPr>
        <p:spPr>
          <a:xfrm>
            <a:off x="4499181" y="1613335"/>
            <a:ext cx="4799901" cy="6480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100" b="1" dirty="0"/>
              <a:t>Безопасные качественные дороги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140" y="1651965"/>
            <a:ext cx="499197" cy="499197"/>
          </a:xfrm>
          <a:prstGeom prst="rect">
            <a:avLst/>
          </a:prstGeom>
        </p:spPr>
      </p:pic>
      <p:cxnSp>
        <p:nvCxnSpPr>
          <p:cNvPr id="57" name="Прямая соединительная линия 56"/>
          <p:cNvCxnSpPr>
            <a:stCxn id="31" idx="1"/>
          </p:cNvCxnSpPr>
          <p:nvPr/>
        </p:nvCxnSpPr>
        <p:spPr>
          <a:xfrm flipH="1" flipV="1">
            <a:off x="3706261" y="4175217"/>
            <a:ext cx="829640" cy="14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73051" y="274704"/>
            <a:ext cx="10312366" cy="490797"/>
          </a:xfrm>
        </p:spPr>
        <p:txBody>
          <a:bodyPr/>
          <a:lstStyle/>
          <a:p>
            <a:r>
              <a:rPr lang="ru-RU" sz="19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 в городском округе город Стерлитамак в </a:t>
            </a:r>
            <a:r>
              <a:rPr lang="ru-RU" sz="19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9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</a:p>
        </p:txBody>
      </p:sp>
      <p:sp>
        <p:nvSpPr>
          <p:cNvPr id="24" name="Овал 23"/>
          <p:cNvSpPr/>
          <p:nvPr/>
        </p:nvSpPr>
        <p:spPr>
          <a:xfrm>
            <a:off x="1306193" y="2549440"/>
            <a:ext cx="1944215" cy="194421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Трапеция 24"/>
          <p:cNvSpPr/>
          <p:nvPr/>
        </p:nvSpPr>
        <p:spPr>
          <a:xfrm rot="13155693">
            <a:off x="2647956" y="2069885"/>
            <a:ext cx="936104" cy="720080"/>
          </a:xfrm>
          <a:prstGeom prst="trapezoi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рапеция 25"/>
          <p:cNvSpPr/>
          <p:nvPr/>
        </p:nvSpPr>
        <p:spPr>
          <a:xfrm rot="15489180">
            <a:off x="3149593" y="2807361"/>
            <a:ext cx="936104" cy="720080"/>
          </a:xfrm>
          <a:prstGeom prst="trapezoi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Трапеция 26"/>
          <p:cNvSpPr/>
          <p:nvPr/>
        </p:nvSpPr>
        <p:spPr>
          <a:xfrm rot="17435307">
            <a:off x="3096419" y="3709562"/>
            <a:ext cx="936104" cy="720080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Трапеция 27"/>
          <p:cNvSpPr/>
          <p:nvPr/>
        </p:nvSpPr>
        <p:spPr>
          <a:xfrm rot="19747787">
            <a:off x="2509942" y="4364365"/>
            <a:ext cx="936104" cy="720080"/>
          </a:xfrm>
          <a:prstGeom prst="trapezoi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499181" y="2766257"/>
            <a:ext cx="4799901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Демография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535904" y="3852616"/>
            <a:ext cx="4763177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Жилье и городская среда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535902" y="4936104"/>
            <a:ext cx="4763176" cy="6480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Образование</a:t>
            </a:r>
          </a:p>
        </p:txBody>
      </p:sp>
      <p:cxnSp>
        <p:nvCxnSpPr>
          <p:cNvPr id="44" name="Соединительная линия уступом 43"/>
          <p:cNvCxnSpPr>
            <a:stCxn id="25" idx="2"/>
            <a:endCxn id="29" idx="1"/>
          </p:cNvCxnSpPr>
          <p:nvPr/>
        </p:nvCxnSpPr>
        <p:spPr>
          <a:xfrm rot="5400000" flipH="1" flipV="1">
            <a:off x="3814629" y="1466612"/>
            <a:ext cx="213787" cy="1155315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26" idx="2"/>
            <a:endCxn id="30" idx="1"/>
          </p:cNvCxnSpPr>
          <p:nvPr/>
        </p:nvCxnSpPr>
        <p:spPr>
          <a:xfrm flipV="1">
            <a:off x="3970019" y="3090297"/>
            <a:ext cx="529163" cy="31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Соединительная линия уступом 58"/>
          <p:cNvCxnSpPr>
            <a:stCxn id="28" idx="2"/>
            <a:endCxn id="32" idx="1"/>
          </p:cNvCxnSpPr>
          <p:nvPr/>
        </p:nvCxnSpPr>
        <p:spPr>
          <a:xfrm rot="16200000" flipH="1">
            <a:off x="3735965" y="4460203"/>
            <a:ext cx="226700" cy="1373174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601187" y="3004904"/>
            <a:ext cx="1398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273,4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808947" y="2233535"/>
            <a:ext cx="694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81,9%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281073" y="3013035"/>
            <a:ext cx="694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12,7%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275796" y="3885261"/>
            <a:ext cx="694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2,4%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691445" y="4558370"/>
            <a:ext cx="694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3,0%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587112" y="1613335"/>
            <a:ext cx="1224136" cy="6480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224,0</a:t>
            </a:r>
            <a:r>
              <a:rPr lang="ru-RU" sz="2000" dirty="0" smtClean="0"/>
              <a:t> </a:t>
            </a:r>
            <a:r>
              <a:rPr lang="ru-RU" sz="2000" dirty="0"/>
              <a:t>млн.руб.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9299079" y="1937372"/>
            <a:ext cx="28803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9587112" y="2766257"/>
            <a:ext cx="1224136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34,6</a:t>
            </a:r>
            <a:r>
              <a:rPr lang="ru-RU" sz="2000" dirty="0" smtClean="0"/>
              <a:t> </a:t>
            </a:r>
            <a:r>
              <a:rPr lang="ru-RU" sz="2000" dirty="0"/>
              <a:t>млн.руб.</a:t>
            </a:r>
          </a:p>
        </p:txBody>
      </p:sp>
      <p:cxnSp>
        <p:nvCxnSpPr>
          <p:cNvPr id="8" name="Прямая соединительная линия 7"/>
          <p:cNvCxnSpPr>
            <a:stCxn id="30" idx="3"/>
            <a:endCxn id="35" idx="1"/>
          </p:cNvCxnSpPr>
          <p:nvPr/>
        </p:nvCxnSpPr>
        <p:spPr>
          <a:xfrm>
            <a:off x="9299081" y="3090293"/>
            <a:ext cx="28803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Скругленный прямоугольник 35"/>
          <p:cNvSpPr/>
          <p:nvPr/>
        </p:nvSpPr>
        <p:spPr>
          <a:xfrm>
            <a:off x="9596046" y="3868999"/>
            <a:ext cx="1224136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6,5 </a:t>
            </a:r>
            <a:r>
              <a:rPr lang="ru-RU" sz="2000" dirty="0"/>
              <a:t>млн.руб.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9596046" y="4923468"/>
            <a:ext cx="1224136" cy="6480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8,3</a:t>
            </a:r>
            <a:r>
              <a:rPr lang="ru-RU" sz="2000" dirty="0" smtClean="0"/>
              <a:t> </a:t>
            </a:r>
            <a:r>
              <a:rPr lang="ru-RU" sz="2000" dirty="0"/>
              <a:t>млн.руб.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9299079" y="4175216"/>
            <a:ext cx="28803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endCxn id="37" idx="1"/>
          </p:cNvCxnSpPr>
          <p:nvPr/>
        </p:nvCxnSpPr>
        <p:spPr>
          <a:xfrm>
            <a:off x="9299079" y="5247504"/>
            <a:ext cx="2969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353" y="2874188"/>
            <a:ext cx="432212" cy="43221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029" y="3894842"/>
            <a:ext cx="594281" cy="59428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409" y="4982190"/>
            <a:ext cx="555900" cy="5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87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37147" y="139871"/>
            <a:ext cx="9016222" cy="490797"/>
          </a:xfrm>
        </p:spPr>
        <p:txBody>
          <a:bodyPr/>
          <a:lstStyle/>
          <a:p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поддержки местных </a:t>
            </a: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63" y="641693"/>
            <a:ext cx="1440160" cy="125631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282384" y="4324584"/>
            <a:ext cx="8639737" cy="6847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i="1" dirty="0">
                <a:solidFill>
                  <a:schemeClr val="tx2">
                    <a:lumMod val="75000"/>
                  </a:schemeClr>
                </a:solidFill>
              </a:rPr>
              <a:t>В этом году на поддержку одного проекта из бюджета республики выделяется до 1,2 млн рублей. 15%  добавляет город, а сами жители должны собрать не менее 4%.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93518" y="3631636"/>
            <a:ext cx="8628604" cy="69302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Софинансирование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: участвуют все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04653" y="2938688"/>
            <a:ext cx="8639737" cy="6929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i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Жители сами на собрании определяют те проблемы, которые надо решить.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Жители определяют размер вклада, который они готовы внести. </a:t>
            </a:r>
            <a:endParaRPr lang="ru-RU" sz="1400" i="1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93518" y="2245659"/>
            <a:ext cx="8639738" cy="69302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Определение проблемы: выбор за жителями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82384" y="820894"/>
            <a:ext cx="8639737" cy="69302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ППМИ – решение насущных проблем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82384" y="1503844"/>
            <a:ext cx="8639738" cy="72768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Программа поддержки местных инициатив (ППМИ) - это механизм, позволяющий объединить финансовые ресурсы республиканского бюджета, бюджета города, средства жителей и юридических лиц, и направить их на решение социально-значимых проблем.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278708" y="5699684"/>
            <a:ext cx="8635098" cy="650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Немаловажную роль для победы играет активность жителей. </a:t>
            </a:r>
            <a:r>
              <a:rPr lang="ru-RU" sz="1400" i="1" dirty="0">
                <a:solidFill>
                  <a:schemeClr val="tx2">
                    <a:lumMod val="75000"/>
                  </a:schemeClr>
                </a:solidFill>
              </a:rPr>
              <a:t>Можно подключить спонсоров – это лишь увеличит шансы на победу.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282383" y="5009271"/>
            <a:ext cx="8628602" cy="69302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Участие жителей: чем активнее, тем лучше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10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73051" y="274704"/>
            <a:ext cx="10312366" cy="490797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прогноза социально-экономического развития городского округа город Стерлитамак Республики Башкортостан на 2024 год и плановый период до 2026 года, на долгосрочный период до 2036 года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353396"/>
              </p:ext>
            </p:extLst>
          </p:nvPr>
        </p:nvGraphicFramePr>
        <p:xfrm>
          <a:off x="336941" y="1053531"/>
          <a:ext cx="11593293" cy="5626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1856">
                  <a:extLst>
                    <a:ext uri="{9D8B030D-6E8A-4147-A177-3AD203B41FA5}">
                      <a16:colId xmlns:a16="http://schemas.microsoft.com/office/drawing/2014/main" val="706611770"/>
                    </a:ext>
                  </a:extLst>
                </a:gridCol>
                <a:gridCol w="998226">
                  <a:extLst>
                    <a:ext uri="{9D8B030D-6E8A-4147-A177-3AD203B41FA5}">
                      <a16:colId xmlns:a16="http://schemas.microsoft.com/office/drawing/2014/main" val="972235618"/>
                    </a:ext>
                  </a:extLst>
                </a:gridCol>
                <a:gridCol w="679846">
                  <a:extLst>
                    <a:ext uri="{9D8B030D-6E8A-4147-A177-3AD203B41FA5}">
                      <a16:colId xmlns:a16="http://schemas.microsoft.com/office/drawing/2014/main" val="2006813596"/>
                    </a:ext>
                  </a:extLst>
                </a:gridCol>
                <a:gridCol w="679846">
                  <a:extLst>
                    <a:ext uri="{9D8B030D-6E8A-4147-A177-3AD203B41FA5}">
                      <a16:colId xmlns:a16="http://schemas.microsoft.com/office/drawing/2014/main" val="921326311"/>
                    </a:ext>
                  </a:extLst>
                </a:gridCol>
                <a:gridCol w="679846">
                  <a:extLst>
                    <a:ext uri="{9D8B030D-6E8A-4147-A177-3AD203B41FA5}">
                      <a16:colId xmlns:a16="http://schemas.microsoft.com/office/drawing/2014/main" val="129604359"/>
                    </a:ext>
                  </a:extLst>
                </a:gridCol>
                <a:gridCol w="679846">
                  <a:extLst>
                    <a:ext uri="{9D8B030D-6E8A-4147-A177-3AD203B41FA5}">
                      <a16:colId xmlns:a16="http://schemas.microsoft.com/office/drawing/2014/main" val="3786271839"/>
                    </a:ext>
                  </a:extLst>
                </a:gridCol>
                <a:gridCol w="679846">
                  <a:extLst>
                    <a:ext uri="{9D8B030D-6E8A-4147-A177-3AD203B41FA5}">
                      <a16:colId xmlns:a16="http://schemas.microsoft.com/office/drawing/2014/main" val="2360580885"/>
                    </a:ext>
                  </a:extLst>
                </a:gridCol>
                <a:gridCol w="679846">
                  <a:extLst>
                    <a:ext uri="{9D8B030D-6E8A-4147-A177-3AD203B41FA5}">
                      <a16:colId xmlns:a16="http://schemas.microsoft.com/office/drawing/2014/main" val="730387587"/>
                    </a:ext>
                  </a:extLst>
                </a:gridCol>
                <a:gridCol w="679846">
                  <a:extLst>
                    <a:ext uri="{9D8B030D-6E8A-4147-A177-3AD203B41FA5}">
                      <a16:colId xmlns:a16="http://schemas.microsoft.com/office/drawing/2014/main" val="1583874444"/>
                    </a:ext>
                  </a:extLst>
                </a:gridCol>
                <a:gridCol w="679846">
                  <a:extLst>
                    <a:ext uri="{9D8B030D-6E8A-4147-A177-3AD203B41FA5}">
                      <a16:colId xmlns:a16="http://schemas.microsoft.com/office/drawing/2014/main" val="538023180"/>
                    </a:ext>
                  </a:extLst>
                </a:gridCol>
                <a:gridCol w="679846">
                  <a:extLst>
                    <a:ext uri="{9D8B030D-6E8A-4147-A177-3AD203B41FA5}">
                      <a16:colId xmlns:a16="http://schemas.microsoft.com/office/drawing/2014/main" val="4028618865"/>
                    </a:ext>
                  </a:extLst>
                </a:gridCol>
                <a:gridCol w="679846">
                  <a:extLst>
                    <a:ext uri="{9D8B030D-6E8A-4147-A177-3AD203B41FA5}">
                      <a16:colId xmlns:a16="http://schemas.microsoft.com/office/drawing/2014/main" val="2629334003"/>
                    </a:ext>
                  </a:extLst>
                </a:gridCol>
                <a:gridCol w="679846">
                  <a:extLst>
                    <a:ext uri="{9D8B030D-6E8A-4147-A177-3AD203B41FA5}">
                      <a16:colId xmlns:a16="http://schemas.microsoft.com/office/drawing/2014/main" val="2149438916"/>
                    </a:ext>
                  </a:extLst>
                </a:gridCol>
                <a:gridCol w="679846">
                  <a:extLst>
                    <a:ext uri="{9D8B030D-6E8A-4147-A177-3AD203B41FA5}">
                      <a16:colId xmlns:a16="http://schemas.microsoft.com/office/drawing/2014/main" val="2974674833"/>
                    </a:ext>
                  </a:extLst>
                </a:gridCol>
                <a:gridCol w="675059">
                  <a:extLst>
                    <a:ext uri="{9D8B030D-6E8A-4147-A177-3AD203B41FA5}">
                      <a16:colId xmlns:a16="http://schemas.microsoft.com/office/drawing/2014/main" val="1522581219"/>
                    </a:ext>
                  </a:extLst>
                </a:gridCol>
              </a:tblGrid>
              <a:tr h="12538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Показатели</a:t>
                      </a:r>
                      <a:endParaRPr lang="ru-RU" sz="7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Единица измерения</a:t>
                      </a:r>
                      <a:endParaRPr lang="ru-RU" sz="7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Факт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Оценка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Прогноз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020677"/>
                  </a:ext>
                </a:extLst>
              </a:tr>
              <a:tr h="125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2024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2025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2026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2027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2028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718723"/>
                  </a:ext>
                </a:extLst>
              </a:tr>
              <a:tr h="355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2021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2022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2023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Консервативный - вариант1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Базовый - вариант2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Консервативный - вариант1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Базовый - вариант2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Консервативный - вариант1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Базовый - вариант2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Консервативный - вариант1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Базовый - вариант2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Консервативный - вариант1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Базовый - вариант2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6079562"/>
                  </a:ext>
                </a:extLst>
              </a:tr>
              <a:tr h="153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ДЕМОГРАФИЧЕСКИЕ ПОКАЗАТЕЛИ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30370740"/>
                  </a:ext>
                </a:extLst>
              </a:tr>
              <a:tr h="2577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Численность постоянного населения (среднегодовая) - всего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255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человек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274578,00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278368,00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279644,00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280575,00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280602,00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281500,00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281634,00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282443,00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282781,00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283397,00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283998,00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284362,00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285256,00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83854759"/>
                  </a:ext>
                </a:extLst>
              </a:tr>
              <a:tr h="153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в том числе: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20476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7654923"/>
                  </a:ext>
                </a:extLst>
              </a:tr>
              <a:tr h="153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городского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41273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человек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274578,00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278368,00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279644,00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280575,00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280602,00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281500,00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281634,00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282443,00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282781,00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283397,00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283998,00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284362,00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285256,00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57198152"/>
                  </a:ext>
                </a:extLst>
              </a:tr>
              <a:tr h="153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сельского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41273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человек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0,00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34818038"/>
                  </a:ext>
                </a:extLst>
              </a:tr>
              <a:tr h="3552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Коэффициент рождаемости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41273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число родившихся на 1000 человек населения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8,76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8,34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7,80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7,83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7,77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8,16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8,26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8,42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7,72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8,49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7,80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8,69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5074997"/>
                  </a:ext>
                </a:extLst>
              </a:tr>
              <a:tr h="3552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Коэффициент смертности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41273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число умерших на 1000 человек населения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14,40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10,28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8,81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8,89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8,79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8,86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8,79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8,74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8,63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8,77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8,67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8,76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8,66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50358720"/>
                  </a:ext>
                </a:extLst>
              </a:tr>
              <a:tr h="2577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Коэффициент миграционного прироста (на 10 тыс. населения)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255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человек на 10 тыс. человек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85,10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44,10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44,20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43,80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44,50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43,90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44,80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43,90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44,90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44,10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01935143"/>
                  </a:ext>
                </a:extLst>
              </a:tr>
              <a:tr h="153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ФИНАНСОВЫЕ ПОКАЗАТЕЛИ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1617001"/>
                  </a:ext>
                </a:extLst>
              </a:tr>
              <a:tr h="2577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Прибыль по всем видам деятельности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255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млн.руб. в ценах соответствующих лет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25873,64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13306,70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15100,08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15582,18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15983,16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16462,27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16865,65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17385,67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17799,16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18246,66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18661,76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19152,36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19549,34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76075302"/>
                  </a:ext>
                </a:extLst>
              </a:tr>
              <a:tr h="2577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Прибыль прибыльных организаций для целей бухгалтерского учета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255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млн.руб. в ценах соответствующих лет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26672,87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14920,98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16931,93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17472,51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17922,14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18459,37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18911,68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19494,79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19958,43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20460,22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20925,68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21475,80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21920,94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12090399"/>
                  </a:ext>
                </a:extLst>
              </a:tr>
              <a:tr h="153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ПРОМЫШЛЕННОЕ ПРОИЗВОДСТВО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56158234"/>
                  </a:ext>
                </a:extLst>
              </a:tr>
              <a:tr h="7592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Объем отгруженных товаров собственного производства, выполненных работ и услуг собственными по виду экономической деятельности "Промышленное производство" (по полному кругу организаций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255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млн.рублей в сопоставимых ценах</a:t>
                      </a:r>
                      <a:br>
                        <a:rPr lang="ru-RU" sz="750" u="none" strike="noStrike">
                          <a:effectLst/>
                        </a:rPr>
                      </a:b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132833.63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130151.43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146794.53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160764.75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164785.9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164827.15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168644.81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165259.59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169487.96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165785,99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167415,70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168921,50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171117,50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38677662"/>
                  </a:ext>
                </a:extLst>
              </a:tr>
              <a:tr h="7592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Отгрузка товаров собственного производства, выполненных работ и услуг собственными силами по чистому виду экономической деятельности "Промышленное производство" (по полному кругу организаций)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255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% к предыдущему году в сопоставимых ценах</a:t>
                      </a:r>
                      <a:br>
                        <a:rPr lang="ru-RU" sz="750" u="none" strike="noStrike">
                          <a:effectLst/>
                        </a:rPr>
                      </a:b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97.98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112,79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109,52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112,26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102,53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102,34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100,26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100,50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100,98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25641187"/>
                  </a:ext>
                </a:extLst>
              </a:tr>
              <a:tr h="7592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Объем отгруженных товаров собственного производства, выполненных работ и услуг собственными по виду экономической деятельности "Промышленное производство" (по полному кругу организаций)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255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млн.рублей в ценах соответствующих лет</a:t>
                      </a:r>
                      <a:br>
                        <a:rPr lang="ru-RU" sz="750" u="none" strike="noStrike">
                          <a:effectLst/>
                        </a:rPr>
                      </a:b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130624.55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130151.43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143123.58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163850.51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167717.13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172876.52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177150.65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179298.49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184446.1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188887,75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196212,80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197257,30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205322,80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08133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849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98385" y="321340"/>
            <a:ext cx="10312366" cy="490797"/>
          </a:xfrm>
        </p:spPr>
        <p:txBody>
          <a:bodyPr/>
          <a:lstStyle/>
          <a:p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поддержки местных инициатив в </a:t>
            </a: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2" name="AutoShape 2" descr="https://www.clipartmax.com/png/full/232-2328123_call-for-price-playgroun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www.clipartmax.com/png/full/232-2328123_call-for-price-playground.png"/>
          <p:cNvSpPr>
            <a:spLocks noChangeAspect="1" noChangeArrowheads="1"/>
          </p:cNvSpPr>
          <p:nvPr/>
        </p:nvSpPr>
        <p:spPr bwMode="auto">
          <a:xfrm>
            <a:off x="307975" y="7937"/>
            <a:ext cx="2701768" cy="270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avatars.mds.yandex.net/i?id=881339c0b1155bee4f03c32af70d1ee8740284e0-8309375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737" y="1625871"/>
            <a:ext cx="2473497" cy="131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avatars.mds.yandex.net/i?id=acf0244fbea644a59ee768b29eba7badcd56c940-10868764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994" y="1620874"/>
            <a:ext cx="1502768" cy="130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avatars.mds.yandex.net/i?id=6e14f52f5b1a4c9b0c73cb13d2d8be0dda135e5e-7761683-images-thumbs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710" y="1604850"/>
            <a:ext cx="1568352" cy="132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avatars.mds.yandex.net/i?id=05fa263f373ef22105079c16065a03d3e9888b8c-9095672-images-thumbs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977" y="1616650"/>
            <a:ext cx="1728192" cy="131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DataLife Engine Версия для печати Баскетбольное поле рисунок детский (39 фото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83" y="1616458"/>
            <a:ext cx="1577751" cy="131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avatars.mds.yandex.net/i?id=d74133d63959aa521bac7ec1cfeb9be92a55145a-4902257-images-thumbs&amp;n=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148" y="1610653"/>
            <a:ext cx="1671406" cy="131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281163" y="994994"/>
            <a:ext cx="7795665" cy="49984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Основные направления проектов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914157" y="2892571"/>
            <a:ext cx="150858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учреждения</a:t>
            </a:r>
            <a:endParaRPr lang="ru-RU" sz="105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38860" y="2938053"/>
            <a:ext cx="150858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Дорога</a:t>
            </a:r>
            <a:endParaRPr lang="ru-RU" sz="105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45979" y="2920091"/>
            <a:ext cx="150858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площадки</a:t>
            </a:r>
            <a:endParaRPr lang="ru-RU" sz="105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281161" y="3422889"/>
            <a:ext cx="7795665" cy="49984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ПРЕДЛАГАЙТЕ ВАШ ПРОЕКТ – ОБСУДИМ, ПОДДЕРЖИМ!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281161" y="3913827"/>
            <a:ext cx="7795665" cy="49984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Порядок действий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50" name="Picture 26" descr="Собрание картинка для презентации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68" y="4547983"/>
            <a:ext cx="1600013" cy="140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s://avatars.mds.yandex.net/i?id=93d0ef18dd1117564a65cb9332b0559c332828c0-4815406-images-thumbs&amp;n=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543" y="4571629"/>
            <a:ext cx="1687073" cy="137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avatars.mds.yandex.net/i?id=45f999bbb8b034c30c3210413c92778076017ea7-10933751-images-thumbs&amp;n=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475" y="4592558"/>
            <a:ext cx="1546380" cy="135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avatars.mds.yandex.net/i?id=7a9b434e8b6da874719946cb403b1f60f584bf0a-10767526-images-thumbs&amp;n=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175" y="4684845"/>
            <a:ext cx="1564092" cy="125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avatars.mds.yandex.net/i?id=97b3b084517604551575469ac33119417f113f90-10700023-images-thumbs&amp;n=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907" y="4690690"/>
            <a:ext cx="2036356" cy="118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8047355" y="2922413"/>
            <a:ext cx="150858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Водоснабжение</a:t>
            </a:r>
            <a:endParaRPr lang="ru-RU" sz="105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607611" y="2892571"/>
            <a:ext cx="150858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Освещение</a:t>
            </a:r>
            <a:endParaRPr lang="ru-RU" sz="105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51279" y="5960800"/>
            <a:ext cx="150858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Выбор проекта на собрании жителей</a:t>
            </a:r>
            <a:endParaRPr lang="ru-RU" sz="105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52524" y="2920091"/>
            <a:ext cx="150858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</a:t>
            </a:r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</a:t>
            </a:r>
            <a:endParaRPr lang="ru-RU" sz="105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123485" y="5962910"/>
            <a:ext cx="150858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Подготовка заявки для конкурса</a:t>
            </a:r>
            <a:endParaRPr lang="ru-RU" sz="105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876953" y="5959456"/>
            <a:ext cx="150858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Победа заявки в конкурсе</a:t>
            </a:r>
            <a:endParaRPr lang="ru-RU" sz="105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630422" y="5959456"/>
            <a:ext cx="177142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Строительные работы </a:t>
            </a:r>
          </a:p>
          <a:p>
            <a:pPr algn="ctr"/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</a:t>
            </a:r>
            <a:endParaRPr lang="ru-RU" sz="105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279028" y="5947903"/>
            <a:ext cx="150858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Торжественное открытие объекта</a:t>
            </a:r>
            <a:endParaRPr lang="ru-RU" sz="105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83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7390" y="333450"/>
            <a:ext cx="1008112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000" b="1" cap="all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Рейтинг по уровню открытости бюджетных данных</a:t>
            </a:r>
            <a:endParaRPr lang="ru-RU" sz="2000" b="1" cap="all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101781743"/>
              </p:ext>
            </p:extLst>
          </p:nvPr>
        </p:nvGraphicFramePr>
        <p:xfrm>
          <a:off x="2281163" y="719755"/>
          <a:ext cx="7881483" cy="4294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443315" y="5709528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сеть для распространения информации о бюджете </a:t>
            </a:r>
            <a:r>
              <a:rPr lang="en-US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https://vk.com/budgetsterlitamak</a:t>
            </a:r>
            <a:endParaRPr lang="ru-RU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un9-29.userapi.com/impf/hsVJx5FlQFl70rohPRnAholi7Dy3JeLxH4AE6Q/h8OGHxUAi0Y.jpg?size=699x699&amp;quality=95&amp;sign=56b9a299380e79c8265fae92d5e47a2d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73" y="4999881"/>
            <a:ext cx="1598265" cy="159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91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5059" y="405458"/>
            <a:ext cx="1008112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000" b="1" cap="all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 </a:t>
            </a:r>
          </a:p>
          <a:p>
            <a:pPr algn="ctr">
              <a:lnSpc>
                <a:spcPct val="120000"/>
              </a:lnSpc>
            </a:pPr>
            <a:r>
              <a:rPr lang="ru-RU" sz="2000" b="1" cap="all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подготовлен Финансовым управлением </a:t>
            </a:r>
          </a:p>
          <a:p>
            <a:pPr algn="ctr">
              <a:lnSpc>
                <a:spcPct val="120000"/>
              </a:lnSpc>
            </a:pPr>
            <a:r>
              <a:rPr lang="ru-RU" sz="2000" b="1" cap="all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городского округа </a:t>
            </a:r>
          </a:p>
          <a:p>
            <a:pPr algn="ctr">
              <a:lnSpc>
                <a:spcPct val="120000"/>
              </a:lnSpc>
            </a:pPr>
            <a:r>
              <a:rPr lang="ru-RU" sz="2000" b="1" cap="all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 Стерлитамак Республики Башкортостан</a:t>
            </a:r>
          </a:p>
          <a:p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  <a:p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городского округа город Стерлитамак Республики Башкортостан</a:t>
            </a:r>
          </a:p>
          <a:p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Заместитель главы администрации по финансовым вопросам-начальник финансового управления  - </a:t>
            </a:r>
          </a:p>
          <a:p>
            <a:r>
              <a:rPr lang="ru-RU" sz="1600" b="1" i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Зиганшина Гульшад Рустамовна</a:t>
            </a:r>
          </a:p>
          <a:p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5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453100, Республика Башкортостан, г. Стерлитамак, пр. Октября, 32</a:t>
            </a:r>
          </a:p>
          <a:p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Телефон: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+7 (3473) 24-07-65</a:t>
            </a:r>
          </a:p>
          <a:p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Факс: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+7 (3473) 23-96-84</a:t>
            </a:r>
            <a:endParaRPr lang="ru-RU" sz="15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Sterlit_gfu@ufamts.ru</a:t>
            </a:r>
            <a:endParaRPr lang="ru-RU" sz="15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Режим работы:</a:t>
            </a:r>
          </a:p>
          <a:p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Понедельник – пятница с 9-00 до 18-00 часов</a:t>
            </a:r>
          </a:p>
          <a:p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Перерыв с 13-00 до 14-00 часов</a:t>
            </a:r>
          </a:p>
          <a:p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Выходные дни: суббота, воскресенье</a:t>
            </a:r>
          </a:p>
          <a:p>
            <a:endParaRPr lang="ru-RU" sz="15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Интернет сайт: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http://budget-sterlitamak.ru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 в контакте: </a:t>
            </a:r>
            <a:r>
              <a:rPr lang="en-US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https://vk.com/budgetsterlitamak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72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73051" y="274704"/>
            <a:ext cx="10312366" cy="490797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прогноза социально-экономического развития городского округа город Стерлитамак Республики Башкортостан на 2024 год и плановый период до 2026 года, на долгосрочный период до 2036 года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449314"/>
              </p:ext>
            </p:extLst>
          </p:nvPr>
        </p:nvGraphicFramePr>
        <p:xfrm>
          <a:off x="264938" y="1053530"/>
          <a:ext cx="11593289" cy="56869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1855">
                  <a:extLst>
                    <a:ext uri="{9D8B030D-6E8A-4147-A177-3AD203B41FA5}">
                      <a16:colId xmlns:a16="http://schemas.microsoft.com/office/drawing/2014/main" val="4228322506"/>
                    </a:ext>
                  </a:extLst>
                </a:gridCol>
                <a:gridCol w="998224">
                  <a:extLst>
                    <a:ext uri="{9D8B030D-6E8A-4147-A177-3AD203B41FA5}">
                      <a16:colId xmlns:a16="http://schemas.microsoft.com/office/drawing/2014/main" val="2660665858"/>
                    </a:ext>
                  </a:extLst>
                </a:gridCol>
                <a:gridCol w="679846">
                  <a:extLst>
                    <a:ext uri="{9D8B030D-6E8A-4147-A177-3AD203B41FA5}">
                      <a16:colId xmlns:a16="http://schemas.microsoft.com/office/drawing/2014/main" val="2367043068"/>
                    </a:ext>
                  </a:extLst>
                </a:gridCol>
                <a:gridCol w="679846">
                  <a:extLst>
                    <a:ext uri="{9D8B030D-6E8A-4147-A177-3AD203B41FA5}">
                      <a16:colId xmlns:a16="http://schemas.microsoft.com/office/drawing/2014/main" val="1570708310"/>
                    </a:ext>
                  </a:extLst>
                </a:gridCol>
                <a:gridCol w="679846">
                  <a:extLst>
                    <a:ext uri="{9D8B030D-6E8A-4147-A177-3AD203B41FA5}">
                      <a16:colId xmlns:a16="http://schemas.microsoft.com/office/drawing/2014/main" val="332866161"/>
                    </a:ext>
                  </a:extLst>
                </a:gridCol>
                <a:gridCol w="679846">
                  <a:extLst>
                    <a:ext uri="{9D8B030D-6E8A-4147-A177-3AD203B41FA5}">
                      <a16:colId xmlns:a16="http://schemas.microsoft.com/office/drawing/2014/main" val="2587946098"/>
                    </a:ext>
                  </a:extLst>
                </a:gridCol>
                <a:gridCol w="679846">
                  <a:extLst>
                    <a:ext uri="{9D8B030D-6E8A-4147-A177-3AD203B41FA5}">
                      <a16:colId xmlns:a16="http://schemas.microsoft.com/office/drawing/2014/main" val="3912886713"/>
                    </a:ext>
                  </a:extLst>
                </a:gridCol>
                <a:gridCol w="679846">
                  <a:extLst>
                    <a:ext uri="{9D8B030D-6E8A-4147-A177-3AD203B41FA5}">
                      <a16:colId xmlns:a16="http://schemas.microsoft.com/office/drawing/2014/main" val="3646961509"/>
                    </a:ext>
                  </a:extLst>
                </a:gridCol>
                <a:gridCol w="679846">
                  <a:extLst>
                    <a:ext uri="{9D8B030D-6E8A-4147-A177-3AD203B41FA5}">
                      <a16:colId xmlns:a16="http://schemas.microsoft.com/office/drawing/2014/main" val="24830577"/>
                    </a:ext>
                  </a:extLst>
                </a:gridCol>
                <a:gridCol w="679846">
                  <a:extLst>
                    <a:ext uri="{9D8B030D-6E8A-4147-A177-3AD203B41FA5}">
                      <a16:colId xmlns:a16="http://schemas.microsoft.com/office/drawing/2014/main" val="91044029"/>
                    </a:ext>
                  </a:extLst>
                </a:gridCol>
                <a:gridCol w="679846">
                  <a:extLst>
                    <a:ext uri="{9D8B030D-6E8A-4147-A177-3AD203B41FA5}">
                      <a16:colId xmlns:a16="http://schemas.microsoft.com/office/drawing/2014/main" val="3756234464"/>
                    </a:ext>
                  </a:extLst>
                </a:gridCol>
                <a:gridCol w="679846">
                  <a:extLst>
                    <a:ext uri="{9D8B030D-6E8A-4147-A177-3AD203B41FA5}">
                      <a16:colId xmlns:a16="http://schemas.microsoft.com/office/drawing/2014/main" val="130738958"/>
                    </a:ext>
                  </a:extLst>
                </a:gridCol>
                <a:gridCol w="679846">
                  <a:extLst>
                    <a:ext uri="{9D8B030D-6E8A-4147-A177-3AD203B41FA5}">
                      <a16:colId xmlns:a16="http://schemas.microsoft.com/office/drawing/2014/main" val="1690931848"/>
                    </a:ext>
                  </a:extLst>
                </a:gridCol>
                <a:gridCol w="679846">
                  <a:extLst>
                    <a:ext uri="{9D8B030D-6E8A-4147-A177-3AD203B41FA5}">
                      <a16:colId xmlns:a16="http://schemas.microsoft.com/office/drawing/2014/main" val="1548967294"/>
                    </a:ext>
                  </a:extLst>
                </a:gridCol>
                <a:gridCol w="675058">
                  <a:extLst>
                    <a:ext uri="{9D8B030D-6E8A-4147-A177-3AD203B41FA5}">
                      <a16:colId xmlns:a16="http://schemas.microsoft.com/office/drawing/2014/main" val="1621680514"/>
                    </a:ext>
                  </a:extLst>
                </a:gridCol>
              </a:tblGrid>
              <a:tr h="11118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Показатели</a:t>
                      </a:r>
                      <a:endParaRPr lang="ru-RU" sz="7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Единица измерения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Факт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Оценка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Прогноз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129822"/>
                  </a:ext>
                </a:extLst>
              </a:tr>
              <a:tr h="1111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2024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2025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2026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2027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2028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812935"/>
                  </a:ext>
                </a:extLst>
              </a:tr>
              <a:tr h="2841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2021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2022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2023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Консервативный - вариант1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Базовый - вариант2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Консервативный - вариант1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Базовый - вариант2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Консервативный - вариант1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Базовый - вариант2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Консервативный - вариант1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Базовый - вариант2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Консервативный - вариант1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Базовый - вариант2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01462298"/>
                  </a:ext>
                </a:extLst>
              </a:tr>
              <a:tr h="1358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ТРАНСПОРТ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91691200"/>
                  </a:ext>
                </a:extLst>
              </a:tr>
              <a:tr h="3150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Протяженность автомобильных дорог общего пользования с твердым покрытием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456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км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324,40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327,60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327,60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327,60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328,40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328,40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328,90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328,90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329,40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329,40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329,90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329,90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330,40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21460182"/>
                  </a:ext>
                </a:extLst>
              </a:tr>
              <a:tr h="1358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АГРОПРОМЫШЛЕННЫЙ КОМПЛЕКС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85542605"/>
                  </a:ext>
                </a:extLst>
              </a:tr>
              <a:tr h="2285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Продукция сельского хозяйства в хозяйствах всех категорий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456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млн.руб. в ценах соответствующих лет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446,38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327,41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325,74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325,76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325,18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323,32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326,47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321,70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329,12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331,37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340,88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341,17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353,21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46593892"/>
                  </a:ext>
                </a:extLst>
              </a:tr>
              <a:tr h="3150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456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% к предыдущему году в сопоставимых ценах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92,30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128,08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99,49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100,14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99,25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100,09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99,50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100,81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100,85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100,99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44685222"/>
                  </a:ext>
                </a:extLst>
              </a:tr>
              <a:tr h="1358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том числе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456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3486884"/>
                  </a:ext>
                </a:extLst>
              </a:tr>
              <a:tr h="2285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растениеводства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0367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млн. рублей в ценах соответствующих лет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411,14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295,94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298,38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312,47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312,22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322,89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325,25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334,57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341,50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298,86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308,05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307,68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319,34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28001381"/>
                  </a:ext>
                </a:extLst>
              </a:tr>
              <a:tr h="3150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0367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% к предыдущему году в сопоставимых ценах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92,22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71,98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100,32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100,42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67244954"/>
                  </a:ext>
                </a:extLst>
              </a:tr>
              <a:tr h="2285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животноводства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0367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млн. рублей в ценах соответствующих лет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35,26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31,51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31,51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31,51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31,61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31,51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31,53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32,51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32,83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33,49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33,87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50518206"/>
                  </a:ext>
                </a:extLst>
              </a:tr>
              <a:tr h="3150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0367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% к предыдущему году в сопоставимых ценах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93,30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89,36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100,32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100,06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100,32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100,32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100,12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100,35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28992021"/>
                  </a:ext>
                </a:extLst>
              </a:tr>
              <a:tr h="2285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Продукция сельского хозяйства по всем категориям хозяйств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456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5358761"/>
                  </a:ext>
                </a:extLst>
              </a:tr>
              <a:tr h="1358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том числе: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0367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32764278"/>
                  </a:ext>
                </a:extLst>
              </a:tr>
              <a:tr h="3150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продукция сельскохозяйственных предприятий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17278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млн.рублей в ценах соответствующих лет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19,62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18,82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18,83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18,85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18,90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18,56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18,95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18,89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19,61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19,72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20,34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20,44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06611138"/>
                  </a:ext>
                </a:extLst>
              </a:tr>
              <a:tr h="3558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17278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% к предыдущему году в сопоставимых ценах</a:t>
                      </a:r>
                      <a:br>
                        <a:rPr lang="ru-RU" sz="750" u="none" strike="noStrike">
                          <a:effectLst/>
                        </a:rPr>
                      </a:b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93,10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95,92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100,05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100,11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100,37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98,46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101,78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100,32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100,98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100,99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100,99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101,03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90586810"/>
                  </a:ext>
                </a:extLst>
              </a:tr>
              <a:tr h="4076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продукция в крестьянских (фермерских) хозяйствах и у индивидуальных предпринимателей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17278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млн. рублей в ценах соответствующих лет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1,68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1949918"/>
                  </a:ext>
                </a:extLst>
              </a:tr>
              <a:tr h="3558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17278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% к предыдущему году в сопоставимых ценах</a:t>
                      </a:r>
                      <a:br>
                        <a:rPr lang="ru-RU" sz="750" u="none" strike="noStrike">
                          <a:effectLst/>
                        </a:rPr>
                      </a:b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71,00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311,11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98915922"/>
                  </a:ext>
                </a:extLst>
              </a:tr>
              <a:tr h="3150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продукция сельского хозяйства в хозяйствах населения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17278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млн. рублей в ценах соответствующих лет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426,22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306,91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306,91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306,91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307,28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304,76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307,52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302,81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310,11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309,45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321,35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316,22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332,84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4423337"/>
                  </a:ext>
                </a:extLst>
              </a:tr>
              <a:tr h="3150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17278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% к предыдущему году в сопоставимых ценах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92,30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72,01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100,12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99,30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100,08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99,36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100,84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99,41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99,50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100,95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0091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9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73051" y="274704"/>
            <a:ext cx="10312366" cy="490797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прогноза социально-экономического развития городского округа город Стерлитамак Республики Башкортостан на 2024 год и плановый период до 2026 года, на долгосрочный период до 2036 года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451180"/>
              </p:ext>
            </p:extLst>
          </p:nvPr>
        </p:nvGraphicFramePr>
        <p:xfrm>
          <a:off x="264941" y="981522"/>
          <a:ext cx="11737299" cy="58537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38618">
                  <a:extLst>
                    <a:ext uri="{9D8B030D-6E8A-4147-A177-3AD203B41FA5}">
                      <a16:colId xmlns:a16="http://schemas.microsoft.com/office/drawing/2014/main" val="3573401578"/>
                    </a:ext>
                  </a:extLst>
                </a:gridCol>
                <a:gridCol w="959653">
                  <a:extLst>
                    <a:ext uri="{9D8B030D-6E8A-4147-A177-3AD203B41FA5}">
                      <a16:colId xmlns:a16="http://schemas.microsoft.com/office/drawing/2014/main" val="4162096931"/>
                    </a:ext>
                  </a:extLst>
                </a:gridCol>
                <a:gridCol w="516736">
                  <a:extLst>
                    <a:ext uri="{9D8B030D-6E8A-4147-A177-3AD203B41FA5}">
                      <a16:colId xmlns:a16="http://schemas.microsoft.com/office/drawing/2014/main" val="3740926599"/>
                    </a:ext>
                  </a:extLst>
                </a:gridCol>
                <a:gridCol w="516736">
                  <a:extLst>
                    <a:ext uri="{9D8B030D-6E8A-4147-A177-3AD203B41FA5}">
                      <a16:colId xmlns:a16="http://schemas.microsoft.com/office/drawing/2014/main" val="4019383048"/>
                    </a:ext>
                  </a:extLst>
                </a:gridCol>
                <a:gridCol w="590556">
                  <a:extLst>
                    <a:ext uri="{9D8B030D-6E8A-4147-A177-3AD203B41FA5}">
                      <a16:colId xmlns:a16="http://schemas.microsoft.com/office/drawing/2014/main" val="562337505"/>
                    </a:ext>
                  </a:extLst>
                </a:gridCol>
                <a:gridCol w="516736">
                  <a:extLst>
                    <a:ext uri="{9D8B030D-6E8A-4147-A177-3AD203B41FA5}">
                      <a16:colId xmlns:a16="http://schemas.microsoft.com/office/drawing/2014/main" val="2357772780"/>
                    </a:ext>
                  </a:extLst>
                </a:gridCol>
                <a:gridCol w="516736">
                  <a:extLst>
                    <a:ext uri="{9D8B030D-6E8A-4147-A177-3AD203B41FA5}">
                      <a16:colId xmlns:a16="http://schemas.microsoft.com/office/drawing/2014/main" val="1700217250"/>
                    </a:ext>
                  </a:extLst>
                </a:gridCol>
                <a:gridCol w="516736">
                  <a:extLst>
                    <a:ext uri="{9D8B030D-6E8A-4147-A177-3AD203B41FA5}">
                      <a16:colId xmlns:a16="http://schemas.microsoft.com/office/drawing/2014/main" val="2559904671"/>
                    </a:ext>
                  </a:extLst>
                </a:gridCol>
                <a:gridCol w="516736">
                  <a:extLst>
                    <a:ext uri="{9D8B030D-6E8A-4147-A177-3AD203B41FA5}">
                      <a16:colId xmlns:a16="http://schemas.microsoft.com/office/drawing/2014/main" val="1623083650"/>
                    </a:ext>
                  </a:extLst>
                </a:gridCol>
                <a:gridCol w="516736">
                  <a:extLst>
                    <a:ext uri="{9D8B030D-6E8A-4147-A177-3AD203B41FA5}">
                      <a16:colId xmlns:a16="http://schemas.microsoft.com/office/drawing/2014/main" val="2081304505"/>
                    </a:ext>
                  </a:extLst>
                </a:gridCol>
                <a:gridCol w="590556">
                  <a:extLst>
                    <a:ext uri="{9D8B030D-6E8A-4147-A177-3AD203B41FA5}">
                      <a16:colId xmlns:a16="http://schemas.microsoft.com/office/drawing/2014/main" val="880342190"/>
                    </a:ext>
                  </a:extLst>
                </a:gridCol>
                <a:gridCol w="516736">
                  <a:extLst>
                    <a:ext uri="{9D8B030D-6E8A-4147-A177-3AD203B41FA5}">
                      <a16:colId xmlns:a16="http://schemas.microsoft.com/office/drawing/2014/main" val="1187832871"/>
                    </a:ext>
                  </a:extLst>
                </a:gridCol>
                <a:gridCol w="516736">
                  <a:extLst>
                    <a:ext uri="{9D8B030D-6E8A-4147-A177-3AD203B41FA5}">
                      <a16:colId xmlns:a16="http://schemas.microsoft.com/office/drawing/2014/main" val="1697729112"/>
                    </a:ext>
                  </a:extLst>
                </a:gridCol>
                <a:gridCol w="590556">
                  <a:extLst>
                    <a:ext uri="{9D8B030D-6E8A-4147-A177-3AD203B41FA5}">
                      <a16:colId xmlns:a16="http://schemas.microsoft.com/office/drawing/2014/main" val="427383338"/>
                    </a:ext>
                  </a:extLst>
                </a:gridCol>
                <a:gridCol w="516736">
                  <a:extLst>
                    <a:ext uri="{9D8B030D-6E8A-4147-A177-3AD203B41FA5}">
                      <a16:colId xmlns:a16="http://schemas.microsoft.com/office/drawing/2014/main" val="3795373325"/>
                    </a:ext>
                  </a:extLst>
                </a:gridCol>
              </a:tblGrid>
              <a:tr h="7391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Показатели</a:t>
                      </a:r>
                      <a:endParaRPr lang="ru-RU" sz="7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Единица измерения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Факт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Оценка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Прогноз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377722"/>
                  </a:ext>
                </a:extLst>
              </a:tr>
              <a:tr h="739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2024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2025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2026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2027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2028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08819"/>
                  </a:ext>
                </a:extLst>
              </a:tr>
              <a:tr h="2034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2021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2022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2023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Консервативный - вариант1</a:t>
                      </a:r>
                      <a:endParaRPr lang="ru-RU" sz="6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Базовый - вариант2</a:t>
                      </a:r>
                      <a:endParaRPr lang="ru-RU" sz="6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Консервативный - вариант1</a:t>
                      </a:r>
                      <a:endParaRPr lang="ru-RU" sz="6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Базовый - вариант2</a:t>
                      </a:r>
                      <a:endParaRPr lang="ru-RU" sz="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Консервативный - вариант1</a:t>
                      </a:r>
                      <a:endParaRPr lang="ru-RU" sz="6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Базовый - вариант2</a:t>
                      </a:r>
                      <a:endParaRPr lang="ru-RU" sz="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Консервативный - вариант1</a:t>
                      </a:r>
                      <a:endParaRPr lang="ru-RU" sz="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Базовый - вариант2</a:t>
                      </a:r>
                      <a:endParaRPr lang="ru-RU" sz="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Консервативный - вариант1</a:t>
                      </a:r>
                      <a:endParaRPr lang="ru-RU" sz="6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Базовый - вариант2</a:t>
                      </a:r>
                      <a:endParaRPr lang="ru-RU" sz="6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87055051"/>
                  </a:ext>
                </a:extLst>
              </a:tr>
              <a:tr h="1519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ПРОИЗВОДСТВО ПРОДУКТОВ РАСТЕНИЕВОДСТВА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18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9152807"/>
                  </a:ext>
                </a:extLst>
              </a:tr>
              <a:tr h="903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Зерно (в весе после доработки)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6546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тыс. тонн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10674419"/>
                  </a:ext>
                </a:extLst>
              </a:tr>
              <a:tr h="903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том числе пшеница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6546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тыс. тонн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92852365"/>
                  </a:ext>
                </a:extLst>
              </a:tr>
              <a:tr h="903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Сахарная свекла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6546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тыс. тонн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70980574"/>
                  </a:ext>
                </a:extLst>
              </a:tr>
              <a:tr h="903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Подсолнечник на маслосемена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6546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тыс. тонн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1770094"/>
                  </a:ext>
                </a:extLst>
              </a:tr>
              <a:tr h="903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Картофель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6546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тыс. тонн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3,22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3,71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3,78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3,78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3,82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3,85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3,82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3,88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3,83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3,88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3,83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3,88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70234724"/>
                  </a:ext>
                </a:extLst>
              </a:tr>
              <a:tr h="903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Овощи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6546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тыс. тонн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5,03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5,18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5,24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5,24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5,34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5,32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5,43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5,41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5,52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5,42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5,53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5,43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5,54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51563687"/>
                  </a:ext>
                </a:extLst>
              </a:tr>
              <a:tr h="1519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ПРОИЗВОДСТВО ПРОДУКТОВ ЖИВОТНОВОДСТВА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18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90639629"/>
                  </a:ext>
                </a:extLst>
              </a:tr>
              <a:tr h="903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Скот и птица (в живом весе)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6546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тыс. тонн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03693921"/>
                  </a:ext>
                </a:extLst>
              </a:tr>
              <a:tr h="903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Молоко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6546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тыс. тонн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63792164"/>
                  </a:ext>
                </a:extLst>
              </a:tr>
              <a:tr h="903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Яйца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6546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млн. штук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98737026"/>
                  </a:ext>
                </a:extLst>
              </a:tr>
              <a:tr h="903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ИНВЕСТИЦИИ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96403203"/>
                  </a:ext>
                </a:extLst>
              </a:tr>
              <a:tr h="3578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Объем инвестиций в основной капитал за счет всех источников финансирования (без субъектов малого предпринимательства и объемов инвестиций, не наблюдаемых прямыми статистическими методами) - всего, млн. рублей в ценах соответствующих </a:t>
                      </a:r>
                      <a:r>
                        <a:rPr lang="ru-RU" sz="700" u="none" strike="noStrike" dirty="0" smtClean="0">
                          <a:effectLst/>
                        </a:rPr>
                        <a:t>лет</a:t>
                      </a:r>
                      <a:endParaRPr lang="ru-RU" sz="7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18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млн.руб. в ценах соответствующих лет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7640,10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11314,23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12659,95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22768,59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28514,85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22221,57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28138,36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24996,97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29927,19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27852,57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31666,46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29307,45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33422,37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19091190"/>
                  </a:ext>
                </a:extLst>
              </a:tr>
              <a:tr h="209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18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в % к </a:t>
                      </a:r>
                      <a:r>
                        <a:rPr lang="ru-RU" sz="750" u="none" strike="noStrike" dirty="0" smtClean="0">
                          <a:effectLst/>
                        </a:rPr>
                        <a:t>пред. </a:t>
                      </a:r>
                      <a:r>
                        <a:rPr lang="ru-RU" sz="750" u="none" strike="noStrike" dirty="0">
                          <a:effectLst/>
                        </a:rPr>
                        <a:t>году в сопоставимых ценах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89,70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129,30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105,76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170,31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213,90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92,95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94,16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107,44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101,68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48464044"/>
                  </a:ext>
                </a:extLst>
              </a:tr>
              <a:tr h="903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РЫНОК ТОВАРОВ И УСЛУГ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67154157"/>
                  </a:ext>
                </a:extLst>
              </a:tr>
              <a:tr h="1519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Оборот розничной торговли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18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 err="1">
                          <a:effectLst/>
                        </a:rPr>
                        <a:t>млн.руб</a:t>
                      </a:r>
                      <a:r>
                        <a:rPr lang="ru-RU" sz="700" u="none" strike="noStrike" dirty="0">
                          <a:effectLst/>
                        </a:rPr>
                        <a:t>. в ценах соответствующих лет</a:t>
                      </a:r>
                      <a:endParaRPr lang="ru-RU" sz="7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98102,20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109913,80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119454,98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129294,25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129679,73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138220,08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139043,13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147909,31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149082,60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156125,08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157836,73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164801,58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167269,05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12262108"/>
                  </a:ext>
                </a:extLst>
              </a:tr>
              <a:tr h="209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18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в % к предыдущему году в сопоставимых ценах</a:t>
                      </a:r>
                      <a:endParaRPr lang="ru-RU" sz="7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95,90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27983715"/>
                  </a:ext>
                </a:extLst>
              </a:tr>
              <a:tr h="1519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Объем платных услуг населению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18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 err="1">
                          <a:effectLst/>
                        </a:rPr>
                        <a:t>млн.руб</a:t>
                      </a:r>
                      <a:r>
                        <a:rPr lang="ru-RU" sz="700" u="none" strike="noStrike" dirty="0">
                          <a:effectLst/>
                        </a:rPr>
                        <a:t>. в ценах соответствующих лет</a:t>
                      </a:r>
                      <a:endParaRPr lang="ru-RU" sz="7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9484,05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8481,69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10285,17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10799,93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10821,97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11297,21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11343,33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11829,20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11901,65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12351,14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12439,60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12858,03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13002,29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67621837"/>
                  </a:ext>
                </a:extLst>
              </a:tr>
              <a:tr h="209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18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в % к предыдущему году в сопоставимых ценах</a:t>
                      </a:r>
                      <a:endParaRPr lang="ru-RU" sz="7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113,06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89,43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3453183"/>
                  </a:ext>
                </a:extLst>
              </a:tr>
              <a:tr h="903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ТРУД И ЗАНЯТОСТЬ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90363605"/>
                  </a:ext>
                </a:extLst>
              </a:tr>
              <a:tr h="903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Численность трудовых ресурсов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18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человек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157714,00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158670,00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159497,00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160098,00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160109,00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160533,00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160586,00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160942,00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161035,00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161536,00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161879,00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162086,00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162596,00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32509794"/>
                  </a:ext>
                </a:extLst>
              </a:tr>
              <a:tr h="1519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Численность занятых в экономике (среднегодовая) - всего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18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человек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80981,00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82169,00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82822,00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83130,00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83136,00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83353,00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83381,00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83563,00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83611,00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83868,00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84044,00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84150,00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84412,00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9472677"/>
                  </a:ext>
                </a:extLst>
              </a:tr>
              <a:tr h="1519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Уровень зарегистрированной безработицы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18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%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1,14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0,68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74720789"/>
                  </a:ext>
                </a:extLst>
              </a:tr>
              <a:tr h="1519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Среднесписочная численность работников организаций - всего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18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человек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52047,00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50947,00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50997,00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50438,00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51497,00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50488,00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51549,00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50538,00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51600,00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50589,00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51652,00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50640,00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51704,00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49964319"/>
                  </a:ext>
                </a:extLst>
              </a:tr>
              <a:tr h="903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Среднемесячная заработная плата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18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рублей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43056,00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47267,00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52324,60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54940,80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56510,53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57687,84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61031,38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60572,23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65913,89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63600,84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66441,20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66780,88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66972,73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10883988"/>
                  </a:ext>
                </a:extLst>
              </a:tr>
              <a:tr h="209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ВВОД В ДЕЙСТВИЕ ОБЪЕКТОВ СОЦИАЛЬНО-КУЛЬТУРНОГО НАЗНАЧЕНИЯ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8912485"/>
                  </a:ext>
                </a:extLst>
              </a:tr>
              <a:tr h="209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Ввод в действие объектов социально-культурного назначения по всем источникам финансирования</a:t>
                      </a:r>
                      <a:endParaRPr lang="ru-RU" sz="7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18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13917106"/>
                  </a:ext>
                </a:extLst>
              </a:tr>
              <a:tr h="1519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Дошкольные образовательные учреждения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18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мест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440,00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55561311"/>
                  </a:ext>
                </a:extLst>
              </a:tr>
              <a:tr h="903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Общеобразовательные учреждения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18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уч. мест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750,00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73790477"/>
                  </a:ext>
                </a:extLst>
              </a:tr>
              <a:tr h="903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Больничные учреждения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18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коек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83579845"/>
                  </a:ext>
                </a:extLst>
              </a:tr>
              <a:tr h="1519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МАЛОЕ И СРЕДНЕЕ ПРЕДПРИНИМАТЕЛЬСТВО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180611"/>
                  </a:ext>
                </a:extLst>
              </a:tr>
              <a:tr h="2135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Количество субъектов малого и среднего предпринимательства - всего по состоянию на конец года (включая </a:t>
                      </a:r>
                      <a:r>
                        <a:rPr lang="ru-RU" sz="750" u="none" strike="noStrike" dirty="0" err="1">
                          <a:effectLst/>
                        </a:rPr>
                        <a:t>микропредприятия</a:t>
                      </a:r>
                      <a:r>
                        <a:rPr lang="ru-RU" sz="750" u="none" strike="noStrike" dirty="0">
                          <a:effectLst/>
                        </a:rPr>
                        <a:t>)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18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единиц</a:t>
                      </a:r>
                      <a:br>
                        <a:rPr lang="ru-RU" sz="750" u="none" strike="noStrike">
                          <a:effectLst/>
                        </a:rPr>
                      </a:br>
                      <a:r>
                        <a:rPr lang="ru-RU" sz="750" u="none" strike="noStrike">
                          <a:effectLst/>
                        </a:rPr>
                        <a:t/>
                      </a:r>
                      <a:br>
                        <a:rPr lang="ru-RU" sz="750" u="none" strike="noStrike">
                          <a:effectLst/>
                        </a:rPr>
                      </a:b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7424,00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7338,00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7815,00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8834,00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9068,00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8971,00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9373,00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9017,00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9567,00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9072,00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9828,00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9152,00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10095,00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57491572"/>
                  </a:ext>
                </a:extLst>
              </a:tr>
              <a:tr h="209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Число занятых в малом и среднем предпринимательстве (включая </a:t>
                      </a:r>
                      <a:r>
                        <a:rPr lang="ru-RU" sz="700" u="none" strike="noStrike" dirty="0" err="1">
                          <a:effectLst/>
                        </a:rPr>
                        <a:t>микропредприятия</a:t>
                      </a:r>
                      <a:r>
                        <a:rPr lang="ru-RU" sz="700" u="none" strike="noStrike" dirty="0">
                          <a:effectLst/>
                        </a:rPr>
                        <a:t>)- всего</a:t>
                      </a:r>
                      <a:endParaRPr lang="ru-RU" sz="7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18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человек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29201,00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31115,00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32712,00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32846,00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34191,00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33832,00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35523,00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33994,00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36067,00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34201,00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37051,00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34503,00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38058,00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14256012"/>
                  </a:ext>
                </a:extLst>
              </a:tr>
              <a:tr h="903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Количество самозанятых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18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единиц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6008,00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9503,00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11400,00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11433,00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11628,00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11856,00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12011,00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12249,00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12315,00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12273,00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12561,00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12518,00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12812,00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32277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70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73051" y="274704"/>
            <a:ext cx="10312366" cy="490797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прогноза социально-экономического развития городского округа город Стерлитамак Республики Башкортостан на 2024 год и плановый период до 2026 года, на долгосрочный период до 2036 года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132031"/>
              </p:ext>
            </p:extLst>
          </p:nvPr>
        </p:nvGraphicFramePr>
        <p:xfrm>
          <a:off x="264939" y="981522"/>
          <a:ext cx="11737307" cy="57286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45126">
                  <a:extLst>
                    <a:ext uri="{9D8B030D-6E8A-4147-A177-3AD203B41FA5}">
                      <a16:colId xmlns:a16="http://schemas.microsoft.com/office/drawing/2014/main" val="3811120444"/>
                    </a:ext>
                  </a:extLst>
                </a:gridCol>
                <a:gridCol w="1166440">
                  <a:extLst>
                    <a:ext uri="{9D8B030D-6E8A-4147-A177-3AD203B41FA5}">
                      <a16:colId xmlns:a16="http://schemas.microsoft.com/office/drawing/2014/main" val="1826694004"/>
                    </a:ext>
                  </a:extLst>
                </a:gridCol>
                <a:gridCol w="583220">
                  <a:extLst>
                    <a:ext uri="{9D8B030D-6E8A-4147-A177-3AD203B41FA5}">
                      <a16:colId xmlns:a16="http://schemas.microsoft.com/office/drawing/2014/main" val="4085069241"/>
                    </a:ext>
                  </a:extLst>
                </a:gridCol>
                <a:gridCol w="510318">
                  <a:extLst>
                    <a:ext uri="{9D8B030D-6E8A-4147-A177-3AD203B41FA5}">
                      <a16:colId xmlns:a16="http://schemas.microsoft.com/office/drawing/2014/main" val="888195016"/>
                    </a:ext>
                  </a:extLst>
                </a:gridCol>
                <a:gridCol w="583220">
                  <a:extLst>
                    <a:ext uri="{9D8B030D-6E8A-4147-A177-3AD203B41FA5}">
                      <a16:colId xmlns:a16="http://schemas.microsoft.com/office/drawing/2014/main" val="3548600242"/>
                    </a:ext>
                  </a:extLst>
                </a:gridCol>
                <a:gridCol w="510318">
                  <a:extLst>
                    <a:ext uri="{9D8B030D-6E8A-4147-A177-3AD203B41FA5}">
                      <a16:colId xmlns:a16="http://schemas.microsoft.com/office/drawing/2014/main" val="2147832059"/>
                    </a:ext>
                  </a:extLst>
                </a:gridCol>
                <a:gridCol w="510318">
                  <a:extLst>
                    <a:ext uri="{9D8B030D-6E8A-4147-A177-3AD203B41FA5}">
                      <a16:colId xmlns:a16="http://schemas.microsoft.com/office/drawing/2014/main" val="3454592435"/>
                    </a:ext>
                  </a:extLst>
                </a:gridCol>
                <a:gridCol w="583220">
                  <a:extLst>
                    <a:ext uri="{9D8B030D-6E8A-4147-A177-3AD203B41FA5}">
                      <a16:colId xmlns:a16="http://schemas.microsoft.com/office/drawing/2014/main" val="1243266745"/>
                    </a:ext>
                  </a:extLst>
                </a:gridCol>
                <a:gridCol w="510318">
                  <a:extLst>
                    <a:ext uri="{9D8B030D-6E8A-4147-A177-3AD203B41FA5}">
                      <a16:colId xmlns:a16="http://schemas.microsoft.com/office/drawing/2014/main" val="2549395004"/>
                    </a:ext>
                  </a:extLst>
                </a:gridCol>
                <a:gridCol w="510318">
                  <a:extLst>
                    <a:ext uri="{9D8B030D-6E8A-4147-A177-3AD203B41FA5}">
                      <a16:colId xmlns:a16="http://schemas.microsoft.com/office/drawing/2014/main" val="2828129317"/>
                    </a:ext>
                  </a:extLst>
                </a:gridCol>
                <a:gridCol w="510318">
                  <a:extLst>
                    <a:ext uri="{9D8B030D-6E8A-4147-A177-3AD203B41FA5}">
                      <a16:colId xmlns:a16="http://schemas.microsoft.com/office/drawing/2014/main" val="3299358070"/>
                    </a:ext>
                  </a:extLst>
                </a:gridCol>
                <a:gridCol w="510318">
                  <a:extLst>
                    <a:ext uri="{9D8B030D-6E8A-4147-A177-3AD203B41FA5}">
                      <a16:colId xmlns:a16="http://schemas.microsoft.com/office/drawing/2014/main" val="4278339577"/>
                    </a:ext>
                  </a:extLst>
                </a:gridCol>
                <a:gridCol w="510318">
                  <a:extLst>
                    <a:ext uri="{9D8B030D-6E8A-4147-A177-3AD203B41FA5}">
                      <a16:colId xmlns:a16="http://schemas.microsoft.com/office/drawing/2014/main" val="377185415"/>
                    </a:ext>
                  </a:extLst>
                </a:gridCol>
                <a:gridCol w="510318">
                  <a:extLst>
                    <a:ext uri="{9D8B030D-6E8A-4147-A177-3AD203B41FA5}">
                      <a16:colId xmlns:a16="http://schemas.microsoft.com/office/drawing/2014/main" val="555528305"/>
                    </a:ext>
                  </a:extLst>
                </a:gridCol>
                <a:gridCol w="583219">
                  <a:extLst>
                    <a:ext uri="{9D8B030D-6E8A-4147-A177-3AD203B41FA5}">
                      <a16:colId xmlns:a16="http://schemas.microsoft.com/office/drawing/2014/main" val="1122191287"/>
                    </a:ext>
                  </a:extLst>
                </a:gridCol>
              </a:tblGrid>
              <a:tr h="9032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Показатели</a:t>
                      </a:r>
                      <a:endParaRPr lang="ru-RU" sz="7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Единица измерения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Факт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Оценка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Прогноз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935794"/>
                  </a:ext>
                </a:extLst>
              </a:tr>
              <a:tr h="90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2024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2025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2026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2027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2028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405130"/>
                  </a:ext>
                </a:extLst>
              </a:tr>
              <a:tr h="155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2021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2022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2023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Консервативный - вариант1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Базовый - вариант2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Консервативный - вариант1</a:t>
                      </a:r>
                      <a:endParaRPr lang="ru-RU" sz="7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Базовый - вариант2</a:t>
                      </a:r>
                      <a:endParaRPr lang="ru-RU" sz="7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Консервативный - вариант1</a:t>
                      </a:r>
                      <a:endParaRPr lang="ru-RU" sz="7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Базовый - вариант2</a:t>
                      </a:r>
                      <a:endParaRPr lang="ru-RU" sz="7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Консервативный - вариант1</a:t>
                      </a:r>
                      <a:endParaRPr lang="ru-RU" sz="7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Базовый - вариант2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Консервативный - вариант1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Базовый - вариант2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4929670"/>
                  </a:ext>
                </a:extLst>
              </a:tr>
              <a:tr h="1714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ПОКАЗАТЕЛИ РАЗВИТИЯ ОБРАЗОВАНИЯ, ЗДРАВООХРАНЕНИЯ, КУЛЬТУРЫ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61664038"/>
                  </a:ext>
                </a:extLst>
              </a:tr>
              <a:tr h="1103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Обеспеченность: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9168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26818998"/>
                  </a:ext>
                </a:extLst>
              </a:tr>
              <a:tr h="1856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больничными койками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4750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коек на 10 тыс. населения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88,70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87,16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86,93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86,92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86,64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86,60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86,35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86,25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86,06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85,88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85,77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85,50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59465417"/>
                  </a:ext>
                </a:extLst>
              </a:tr>
              <a:tr h="1856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амбулаторно-поликлиническими учреждениями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4750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пос. в смену на 10 тыс. населения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296,40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308,90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309,20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310,60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311,20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311,30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311,80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311,90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312,50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312,60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313,10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313,20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313,80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25008198"/>
                  </a:ext>
                </a:extLst>
              </a:tr>
              <a:tr h="1856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врачами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4750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человек на 10 тыс. населения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25,60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28,43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27,57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26,97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26,67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26,57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25,87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25,77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25,47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25,37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24,67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24,57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24,27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99635360"/>
                  </a:ext>
                </a:extLst>
              </a:tr>
              <a:tr h="1856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средним медицинским персоналом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4750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человек на 10 тыс. населения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85,40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88,76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87,08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86,68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86,58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86,28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85,68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85,38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85,28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84,98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84,38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84,08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83,98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5710931"/>
                  </a:ext>
                </a:extLst>
              </a:tr>
              <a:tr h="2383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стационарными учреждениями социального обслуживания престарелых и инвалидов (взрослых и детей)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4750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мест на 10 тыс. населения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13,29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13,11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12,34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12,29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12,26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12,25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12,21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12,17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12,15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12,13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12,09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92643660"/>
                  </a:ext>
                </a:extLst>
              </a:tr>
              <a:tr h="1856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учреждениями культурно-досугового типа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4750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учреждений на 100 тыс. населения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5523482"/>
                  </a:ext>
                </a:extLst>
              </a:tr>
              <a:tr h="1856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дошкольными образовательными учреждениями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4750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мест на 1000 детей дошкольного возраста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987,00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978,00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978,49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978,50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978,60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978,80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978,90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979,03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979,13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979,26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979,29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979,42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979,52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81320048"/>
                  </a:ext>
                </a:extLst>
              </a:tr>
              <a:tr h="1103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ЖИЛИЩНОЕ СТРОИТЕЛЬСТВО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18363627"/>
                  </a:ext>
                </a:extLst>
              </a:tr>
              <a:tr h="2205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Ввод в эксплуатацию жилых домов за счет всех источников финансирования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9168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кв.м общей площади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49253,00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85669,00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112300,00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111000,00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114500,00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116725,00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120225,00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123458,00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126958,00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130190,00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133690,00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137500,00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141000,00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89646406"/>
                  </a:ext>
                </a:extLst>
              </a:tr>
              <a:tr h="1807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Общая площадь жилых помещений, приходящаяся на 1 жителя (на конец года)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9168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кв. м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23,20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23,55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24,85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25,25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26,04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26,45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27,30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27,72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28,62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29,06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30,28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393212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Ввод жилых домов, на душу населения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9168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кв. метров на одного человека в год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27096954"/>
                  </a:ext>
                </a:extLst>
              </a:tr>
              <a:tr h="1103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Индексы-дефляторы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78891344"/>
                  </a:ext>
                </a:extLst>
              </a:tr>
              <a:tr h="1856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Индекс-дефлятор - Добыча полезных ископаемых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9168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% к предыдущему году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126,90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89,90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235665"/>
                  </a:ext>
                </a:extLst>
              </a:tr>
              <a:tr h="1856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Индекс-дефлятор - Обрабатывающие производства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9168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% к предыдущему году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94,50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6408999"/>
                  </a:ext>
                </a:extLst>
              </a:tr>
              <a:tr h="255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Индекс-дефлятор - Обеспечение электрической энергией, газом и паром; кондиционирование воздуха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9168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107,50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48960728"/>
                  </a:ext>
                </a:extLst>
              </a:tr>
              <a:tr h="3311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Индекс-дефлятор - Водоснабжение; водоотведение, организация сбора и утилизации отходов, деятельность по ликвидации загрязнений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9168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99,30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10827223"/>
                  </a:ext>
                </a:extLst>
              </a:tr>
              <a:tr h="255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Индекс-дефлятор по объему работ, выполненных по виду деятельности "строительство" (Раздел F)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9168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% к предыдущему году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3957957"/>
                  </a:ext>
                </a:extLst>
              </a:tr>
              <a:tr h="255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Индекс-дефлятор продукции сельского хозяйства в хозяйствах всех категорий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9168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% к предыдущему году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114,20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99,70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58341044"/>
                  </a:ext>
                </a:extLst>
              </a:tr>
              <a:tr h="1856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растениеводство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9168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% к предыдущему году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114,20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90,40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30424735"/>
                  </a:ext>
                </a:extLst>
              </a:tr>
              <a:tr h="1856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животноводство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9168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% к предыдущему году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114,20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110,90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2044813"/>
                  </a:ext>
                </a:extLst>
              </a:tr>
              <a:tr h="1856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Индекс-дефлятор оборота розничной торговли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9168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% к предыдущему году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116,80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36220406"/>
                  </a:ext>
                </a:extLst>
              </a:tr>
              <a:tr h="1856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Индекс-дефлятор объема платных услуг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9168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% к предыдущему году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109,60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109,90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08776300"/>
                  </a:ext>
                </a:extLst>
              </a:tr>
              <a:tr h="255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Индекс-дефлятор объема инвестиций (в основной капитал) за счет всех источников финансирования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9168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% к предыдущему году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114,50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104,50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45331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6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73051" y="274704"/>
            <a:ext cx="10312366" cy="490797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прогноза социально-экономического развития городского округа город Стерлитамак Республики Башкортостан на 2024 год и плановый период до 2026 года, на долгосрочный период до 2036 года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829198"/>
              </p:ext>
            </p:extLst>
          </p:nvPr>
        </p:nvGraphicFramePr>
        <p:xfrm>
          <a:off x="264937" y="1165225"/>
          <a:ext cx="11737301" cy="55354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8967">
                  <a:extLst>
                    <a:ext uri="{9D8B030D-6E8A-4147-A177-3AD203B41FA5}">
                      <a16:colId xmlns:a16="http://schemas.microsoft.com/office/drawing/2014/main" val="651596042"/>
                    </a:ext>
                  </a:extLst>
                </a:gridCol>
                <a:gridCol w="876819">
                  <a:extLst>
                    <a:ext uri="{9D8B030D-6E8A-4147-A177-3AD203B41FA5}">
                      <a16:colId xmlns:a16="http://schemas.microsoft.com/office/drawing/2014/main" val="3586320347"/>
                    </a:ext>
                  </a:extLst>
                </a:gridCol>
                <a:gridCol w="485954">
                  <a:extLst>
                    <a:ext uri="{9D8B030D-6E8A-4147-A177-3AD203B41FA5}">
                      <a16:colId xmlns:a16="http://schemas.microsoft.com/office/drawing/2014/main" val="2863186794"/>
                    </a:ext>
                  </a:extLst>
                </a:gridCol>
                <a:gridCol w="589981">
                  <a:extLst>
                    <a:ext uri="{9D8B030D-6E8A-4147-A177-3AD203B41FA5}">
                      <a16:colId xmlns:a16="http://schemas.microsoft.com/office/drawing/2014/main" val="3293303185"/>
                    </a:ext>
                  </a:extLst>
                </a:gridCol>
                <a:gridCol w="589981">
                  <a:extLst>
                    <a:ext uri="{9D8B030D-6E8A-4147-A177-3AD203B41FA5}">
                      <a16:colId xmlns:a16="http://schemas.microsoft.com/office/drawing/2014/main" val="1951291136"/>
                    </a:ext>
                  </a:extLst>
                </a:gridCol>
                <a:gridCol w="589981">
                  <a:extLst>
                    <a:ext uri="{9D8B030D-6E8A-4147-A177-3AD203B41FA5}">
                      <a16:colId xmlns:a16="http://schemas.microsoft.com/office/drawing/2014/main" val="3971798478"/>
                    </a:ext>
                  </a:extLst>
                </a:gridCol>
                <a:gridCol w="589981">
                  <a:extLst>
                    <a:ext uri="{9D8B030D-6E8A-4147-A177-3AD203B41FA5}">
                      <a16:colId xmlns:a16="http://schemas.microsoft.com/office/drawing/2014/main" val="1596084895"/>
                    </a:ext>
                  </a:extLst>
                </a:gridCol>
                <a:gridCol w="589981">
                  <a:extLst>
                    <a:ext uri="{9D8B030D-6E8A-4147-A177-3AD203B41FA5}">
                      <a16:colId xmlns:a16="http://schemas.microsoft.com/office/drawing/2014/main" val="2157436966"/>
                    </a:ext>
                  </a:extLst>
                </a:gridCol>
                <a:gridCol w="589981">
                  <a:extLst>
                    <a:ext uri="{9D8B030D-6E8A-4147-A177-3AD203B41FA5}">
                      <a16:colId xmlns:a16="http://schemas.microsoft.com/office/drawing/2014/main" val="1558291930"/>
                    </a:ext>
                  </a:extLst>
                </a:gridCol>
                <a:gridCol w="589981">
                  <a:extLst>
                    <a:ext uri="{9D8B030D-6E8A-4147-A177-3AD203B41FA5}">
                      <a16:colId xmlns:a16="http://schemas.microsoft.com/office/drawing/2014/main" val="732357416"/>
                    </a:ext>
                  </a:extLst>
                </a:gridCol>
                <a:gridCol w="589981">
                  <a:extLst>
                    <a:ext uri="{9D8B030D-6E8A-4147-A177-3AD203B41FA5}">
                      <a16:colId xmlns:a16="http://schemas.microsoft.com/office/drawing/2014/main" val="1331531773"/>
                    </a:ext>
                  </a:extLst>
                </a:gridCol>
                <a:gridCol w="589981">
                  <a:extLst>
                    <a:ext uri="{9D8B030D-6E8A-4147-A177-3AD203B41FA5}">
                      <a16:colId xmlns:a16="http://schemas.microsoft.com/office/drawing/2014/main" val="3612639854"/>
                    </a:ext>
                  </a:extLst>
                </a:gridCol>
                <a:gridCol w="589981">
                  <a:extLst>
                    <a:ext uri="{9D8B030D-6E8A-4147-A177-3AD203B41FA5}">
                      <a16:colId xmlns:a16="http://schemas.microsoft.com/office/drawing/2014/main" val="2597770494"/>
                    </a:ext>
                  </a:extLst>
                </a:gridCol>
                <a:gridCol w="589981">
                  <a:extLst>
                    <a:ext uri="{9D8B030D-6E8A-4147-A177-3AD203B41FA5}">
                      <a16:colId xmlns:a16="http://schemas.microsoft.com/office/drawing/2014/main" val="3563561708"/>
                    </a:ext>
                  </a:extLst>
                </a:gridCol>
                <a:gridCol w="589981">
                  <a:extLst>
                    <a:ext uri="{9D8B030D-6E8A-4147-A177-3AD203B41FA5}">
                      <a16:colId xmlns:a16="http://schemas.microsoft.com/office/drawing/2014/main" val="1790453478"/>
                    </a:ext>
                  </a:extLst>
                </a:gridCol>
                <a:gridCol w="589981">
                  <a:extLst>
                    <a:ext uri="{9D8B030D-6E8A-4147-A177-3AD203B41FA5}">
                      <a16:colId xmlns:a16="http://schemas.microsoft.com/office/drawing/2014/main" val="3393053321"/>
                    </a:ext>
                  </a:extLst>
                </a:gridCol>
                <a:gridCol w="589981">
                  <a:extLst>
                    <a:ext uri="{9D8B030D-6E8A-4147-A177-3AD203B41FA5}">
                      <a16:colId xmlns:a16="http://schemas.microsoft.com/office/drawing/2014/main" val="3202305118"/>
                    </a:ext>
                  </a:extLst>
                </a:gridCol>
                <a:gridCol w="585827">
                  <a:extLst>
                    <a:ext uri="{9D8B030D-6E8A-4147-A177-3AD203B41FA5}">
                      <a16:colId xmlns:a16="http://schemas.microsoft.com/office/drawing/2014/main" val="4242938674"/>
                    </a:ext>
                  </a:extLst>
                </a:gridCol>
              </a:tblGrid>
              <a:tr h="12122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Показатели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Единица измерения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Прогноз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954927"/>
                  </a:ext>
                </a:extLst>
              </a:tr>
              <a:tr h="1212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2029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2030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2031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2032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2033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2034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2035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2036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54716"/>
                  </a:ext>
                </a:extLst>
              </a:tr>
              <a:tr h="2939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Консервативный - вариант1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Базовый - вариант2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Консервативный - вариант1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Базовый - вариант2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Консервативный - вариант1</a:t>
                      </a:r>
                      <a:endParaRPr lang="ru-RU" sz="7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Базовый - вариант2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Консервативный - вариант1</a:t>
                      </a:r>
                      <a:endParaRPr lang="ru-RU" sz="7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Базовый - вариант2</a:t>
                      </a:r>
                      <a:endParaRPr lang="ru-RU" sz="7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Консервативный - вариант1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Базовый - вариант2</a:t>
                      </a:r>
                      <a:endParaRPr lang="ru-RU" sz="7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Консервативный - вариант1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Базовый - вариант2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Консервативный - вариант1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Базовый - вариант2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Консервативный - вариант1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Базовый - вариант2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9783015"/>
                  </a:ext>
                </a:extLst>
              </a:tr>
              <a:tr h="1481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ДЕМОГРАФИЧЕСКИЕ ПОКАЗАТЕЛИ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3470429"/>
                  </a:ext>
                </a:extLst>
              </a:tr>
              <a:tr h="2491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Численность постоянного населения (среднегодовая) - всего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255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человек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285343,00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286544,00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286332,00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287837,00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287325,00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289136,00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288320,00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290443,00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289331,00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291768,00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290355,00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293109,00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291371,00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294452,00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292404,00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295816,00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5629169"/>
                  </a:ext>
                </a:extLst>
              </a:tr>
              <a:tr h="1481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том числе: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20476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04280793"/>
                  </a:ext>
                </a:extLst>
              </a:tr>
              <a:tr h="1481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городского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41273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человек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285343,00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286544,00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286332,00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287837,00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287325,00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289136,00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288320,00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290443,00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289331,00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291768,00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290355,00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293109,00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291371,00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294452,00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292404,00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295816,00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84888463"/>
                  </a:ext>
                </a:extLst>
              </a:tr>
              <a:tr h="1481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сельского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41273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человек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04536682"/>
                  </a:ext>
                </a:extLst>
              </a:tr>
              <a:tr h="3434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Коэффициент рождаемости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41273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число родившихся на 1000 человек населения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7,90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8,74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7,95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8,79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8,84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8,05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8,89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8,11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8,93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8,16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8,98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8,21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9,03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8,26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9,08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41005364"/>
                  </a:ext>
                </a:extLst>
              </a:tr>
              <a:tr h="3434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Коэффициент смертности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41273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число умерших на 1000 человек населения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8,87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8,76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8,89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8,77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8,99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8,86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8,86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9,03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8,87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9,06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9,23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9,09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05355318"/>
                  </a:ext>
                </a:extLst>
              </a:tr>
              <a:tr h="2491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Коэффициент миграционного прироста (на 10 тыс. населения)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255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человек на 10 тыс. человек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44,20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44,20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44,30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44,40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45,10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44,40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45,10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44,50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45,20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44,60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45,20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44,60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45,30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499687"/>
                  </a:ext>
                </a:extLst>
              </a:tr>
              <a:tr h="1481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ФИНАНСОВЫЕ ПОКАЗАТЕЛИ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84132145"/>
                  </a:ext>
                </a:extLst>
              </a:tr>
              <a:tr h="2491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Прибыль по всем видам деятельности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255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млн.руб. в ценах соответствующих лет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20085,82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20461,57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21046,80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21398,01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22034,96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22358,19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23049,90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23341,52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24091,12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24347,35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25182,51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25399,65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26301,13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26474,99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27472,99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27599,41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96878980"/>
                  </a:ext>
                </a:extLst>
              </a:tr>
              <a:tr h="2491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Прибыль прибыльных организаций для целей бухгалтерского учета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255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млн.руб. в ценах соответствующих лет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22522,50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22943,83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23600,06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23993,88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24708,09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25070,54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25846,16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26173,16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27013,70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27301,01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28237,49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28480,97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29491,81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29686,77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30805,84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30947,59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72382747"/>
                  </a:ext>
                </a:extLst>
              </a:tr>
              <a:tr h="1481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ПРОМЫШЛЕННОЕ ПРОИЗВОДСТВО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83039106"/>
                  </a:ext>
                </a:extLst>
              </a:tr>
              <a:tr h="7340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Объем отгруженных товаров собственного производства, выполненных работ и услуг собственными по виду экономической деятельности "Промышленное производство" (по полному кругу организаций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255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млн.рублей в сопоставимых ценах</a:t>
                      </a:r>
                      <a:br>
                        <a:rPr lang="ru-RU" sz="750" u="none" strike="noStrike">
                          <a:effectLst/>
                        </a:rPr>
                      </a:b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178988,90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191339,20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191339,20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191721,80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192105,30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192919,80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193305,60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194078,90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194467,00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195291,60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195682,20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197622,50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197899,20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199419,10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199818,00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200617,20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74237635"/>
                  </a:ext>
                </a:extLst>
              </a:tr>
              <a:tr h="7340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Отгрузка товаров собственного производства, выполненных работ и услуг собственными силами по чистому виду экономической деятельности "Промышленное производство" (по полному кругу организаций)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255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% к предыдущему году в сопоставимых ценах</a:t>
                      </a:r>
                      <a:br>
                        <a:rPr lang="ru-RU" sz="750" u="none" strike="noStrike">
                          <a:effectLst/>
                        </a:rPr>
                      </a:b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106,90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100,42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100,42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100,99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100,14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100,77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41939143"/>
                  </a:ext>
                </a:extLst>
              </a:tr>
              <a:tr h="7340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Объем отгруженных товаров собственного производства, выполненных работ и услуг собственными по виду экономической деятельности "Промышленное производство" (по полному кругу организаций)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255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млн.рублей в ценах соответствующих лет</a:t>
                      </a:r>
                      <a:br>
                        <a:rPr lang="ru-RU" sz="750" u="none" strike="noStrike">
                          <a:effectLst/>
                        </a:rPr>
                      </a:b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213346,40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226513,70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220386,80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234002,70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227894,10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242044,70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235428,70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250060,30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242976,50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258151,90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250766,40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268011,60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258399,90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277361,90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266425,30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285990,10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38149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299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14765</TotalTime>
  <Words>7916</Words>
  <Application>Microsoft Office PowerPoint</Application>
  <PresentationFormat>Произвольный</PresentationFormat>
  <Paragraphs>4056</Paragraphs>
  <Slides>52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64" baseType="lpstr">
      <vt:lpstr>Arial</vt:lpstr>
      <vt:lpstr>Arial Narrow</vt:lpstr>
      <vt:lpstr>Calibri</vt:lpstr>
      <vt:lpstr>Corbel</vt:lpstr>
      <vt:lpstr>Montserrat</vt:lpstr>
      <vt:lpstr>Raleway</vt:lpstr>
      <vt:lpstr>Roboto</vt:lpstr>
      <vt:lpstr>Tahoma</vt:lpstr>
      <vt:lpstr>Times New Roman</vt:lpstr>
      <vt:lpstr>Verdana</vt:lpstr>
      <vt:lpstr>Wingdings</vt:lpstr>
      <vt:lpstr>Параллакс</vt:lpstr>
      <vt:lpstr>Презентация PowerPoint</vt:lpstr>
      <vt:lpstr>Уважаемые жители города Стерлитамак!</vt:lpstr>
      <vt:lpstr>Про Стерлитамак</vt:lpstr>
      <vt:lpstr>Азбука бюджета</vt:lpstr>
      <vt:lpstr>Основные параметры прогноза социально-экономического развития городского округа город Стерлитамак Республики Башкортостан на 2024 год и плановый период до 2026 года, на долгосрочный период до 2036 года</vt:lpstr>
      <vt:lpstr>Основные параметры прогноза социально-экономического развития городского округа город Стерлитамак Республики Башкортостан на 2024 год и плановый период до 2026 года, на долгосрочный период до 2036 года</vt:lpstr>
      <vt:lpstr>Основные параметры прогноза социально-экономического развития городского округа город Стерлитамак Республики Башкортостан на 2024 год и плановый период до 2026 года, на долгосрочный период до 2036 года</vt:lpstr>
      <vt:lpstr>Основные параметры прогноза социально-экономического развития городского округа город Стерлитамак Республики Башкортостан на 2024 год и плановый период до 2026 года, на долгосрочный период до 2036 года</vt:lpstr>
      <vt:lpstr>Основные параметры прогноза социально-экономического развития городского округа город Стерлитамак Республики Башкортостан на 2024 год и плановый период до 2026 года, на долгосрочный период до 2036 года</vt:lpstr>
      <vt:lpstr>Основные параметры прогноза социально-экономического развития городского округа город Стерлитамак Республики Башкортостан на 2024 год и плановый период до 2026 года, на долгосрочный период до 2036 года</vt:lpstr>
      <vt:lpstr>Основные параметры прогноза социально-экономического развития городского округа город Стерлитамак Республики Башкортостан на 2024 год и плановый период до 2026 года, на долгосрочный период до 2036 года</vt:lpstr>
      <vt:lpstr>Основные параметры прогноза социально-экономического развития городского округа город Стерлитамак Республики Башкортостан на 2024 год и плановый период до 2026 года, на долгосрочный период до 2036 года</vt:lpstr>
      <vt:lpstr> Основные направления бюджетной политики городского округа город Стерлитамак Республики Башкортостан на 2024 год и на плановый период 2025 и 2026 годов</vt:lpstr>
      <vt:lpstr>Основные направления бюджетной политики городского округа город Стерлитамак Республики Башкортостан на 2024 год и на плановый период 2025 и 2026 годов</vt:lpstr>
      <vt:lpstr>Основные направления долговой политики городского округа город Стерлитамак Республики Башкортостан на 2024 год и плановый период 2025 и 2026 годов</vt:lpstr>
      <vt:lpstr>Основные характеристики бюджета городского округа город Стерлитамак  Республики Башкортостан на 2024 год и плановый период 2025-2026 годы, млн. рублей</vt:lpstr>
      <vt:lpstr>Доходы бюджета</vt:lpstr>
      <vt:lpstr>Межбюджетные трансферты</vt:lpstr>
      <vt:lpstr>Основные факторы формирования доходов бюджета на 2024 год</vt:lpstr>
      <vt:lpstr>Структура доходов на 2024 год, млн. рублей</vt:lpstr>
      <vt:lpstr>Налоговые доходы бюджета городского округа  город Стерлитамак Республики Башкортостан, млн. рублей</vt:lpstr>
      <vt:lpstr>Объем и структура налоговых доходов бюджета городского округа  город Стерлитамак Республики Башкортостан, млн. рублей</vt:lpstr>
      <vt:lpstr>Неналоговые доходы бюджета городского округа  город Стерлитамак Республики Башкортостан, млн. рублей</vt:lpstr>
      <vt:lpstr>Объем и структура неналоговых доходов бюджета городского округа  город Стерлитамак Республики Башкортостан, млн. рублей</vt:lpstr>
      <vt:lpstr>Безвозмездные поступления в бюджет городского округа  город Стерлитамак Республики Башкортостан, (план) млн. рублей</vt:lpstr>
      <vt:lpstr>Дотации на 2024 год, млн. рублей </vt:lpstr>
      <vt:lpstr>Субсидии на 2024 год, млн. рублей</vt:lpstr>
      <vt:lpstr>Субвенции на 2024 год, млн. рублей</vt:lpstr>
      <vt:lpstr>Иные межбюджетные трансферты на 2024 год, млн. рублей</vt:lpstr>
      <vt:lpstr>Динамика доходов бюджета городского округа город Стерлитамак  Республики Башкортостан на 2024 год и плановый период 2025 и 2026 годы, млн. рублей</vt:lpstr>
      <vt:lpstr>Расходы бюджета</vt:lpstr>
      <vt:lpstr>Особенности формирования расходной части бюджета городского округа город Стерлитамак Республики Башкортостан в 2024 году и на период до 2026 года обусловлены необходимостью реализации следующих подходов</vt:lpstr>
      <vt:lpstr>Структура расходов на 2024 год, млн. рублей</vt:lpstr>
      <vt:lpstr>Расходы бюджета городского округа город Стерлитамак Республики Башкортостан, млн. рублей</vt:lpstr>
      <vt:lpstr>Общегосударственные вопросы, млн. рублей</vt:lpstr>
      <vt:lpstr>Национальная безопасность и правоохранительная деятельность, млн. рублей</vt:lpstr>
      <vt:lpstr>Национальная экономика, млн. рублей</vt:lpstr>
      <vt:lpstr>Жилищно-коммунальное хозяйство млн. рублей</vt:lpstr>
      <vt:lpstr>Образование, млн. рублей</vt:lpstr>
      <vt:lpstr>Культура и кинематография, млн. рублей</vt:lpstr>
      <vt:lpstr>Социальная политика, млн. рублей</vt:lpstr>
      <vt:lpstr>Физическая культура и спорт, млн. рублей</vt:lpstr>
      <vt:lpstr>Средства массовой информации, млн. рублей</vt:lpstr>
      <vt:lpstr>Обслуживание государственного (муниципального) внутреннего долга, млн. рублей</vt:lpstr>
      <vt:lpstr>Муниципальные программы городского округа  город Стерлитамак Республики Башкортостан, млн. рублей</vt:lpstr>
      <vt:lpstr>Реализация муниципальных программ городского округа город Стерлитамак Республики Башкортостан в 2024 году</vt:lpstr>
      <vt:lpstr>Динамика расходов бюджета городского округа город Стерлитамак  Республики Башкортостан на 2024 год и плановый период 2025 и 2026 годы, млн. рублей</vt:lpstr>
      <vt:lpstr>Реализация национальных проектов в городском округе город Стерлитамак в 2024 году </vt:lpstr>
      <vt:lpstr>Программа поддержки местных инициатив</vt:lpstr>
      <vt:lpstr>Программа поддержки местных инициатив в 2024 году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Пестрецов Андрей Анатольевич</dc:creator>
  <cp:lastModifiedBy>user</cp:lastModifiedBy>
  <cp:revision>1026</cp:revision>
  <cp:lastPrinted>2023-12-08T07:33:30Z</cp:lastPrinted>
  <dcterms:created xsi:type="dcterms:W3CDTF">2020-09-18T12:06:36Z</dcterms:created>
  <dcterms:modified xsi:type="dcterms:W3CDTF">2023-12-11T06:56:04Z</dcterms:modified>
</cp:coreProperties>
</file>