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3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4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5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6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7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8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9.xml" ContentType="application/vnd.openxmlformats-officedocument.drawingml.chartshapes+xml"/>
  <Override PartName="/ppt/charts/chart24.xml" ContentType="application/vnd.openxmlformats-officedocument.drawingml.chart+xml"/>
  <Override PartName="/ppt/drawings/drawing10.xml" ContentType="application/vnd.openxmlformats-officedocument.drawingml.chartshapes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11.xml" ContentType="application/vnd.openxmlformats-officedocument.drawingml.chartshapes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rawings/drawing12.xml" ContentType="application/vnd.openxmlformats-officedocument.drawingml.chartshapes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3.xml" ContentType="application/vnd.openxmlformats-officedocument.drawingml.chartshapes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14.xml" ContentType="application/vnd.openxmlformats-officedocument.drawingml.chartshapes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15.xml" ContentType="application/vnd.openxmlformats-officedocument.drawingml.chartshapes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16.xml" ContentType="application/vnd.openxmlformats-officedocument.drawingml.chartshapes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5" r:id="rId1"/>
  </p:sldMasterIdLst>
  <p:notesMasterIdLst>
    <p:notesMasterId r:id="rId75"/>
  </p:notesMasterIdLst>
  <p:handoutMasterIdLst>
    <p:handoutMasterId r:id="rId76"/>
  </p:handoutMasterIdLst>
  <p:sldIdLst>
    <p:sldId id="946" r:id="rId2"/>
    <p:sldId id="1102" r:id="rId3"/>
    <p:sldId id="994" r:id="rId4"/>
    <p:sldId id="1081" r:id="rId5"/>
    <p:sldId id="995" r:id="rId6"/>
    <p:sldId id="1000" r:id="rId7"/>
    <p:sldId id="1004" r:id="rId8"/>
    <p:sldId id="1066" r:id="rId9"/>
    <p:sldId id="1073" r:id="rId10"/>
    <p:sldId id="1074" r:id="rId11"/>
    <p:sldId id="1072" r:id="rId12"/>
    <p:sldId id="1076" r:id="rId13"/>
    <p:sldId id="1087" r:id="rId14"/>
    <p:sldId id="1088" r:id="rId15"/>
    <p:sldId id="1089" r:id="rId16"/>
    <p:sldId id="1092" r:id="rId17"/>
    <p:sldId id="1093" r:id="rId18"/>
    <p:sldId id="1091" r:id="rId19"/>
    <p:sldId id="1094" r:id="rId20"/>
    <p:sldId id="1096" r:id="rId21"/>
    <p:sldId id="1095" r:id="rId22"/>
    <p:sldId id="1090" r:id="rId23"/>
    <p:sldId id="1099" r:id="rId24"/>
    <p:sldId id="1098" r:id="rId25"/>
    <p:sldId id="1100" r:id="rId26"/>
    <p:sldId id="1097" r:id="rId27"/>
    <p:sldId id="1055" r:id="rId28"/>
    <p:sldId id="1039" r:id="rId29"/>
    <p:sldId id="1040" r:id="rId30"/>
    <p:sldId id="1002" r:id="rId31"/>
    <p:sldId id="1101" r:id="rId32"/>
    <p:sldId id="1007" r:id="rId33"/>
    <p:sldId id="1008" r:id="rId34"/>
    <p:sldId id="1010" r:id="rId35"/>
    <p:sldId id="1043" r:id="rId36"/>
    <p:sldId id="1103" r:id="rId37"/>
    <p:sldId id="333" r:id="rId38"/>
    <p:sldId id="1012" r:id="rId39"/>
    <p:sldId id="1044" r:id="rId40"/>
    <p:sldId id="1045" r:id="rId41"/>
    <p:sldId id="1046" r:id="rId42"/>
    <p:sldId id="1047" r:id="rId43"/>
    <p:sldId id="334" r:id="rId44"/>
    <p:sldId id="1048" r:id="rId45"/>
    <p:sldId id="1049" r:id="rId46"/>
    <p:sldId id="1050" r:id="rId47"/>
    <p:sldId id="1051" r:id="rId48"/>
    <p:sldId id="1052" r:id="rId49"/>
    <p:sldId id="1084" r:id="rId50"/>
    <p:sldId id="1078" r:id="rId51"/>
    <p:sldId id="1024" r:id="rId52"/>
    <p:sldId id="1027" r:id="rId53"/>
    <p:sldId id="1025" r:id="rId54"/>
    <p:sldId id="1028" r:id="rId55"/>
    <p:sldId id="1085" r:id="rId56"/>
    <p:sldId id="1030" r:id="rId57"/>
    <p:sldId id="1086" r:id="rId58"/>
    <p:sldId id="1031" r:id="rId59"/>
    <p:sldId id="1032" r:id="rId60"/>
    <p:sldId id="1033" r:id="rId61"/>
    <p:sldId id="1034" r:id="rId62"/>
    <p:sldId id="1035" r:id="rId63"/>
    <p:sldId id="1036" r:id="rId64"/>
    <p:sldId id="1026" r:id="rId65"/>
    <p:sldId id="1042" r:id="rId66"/>
    <p:sldId id="1019" r:id="rId67"/>
    <p:sldId id="1083" r:id="rId68"/>
    <p:sldId id="1020" r:id="rId69"/>
    <p:sldId id="326" r:id="rId70"/>
    <p:sldId id="1056" r:id="rId71"/>
    <p:sldId id="1079" r:id="rId72"/>
    <p:sldId id="1069" r:id="rId73"/>
    <p:sldId id="1006" r:id="rId74"/>
  </p:sldIdLst>
  <p:sldSz cx="12195175" cy="6859588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40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9FC"/>
    <a:srgbClr val="D4D2FA"/>
    <a:srgbClr val="808080"/>
    <a:srgbClr val="84D0E8"/>
    <a:srgbClr val="4DADC7"/>
    <a:srgbClr val="5F58EE"/>
    <a:srgbClr val="3E35EB"/>
    <a:srgbClr val="FBCDF6"/>
    <a:srgbClr val="F7BFF0"/>
    <a:srgbClr val="F2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2750" autoAdjust="0"/>
  </p:normalViewPr>
  <p:slideViewPr>
    <p:cSldViewPr>
      <p:cViewPr varScale="1">
        <p:scale>
          <a:sx n="114" d="100"/>
          <a:sy n="114" d="100"/>
        </p:scale>
        <p:origin x="240" y="114"/>
      </p:cViewPr>
      <p:guideLst>
        <p:guide orient="horz" pos="2161"/>
        <p:guide pos="40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9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1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chartUserShapes" Target="../drawings/drawing1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1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1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1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2619585478157"/>
          <c:y val="3.1440436659301234E-2"/>
          <c:w val="0.63748225505807998"/>
          <c:h val="0.76579788459718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3064392022285589E-3"/>
                  <c:y val="0.3370294247141263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9 065,5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67-4C7D-8AB3-C16C31210F1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  <a:r>
                      <a:rPr lang="en-US" baseline="0"/>
                      <a:t> 451,4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A6-4E82-9EC3-F0CFD3D3F8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9 820,5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A6-4E82-9EC3-F0CFD3D3F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 formatCode="#,##0">
                  <c:v>7748.6</c:v>
                </c:pt>
                <c:pt idx="1">
                  <c:v>7779.1</c:v>
                </c:pt>
                <c:pt idx="2">
                  <c:v>7496.9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0-420D-91A9-399C67B0FB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9 165,5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A6-4E82-9EC3-F0CFD3D3F8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9 451,4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A6-4E82-9EC3-F0CFD3D3F8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  <a:r>
                      <a:rPr lang="en-US" baseline="0"/>
                      <a:t> 820,5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A6-4E82-9EC3-F0CFD3D3F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8008.6</c:v>
                </c:pt>
                <c:pt idx="1">
                  <c:v>7779.1</c:v>
                </c:pt>
                <c:pt idx="2">
                  <c:v>7496.9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F0-420D-91A9-399C67B0FB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Дефицит/профицит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3.5273858460171094E-2"/>
                  <c:y val="0.117339842898114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-100,0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67-4C7D-8AB3-C16C31210F15}"/>
                </c:ext>
              </c:extLst>
            </c:dLbl>
            <c:dLbl>
              <c:idx val="1"/>
              <c:layout>
                <c:manualLayout>
                  <c:x val="3.1354540853485414E-2"/>
                  <c:y val="5.32157949528241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67-4C7D-8AB3-C16C31210F15}"/>
                </c:ext>
              </c:extLst>
            </c:dLbl>
            <c:dLbl>
              <c:idx val="2"/>
              <c:layout>
                <c:manualLayout>
                  <c:x val="7.8386352133712582E-3"/>
                  <c:y val="4.57253720779995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67-4C7D-8AB3-C16C31210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-260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F0-420D-91A9-399C67B0F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7999760"/>
        <c:axId val="388000152"/>
      </c:barChart>
      <c:catAx>
        <c:axId val="3879997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88000152"/>
        <c:crosses val="autoZero"/>
        <c:auto val="1"/>
        <c:lblAlgn val="ctr"/>
        <c:lblOffset val="100"/>
        <c:noMultiLvlLbl val="0"/>
      </c:catAx>
      <c:valAx>
        <c:axId val="388000152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38799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6628399313656508E-2"/>
          <c:y val="0.37084434034078517"/>
          <c:w val="0.21923685434128717"/>
          <c:h val="0.23218253527385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2027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3692263359626706"/>
          <c:y val="4.8919249514903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D8-4BA3-B05D-069AF7E112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D8-4BA3-B05D-069AF7E112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2D8-4BA3-B05D-069AF7E112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2D8-4BA3-B05D-069AF7E112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2D8-4BA3-B05D-069AF7E112C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2D8-4BA3-B05D-069AF7E112CA}"/>
              </c:ext>
            </c:extLst>
          </c:dPt>
          <c:dLbls>
            <c:dLbl>
              <c:idx val="0"/>
              <c:layout>
                <c:manualLayout>
                  <c:x val="-0.14156702496018961"/>
                  <c:y val="-0.15015124582117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D8-4BA3-B05D-069AF7E112CA}"/>
                </c:ext>
              </c:extLst>
            </c:dLbl>
            <c:dLbl>
              <c:idx val="1"/>
              <c:layout>
                <c:manualLayout>
                  <c:x val="-1.060472447505832E-2"/>
                  <c:y val="-1.5488178081223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D8-4BA3-B05D-069AF7E112CA}"/>
                </c:ext>
              </c:extLst>
            </c:dLbl>
            <c:dLbl>
              <c:idx val="2"/>
              <c:layout>
                <c:manualLayout>
                  <c:x val="8.9189742806354846E-2"/>
                  <c:y val="-4.1229852116698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D8-4BA3-B05D-069AF7E112CA}"/>
                </c:ext>
              </c:extLst>
            </c:dLbl>
            <c:dLbl>
              <c:idx val="3"/>
              <c:layout>
                <c:manualLayout>
                  <c:x val="7.7767690164055839E-2"/>
                  <c:y val="4.2428769678707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D8-4BA3-B05D-069AF7E112CA}"/>
                </c:ext>
              </c:extLst>
            </c:dLbl>
            <c:dLbl>
              <c:idx val="4"/>
              <c:layout>
                <c:manualLayout>
                  <c:x val="7.3399251934970183E-2"/>
                  <c:y val="-2.57387282555633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D8-4BA3-B05D-069AF7E112CA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D8-4BA3-B05D-069AF7E11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89,5%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0,6% Платежи при пользовании природными ресурсами</c:v>
                </c:pt>
                <c:pt idx="2">
                  <c:v>0,2% Доходы от оказания платных услуг (работ) получателями бюджета</c:v>
                </c:pt>
                <c:pt idx="3">
                  <c:v>7,7% Доходы от продажи материальных и нематериальных активов</c:v>
                </c:pt>
                <c:pt idx="4">
                  <c:v>1,9% 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503.3</c:v>
                </c:pt>
                <c:pt idx="1">
                  <c:v>3.5</c:v>
                </c:pt>
                <c:pt idx="2">
                  <c:v>1.4</c:v>
                </c:pt>
                <c:pt idx="3">
                  <c:v>43.1</c:v>
                </c:pt>
                <c:pt idx="4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D8-4BA3-B05D-069AF7E11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034836407065883E-2"/>
          <c:y val="0.48329382861831555"/>
          <c:w val="0.93862718957152913"/>
          <c:h val="0.50736919954984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5</a:t>
            </a:r>
            <a:r>
              <a:rPr lang="ru-RU" baseline="0" dirty="0"/>
              <a:t> 622,9 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6013198334923686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112215629357052"/>
          <c:y val="0.1276572012936199"/>
          <c:w val="0.39101451763300021"/>
          <c:h val="0.685954925248189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5622,9 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9D-4DF7-9889-90D9CFD255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9D-4DF7-9889-90D9CFD255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9D-4DF7-9889-90D9CFD255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9D-4DF7-9889-90D9CFD255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21.9</c:v>
                </c:pt>
                <c:pt idx="1">
                  <c:v>1232</c:v>
                </c:pt>
                <c:pt idx="2">
                  <c:v>4186.8999999999996</c:v>
                </c:pt>
                <c:pt idx="3">
                  <c:v>390.6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9D-4DF7-9889-90D9CFD2557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1249315880784981E-2"/>
          <c:y val="0.2535118704125835"/>
          <c:w val="0.40948602924407818"/>
          <c:h val="0.38374415960202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5 937,5млн. руб.</a:t>
            </a:r>
          </a:p>
        </c:rich>
      </c:tx>
      <c:layout>
        <c:manualLayout>
          <c:xMode val="edge"/>
          <c:yMode val="edge"/>
          <c:x val="0.29316592670902075"/>
          <c:y val="2.46989254578630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5937,5  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D5-48AF-8B5E-55C28D3D26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D5-48AF-8B5E-55C28D3D26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D5-48AF-8B5E-55C28D3D26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D5-48AF-8B5E-55C28D3D26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259.8</c:v>
                </c:pt>
                <c:pt idx="1">
                  <c:v>1188.9000000000001</c:v>
                </c:pt>
                <c:pt idx="2">
                  <c:v>4308.7</c:v>
                </c:pt>
                <c:pt idx="3">
                  <c:v>180.1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D5-48AF-8B5E-55C28D3D26B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6</a:t>
            </a:r>
            <a:r>
              <a:rPr lang="ru-RU" baseline="0" dirty="0"/>
              <a:t> 189,4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28223414452657719"/>
          <c:y val="1.0649954770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6189,4 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5B-4345-8005-D819A75926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5B-4345-8005-D819A75926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5B-4345-8005-D819A75926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5B-4345-8005-D819A75926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48.2</c:v>
                </c:pt>
                <c:pt idx="1">
                  <c:v>1443.5</c:v>
                </c:pt>
                <c:pt idx="2">
                  <c:v>4517.3999999999996</c:v>
                </c:pt>
                <c:pt idx="3">
                  <c:v>180.3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5B-4345-8005-D819A75926F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1920545634459"/>
          <c:y val="0.11669670064692234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A7-4D49-AF52-294E898BC9B7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A7-4D49-AF52-294E898BC9B7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A7-4D49-AF52-294E898BC9B7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A7-4D49-AF52-294E898BC9B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12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A7-4D49-AF52-294E898BC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38076337773453E-2"/>
          <c:y val="0.2228674513473464"/>
          <c:w val="0.50606203802103711"/>
          <c:h val="0.4847112057971649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4">
                      <a:shade val="76000"/>
                      <a:lumMod val="60000"/>
                      <a:lumOff val="40000"/>
                    </a:schemeClr>
                  </a:gs>
                  <a:gs pos="0">
                    <a:schemeClr val="accent4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E-4139-8270-A1D472C8720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tint val="77000"/>
                      <a:lumMod val="60000"/>
                      <a:lumOff val="40000"/>
                    </a:schemeClr>
                  </a:gs>
                  <a:gs pos="0">
                    <a:schemeClr val="accent4">
                      <a:tint val="77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E-4139-8270-A1D472C872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EE-4139-8270-A1D472C8720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870887269168783"/>
          <c:y val="9.8925236789026566E-2"/>
          <c:w val="0.34979521604421437"/>
          <c:h val="0.66063590743438527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21462014424691E-3"/>
          <c:y val="8.0647195356672086E-2"/>
          <c:w val="0.37643956038142401"/>
          <c:h val="0.747792099676612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2025</c:v>
                </c:pt>
              </c:strCache>
            </c:strRef>
          </c:tx>
          <c:spPr>
            <a:ln w="952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241-4BD1-A721-6D34CAC1F3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241-4BD1-A721-6D34CAC1F3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241-4BD1-A721-6D34CAC1F3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241-4BD1-A721-6D34CAC1F39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241-4BD1-A721-6D34CAC1F39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241-4BD1-A721-6D34CAC1F39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241-4BD1-A721-6D34CAC1F39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241-4BD1-A721-6D34CAC1F39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241-4BD1-A721-6D34CAC1F39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241-4BD1-A721-6D34CAC1F39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241-4BD1-A721-6D34CAC1F39B}"/>
              </c:ext>
            </c:extLst>
          </c:dPt>
          <c:dLbls>
            <c:dLbl>
              <c:idx val="3"/>
              <c:layout>
                <c:manualLayout>
                  <c:x val="1.1997911040874522E-3"/>
                  <c:y val="0.146974410250712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41-4BD1-A721-6D34CAC1F39B}"/>
                </c:ext>
              </c:extLst>
            </c:dLbl>
            <c:dLbl>
              <c:idx val="4"/>
              <c:layout>
                <c:manualLayout>
                  <c:x val="5.9989555204372387E-3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41-4BD1-A721-6D34CAC1F39B}"/>
                </c:ext>
              </c:extLst>
            </c:dLbl>
            <c:dLbl>
              <c:idx val="5"/>
              <c:layout>
                <c:manualLayout>
                  <c:x val="-4.4392270851235753E-2"/>
                  <c:y val="0.12662410729292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41-4BD1-A721-6D34CAC1F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13,2% Субсидии на осущствление дорожной деятельности</c:v>
                </c:pt>
                <c:pt idx="1">
                  <c:v>15,1% Субсидии 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c:v>
                </c:pt>
                <c:pt idx="2">
                  <c:v>1,2% Субсидии на реализацию мероприятий по обеспечению жильем молодых семей</c:v>
                </c:pt>
                <c:pt idx="3">
                  <c:v>0,1% Субсидии на поддержку отрасли культуры</c:v>
                </c:pt>
                <c:pt idx="4">
                  <c:v>25,2% Субсидии на реализацию мероприятий по модернизации школьных систем образования</c:v>
                </c:pt>
                <c:pt idx="5">
                  <c:v>0,6% Субсидии на финансовое обеспечение отдельных полномочий</c:v>
                </c:pt>
                <c:pt idx="6">
                  <c:v>25,3% Прочие субсидии</c:v>
                </c:pt>
                <c:pt idx="7">
                  <c:v>5,0 %Субсидии на реализацию программ формирования современной городской среды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162.5</c:v>
                </c:pt>
                <c:pt idx="1">
                  <c:v>186</c:v>
                </c:pt>
                <c:pt idx="2">
                  <c:v>14.2</c:v>
                </c:pt>
                <c:pt idx="3">
                  <c:v>1.2</c:v>
                </c:pt>
                <c:pt idx="4">
                  <c:v>309.89999999999998</c:v>
                </c:pt>
                <c:pt idx="5">
                  <c:v>6.9</c:v>
                </c:pt>
                <c:pt idx="6">
                  <c:v>311.89999999999998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241-4BD1-A721-6D34CAC1F3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2599707364336692"/>
          <c:y val="1.4070551989949834E-2"/>
          <c:w val="0.5512068953789715"/>
          <c:h val="0.98592949131778174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53430682975754E-2"/>
          <c:y val="5.392456393734029E-2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387-49BF-96A1-FA58FECF53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387-49BF-96A1-FA58FECF53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387-49BF-96A1-FA58FECF53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387-49BF-96A1-FA58FECF53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387-49BF-96A1-FA58FECF534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387-49BF-96A1-FA58FECF534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387-49BF-96A1-FA58FECF534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387-49BF-96A1-FA58FECF534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387-49BF-96A1-FA58FECF534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387-49BF-96A1-FA58FECF534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387-49BF-96A1-FA58FECF5346}"/>
              </c:ext>
            </c:extLst>
          </c:dPt>
          <c:dLbls>
            <c:dLbl>
              <c:idx val="0"/>
              <c:layout>
                <c:manualLayout>
                  <c:x val="-2.053615047338728E-2"/>
                  <c:y val="-9.4063622560456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87-49BF-96A1-FA58FECF5346}"/>
                </c:ext>
              </c:extLst>
            </c:dLbl>
            <c:dLbl>
              <c:idx val="1"/>
              <c:layout>
                <c:manualLayout>
                  <c:x val="-9.6640708110058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87-49BF-96A1-FA58FECF5346}"/>
                </c:ext>
              </c:extLst>
            </c:dLbl>
            <c:dLbl>
              <c:idx val="2"/>
              <c:layout>
                <c:manualLayout>
                  <c:x val="-4.4293146205571836E-17"/>
                  <c:y val="-5.6438173536273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87-49BF-96A1-FA58FECF5346}"/>
                </c:ext>
              </c:extLst>
            </c:dLbl>
            <c:dLbl>
              <c:idx val="3"/>
              <c:layout>
                <c:manualLayout>
                  <c:x val="3.8656283244023114E-2"/>
                  <c:y val="-0.136392252712661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87-49BF-96A1-FA58FECF53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97,6% Субвенции бюджетам городских округов на выполнение передаваемых полномочий субъектов Российской Федерации</c:v>
                </c:pt>
                <c:pt idx="1">
                  <c:v>1,9% Субвенции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c:v>
                </c:pt>
                <c:pt idx="2">
                  <c:v>0,5% Субвенции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c:v>
                </c:pt>
                <c:pt idx="3">
                  <c:v>0,001%Субвенции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4088.4</c:v>
                </c:pt>
                <c:pt idx="1">
                  <c:v>77.7</c:v>
                </c:pt>
                <c:pt idx="2">
                  <c:v>20.8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387-49BF-96A1-FA58FECF53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578945566169974"/>
          <c:y val="5.3077621005073509E-2"/>
          <c:w val="0.373544492012303"/>
          <c:h val="0.83361065942168044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5343470208029E-2"/>
          <c:y val="5.3924563937340297E-2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2024</c:v>
                </c:pt>
              </c:strCache>
            </c:strRef>
          </c:tx>
          <c:spPr>
            <a:ln w="31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1BC-4D28-B343-C4245FE7AC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1BC-4D28-B343-C4245FE7AC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1BC-4D28-B343-C4245FE7AC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1BC-4D28-B343-C4245FE7AC4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1BC-4D28-B343-C4245FE7AC4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1BC-4D28-B343-C4245FE7AC4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1BC-4D28-B343-C4245FE7AC4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1BC-4D28-B343-C4245FE7AC4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1BC-4D28-B343-C4245FE7AC4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1BC-4D28-B343-C4245FE7AC4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1BC-4D28-B343-C4245FE7AC4B}"/>
              </c:ext>
            </c:extLst>
          </c:dPt>
          <c:dLbls>
            <c:dLbl>
              <c:idx val="0"/>
              <c:layout>
                <c:manualLayout>
                  <c:x val="-2.053615047338728E-2"/>
                  <c:y val="-9.4063622560456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BC-4D28-B343-C4245FE7AC4B}"/>
                </c:ext>
              </c:extLst>
            </c:dLbl>
            <c:dLbl>
              <c:idx val="1"/>
              <c:layout>
                <c:manualLayout>
                  <c:x val="9.3016681555930528E-2"/>
                  <c:y val="5.8789764100285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BC-4D28-B343-C4245FE7AC4B}"/>
                </c:ext>
              </c:extLst>
            </c:dLbl>
            <c:dLbl>
              <c:idx val="2"/>
              <c:layout>
                <c:manualLayout>
                  <c:x val="-4.3488318649526007E-2"/>
                  <c:y val="-0.15285338666074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BC-4D28-B343-C4245FE7AC4B}"/>
                </c:ext>
              </c:extLst>
            </c:dLbl>
            <c:dLbl>
              <c:idx val="3"/>
              <c:layout>
                <c:manualLayout>
                  <c:x val="-6.0400442568786118E-3"/>
                  <c:y val="-4.703181128022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BC-4D28-B343-C4245FE7A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70,8% 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c:v>
                </c:pt>
                <c:pt idx="1">
                  <c:v>21,6% Прочие межбюджетные трансферты</c:v>
                </c:pt>
                <c:pt idx="2">
                  <c:v>1,5% Межбюджетные трансферты на обеспечение выплат ежемесячного вознаграждения советникам директоров по воспитанию и взаимодействию с детскими общественными объединениями в государственных общеобразовательных организациий и профессиональных образовательных</c:v>
                </c:pt>
                <c:pt idx="3">
                  <c:v>6,1% Межбюджетные трансферты на проведение мерпоприятий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129</c:v>
                </c:pt>
                <c:pt idx="1">
                  <c:v>39.299999999999997</c:v>
                </c:pt>
                <c:pt idx="2">
                  <c:v>2.7</c:v>
                </c:pt>
                <c:pt idx="3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1BC-4D28-B343-C4245FE7AC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08929068764049"/>
          <c:y val="0.13303172481422895"/>
          <c:w val="0.36871245660680013"/>
          <c:h val="0.68075726414792159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 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2864</c:v>
                </c:pt>
                <c:pt idx="1">
                  <c:v>2951.7</c:v>
                </c:pt>
                <c:pt idx="2">
                  <c:v>3068.6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D7-41E5-B2F7-C44C7F010A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578</c:v>
                </c:pt>
                <c:pt idx="1">
                  <c:v>562.20000000000005</c:v>
                </c:pt>
                <c:pt idx="2">
                  <c:v>562.5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D7-41E5-B2F7-C44C7F010A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5622.9</c:v>
                </c:pt>
                <c:pt idx="1">
                  <c:v>5937.5</c:v>
                </c:pt>
                <c:pt idx="2">
                  <c:v>6189.4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D-41C5-8B53-7FD72B29A1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9562304"/>
        <c:axId val="389557208"/>
        <c:axId val="0"/>
      </c:bar3DChart>
      <c:catAx>
        <c:axId val="389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557208"/>
        <c:crosses val="autoZero"/>
        <c:auto val="1"/>
        <c:lblAlgn val="ctr"/>
        <c:lblOffset val="100"/>
        <c:noMultiLvlLbl val="0"/>
      </c:catAx>
      <c:valAx>
        <c:axId val="3895572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3895623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dPt>
            <c:idx val="0"/>
            <c:bubble3D val="0"/>
            <c:spPr>
              <a:solidFill>
                <a:srgbClr val="EAB2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42-42D5-9AF8-60D71A0FC0C3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42-42D5-9AF8-60D71A0FC0C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942-42D5-9AF8-60D71A0FC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3442</c:v>
                </c:pt>
                <c:pt idx="1">
                  <c:v>5623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42-42D5-9AF8-60D71A0FC0C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34"/>
        <c:holeSize val="4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55691309502861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0100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1BE-4A75-927F-37145DC70D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1BE-4A75-927F-37145DC70D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1BE-4A75-927F-37145DC70D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1BE-4A75-927F-37145DC70D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1BE-4A75-927F-37145DC70DBE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0,01%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BE-4A75-927F-37145DC70DBE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BE-4A75-927F-37145DC70DB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  <c:pt idx="1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  <c:pt idx="2">
                  <c:v>Судебная система</c:v>
                </c:pt>
                <c:pt idx="3">
                  <c:v>Резервные фонды</c:v>
                </c:pt>
                <c:pt idx="4">
                  <c:v>Другие общегосударственные вопросы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11.6</c:v>
                </c:pt>
                <c:pt idx="1">
                  <c:v>134.80000000000001</c:v>
                </c:pt>
                <c:pt idx="2">
                  <c:v>0.05</c:v>
                </c:pt>
                <c:pt idx="3">
                  <c:v>5</c:v>
                </c:pt>
                <c:pt idx="4">
                  <c:v>86.4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BE-4A75-927F-37145DC70D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0300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21-426D-B458-BB6D08BE10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821-426D-B458-BB6D08BE10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821-426D-B458-BB6D08BE10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821-426D-B458-BB6D08BE10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821-426D-B458-BB6D08BE10E9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21-426D-B458-BB6D08BE10E9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21-426D-B458-BB6D08BE10E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Защита населения и территории от чрезвычайных ситуаций природного и техногенного характера, гражданская оборона</c:v>
                </c:pt>
                <c:pt idx="1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52.7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821-426D-B458-BB6D08BE10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0400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9A-4DB1-BB16-21FBADBCF1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29A-4DB1-BB16-21FBADBCF1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29A-4DB1-BB16-21FBADBCF1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29A-4DB1-BB16-21FBADBCF15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29A-4DB1-BB16-21FBADBCF1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0,5%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9A-4DB1-BB16-21FBADBCF156}"/>
                </c:ext>
              </c:extLst>
            </c:dLbl>
            <c:dLbl>
              <c:idx val="2"/>
              <c:layout>
                <c:manualLayout>
                  <c:x val="4.4352429872214057E-2"/>
                  <c:y val="-2.088583724615410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9A-4DB1-BB16-21FBADBCF156}"/>
                </c:ext>
              </c:extLst>
            </c:dLbl>
            <c:dLbl>
              <c:idx val="3"/>
              <c:layout>
                <c:manualLayout>
                  <c:x val="-2.0871731704571319E-2"/>
                  <c:y val="6.961945748717936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9A-4DB1-BB16-21FBADBCF15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Сельское хозяйство и рыболовство</c:v>
                </c:pt>
                <c:pt idx="1">
                  <c:v>Транспорт</c:v>
                </c:pt>
                <c:pt idx="2">
                  <c:v>Дорожное хозяйство (дорожные фонды)</c:v>
                </c:pt>
                <c:pt idx="3">
                  <c:v>Другие вопросы в области национальной экономики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5.9</c:v>
                </c:pt>
                <c:pt idx="1">
                  <c:v>181</c:v>
                </c:pt>
                <c:pt idx="2">
                  <c:v>294.3</c:v>
                </c:pt>
                <c:pt idx="3">
                  <c:v>196.9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9A-4DB1-BB16-21FBADBCF15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0500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67-48E5-ABC9-67C70A0E2360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67-48E5-ABC9-67C70A0E2360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67-48E5-ABC9-67C70A0E2360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267-48E5-ABC9-67C70A0E23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267-48E5-ABC9-67C70A0E2360}"/>
              </c:ext>
            </c:extLst>
          </c:dPt>
          <c:dLbls>
            <c:dLbl>
              <c:idx val="0"/>
              <c:layout>
                <c:manualLayout>
                  <c:x val="2.6089664630714149E-3"/>
                  <c:y val="-1.16032429145300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67-48E5-ABC9-67C70A0E2360}"/>
                </c:ext>
              </c:extLst>
            </c:dLbl>
            <c:dLbl>
              <c:idx val="2"/>
              <c:layout>
                <c:manualLayout>
                  <c:x val="-2.6089664630714149E-3"/>
                  <c:y val="-9.282594331623971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67-48E5-ABC9-67C70A0E2360}"/>
                </c:ext>
              </c:extLst>
            </c:dLbl>
            <c:dLbl>
              <c:idx val="3"/>
              <c:layout>
                <c:manualLayout>
                  <c:x val="-2.0871731704571319E-2"/>
                  <c:y val="6.961945748717936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67-48E5-ABC9-67C70A0E236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Жилищное хозяйство</c:v>
                </c:pt>
                <c:pt idx="1">
                  <c:v>Благоустройство</c:v>
                </c:pt>
                <c:pt idx="2">
                  <c:v>Другие вопросы в области жилищно-коммунального хозяйства</c:v>
                </c:pt>
                <c:pt idx="3">
                  <c:v>Коммунальное хозяйство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36.299999999999997</c:v>
                </c:pt>
                <c:pt idx="1">
                  <c:v>728</c:v>
                </c:pt>
                <c:pt idx="2">
                  <c:v>41.7</c:v>
                </c:pt>
                <c:pt idx="3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67-48E5-ABC9-67C70A0E236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0500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67-48E5-ABC9-67C70A0E2360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67-48E5-ABC9-67C70A0E2360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67-48E5-ABC9-67C70A0E2360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267-48E5-ABC9-67C70A0E23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267-48E5-ABC9-67C70A0E2360}"/>
              </c:ext>
            </c:extLst>
          </c:dPt>
          <c:cat>
            <c:strRef>
              <c:f>Sheet1!$A$2:$A$3</c:f>
              <c:strCache>
                <c:ptCount val="2"/>
                <c:pt idx="0">
                  <c:v>Другие вопросы в области охраны окружающей среды</c:v>
                </c:pt>
                <c:pt idx="1">
                  <c:v>Другие вопросы в области охраны окружающей среды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0.0">
                  <c:v>17.899999999999999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67-48E5-ABC9-67C70A0E2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3717764884051"/>
          <c:y val="0.44513292382717712"/>
          <c:w val="0.61975751813745272"/>
          <c:h val="0.5512678781305001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0700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74C-4F77-8CE1-0D4F761EC7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74C-4F77-8CE1-0D4F761EC7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74C-4F77-8CE1-0D4F761EC7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74C-4F77-8CE1-0D4F761EC7C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74C-4F77-8CE1-0D4F761EC7C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74C-4F77-8CE1-0D4F761EC7C1}"/>
              </c:ext>
            </c:extLst>
          </c:dPt>
          <c:dLbls>
            <c:dLbl>
              <c:idx val="2"/>
              <c:layout>
                <c:manualLayout>
                  <c:x val="-2.6089664630714247E-2"/>
                  <c:y val="6.961945748717978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4C-4F77-8CE1-0D4F761EC7C1}"/>
                </c:ext>
              </c:extLst>
            </c:dLbl>
            <c:dLbl>
              <c:idx val="3"/>
              <c:layout>
                <c:manualLayout>
                  <c:x val="-0.1043586585228566"/>
                  <c:y val="-7.42607546529918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0,01%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4C-4F77-8CE1-0D4F761EC7C1}"/>
                </c:ext>
              </c:extLst>
            </c:dLbl>
            <c:dLbl>
              <c:idx val="4"/>
              <c:layout>
                <c:manualLayout>
                  <c:x val="-1.0435865852285659E-2"/>
                  <c:y val="-0.139238914974359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4C-4F77-8CE1-0D4F761EC7C1}"/>
                </c:ext>
              </c:extLst>
            </c:dLbl>
            <c:dLbl>
              <c:idx val="5"/>
              <c:layout>
                <c:manualLayout>
                  <c:x val="6.7833128039856791E-2"/>
                  <c:y val="-8.3543348984615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4C-4F77-8CE1-0D4F761EC7C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 и оздоровление детей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2395.4</c:v>
                </c:pt>
                <c:pt idx="1">
                  <c:v>3156.5</c:v>
                </c:pt>
                <c:pt idx="2">
                  <c:v>399.7</c:v>
                </c:pt>
                <c:pt idx="3">
                  <c:v>0.6</c:v>
                </c:pt>
                <c:pt idx="4">
                  <c:v>13.1</c:v>
                </c:pt>
                <c:pt idx="5">
                  <c:v>171.3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74C-4F77-8CE1-0D4F761EC7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3577990019367975E-2"/>
          <c:y val="1.3923891497435958E-2"/>
          <c:w val="0.85284381453083391"/>
          <c:h val="0.36862771826522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0800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43-45A6-BAD4-90E76FF8D787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43-45A6-BAD4-90E76FF8D7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43-45A6-BAD4-90E76FF8D7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B43-45A6-BAD4-90E76FF8D7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B43-45A6-BAD4-90E76FF8D787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43-45A6-BAD4-90E76FF8D787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43-45A6-BAD4-90E76FF8D78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144.9</c:v>
                </c:pt>
                <c:pt idx="1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43-45A6-BAD4-90E76FF8D78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1000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51-498E-A535-2C591FBE4A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51-498E-A535-2C591FBE4A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51-498E-A535-2C591FBE4A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B51-498E-A535-2C591FBE4A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B51-498E-A535-2C591FBE4A25}"/>
              </c:ext>
            </c:extLst>
          </c:dPt>
          <c:dLbls>
            <c:dLbl>
              <c:idx val="0"/>
              <c:layout>
                <c:manualLayout>
                  <c:x val="2.6089664630714149E-3"/>
                  <c:y val="-1.16032429145300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51-498E-A535-2C591FBE4A25}"/>
                </c:ext>
              </c:extLst>
            </c:dLbl>
            <c:dLbl>
              <c:idx val="1"/>
              <c:layout>
                <c:manualLayout>
                  <c:x val="1.8262765241499904E-2"/>
                  <c:y val="-3.01684315777779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51-498E-A535-2C591FBE4A25}"/>
                </c:ext>
              </c:extLst>
            </c:dLbl>
            <c:dLbl>
              <c:idx val="2"/>
              <c:layout>
                <c:manualLayout>
                  <c:x val="-2.6089664630714149E-3"/>
                  <c:y val="-9.282594331623971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51-498E-A535-2C591FBE4A25}"/>
                </c:ext>
              </c:extLst>
            </c:dLbl>
            <c:dLbl>
              <c:idx val="3"/>
              <c:layout>
                <c:manualLayout>
                  <c:x val="-2.0871731704571319E-2"/>
                  <c:y val="6.961945748717936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51-498E-A535-2C591FBE4A2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10.1</c:v>
                </c:pt>
                <c:pt idx="1">
                  <c:v>20.5</c:v>
                </c:pt>
                <c:pt idx="2">
                  <c:v>387.3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51-498E-A535-2C591FBE4A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1100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F89-44C5-9879-7AA94FFBF91E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F89-44C5-9879-7AA94FFBF9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F89-44C5-9879-7AA94FFBF9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F89-44C5-9879-7AA94FFBF91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F89-44C5-9879-7AA94FFBF91E}"/>
              </c:ext>
            </c:extLst>
          </c:dPt>
          <c:dLbls>
            <c:dLbl>
              <c:idx val="2"/>
              <c:layout>
                <c:manualLayout>
                  <c:x val="-0.17480075302578485"/>
                  <c:y val="7.42607546529917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89-44C5-9879-7AA94FFBF91E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89-44C5-9879-7AA94FFBF91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Физическая культура</c:v>
                </c:pt>
                <c:pt idx="1">
                  <c:v>Массовый спорт</c:v>
                </c:pt>
                <c:pt idx="2">
                  <c:v>Спорт высших достижений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78.8</c:v>
                </c:pt>
                <c:pt idx="1">
                  <c:v>177.4</c:v>
                </c:pt>
                <c:pt idx="2">
                  <c:v>148.5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F89-44C5-9879-7AA94FFBF9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630242481862547"/>
          <c:y val="2.5527134411965923E-2"/>
          <c:w val="0.57000411682582042"/>
          <c:h val="0.1836153804548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1200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7D4-492E-8B3D-98688F1D7D4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7D4-492E-8B3D-98688F1D7D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7D4-492E-8B3D-98688F1D7D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7D4-492E-8B3D-98688F1D7D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7D4-492E-8B3D-98688F1D7D44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D4-492E-8B3D-98688F1D7D44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D4-492E-8B3D-98688F1D7D4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Периодическая печать и издательства</c:v>
                </c:pt>
              </c:strCache>
            </c:strRef>
          </c:cat>
          <c:val>
            <c:numRef>
              <c:f>Sheet1!$B$2</c:f>
              <c:numCache>
                <c:formatCode>0.0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7D4-492E-8B3D-98688F1D7D4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876905264524548"/>
          <c:y val="1.3923891497435958E-2"/>
          <c:w val="0.64246168927907887"/>
          <c:h val="7.91861942240335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3-4559-832F-A1BC4C725F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43-4559-832F-A1BC4C725F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43-4559-832F-A1BC4C725F4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43-4559-832F-A1BC4C725F4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Доход от продажи материальных и нематериальных активов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43-4559-832F-A1BC4C725F4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Госпошлина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43-4559-832F-A1BC4C725F4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105.5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43-4559-832F-A1BC4C725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8006424"/>
        <c:axId val="388007208"/>
      </c:barChart>
      <c:catAx>
        <c:axId val="388006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8007208"/>
        <c:crosses val="autoZero"/>
        <c:auto val="1"/>
        <c:lblAlgn val="ctr"/>
        <c:lblOffset val="100"/>
        <c:noMultiLvlLbl val="0"/>
      </c:catAx>
      <c:valAx>
        <c:axId val="3880072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8006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270373379821006E-2"/>
          <c:y val="0.53473600621666184"/>
          <c:w val="0.78946550991655973"/>
          <c:h val="0.451868843133398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1300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AE-49C4-8445-FC92D0665F25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AE-49C4-8445-FC92D0665F25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1AE-49C4-8445-FC92D0665F25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1AE-49C4-8445-FC92D0665F25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1AE-49C4-8445-FC92D0665F25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AE-49C4-8445-FC92D0665F25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AE-49C4-8445-FC92D0665F2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Обслуживание государственного (муниципального) внутреннего долга</c:v>
                </c:pt>
              </c:strCache>
            </c:strRef>
          </c:cat>
          <c:val>
            <c:numRef>
              <c:f>Sheet1!$B$2</c:f>
              <c:numCache>
                <c:formatCode>0.0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AE-49C4-8445-FC92D0665F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856560612842332E-2"/>
          <c:y val="2.7244810868035478E-2"/>
          <c:w val="0.90533297368291255"/>
          <c:h val="0.896240054109922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1549073648017557E-2"/>
                  <c:y val="-3.9833375091649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9 165,5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70-4AD7-AE8C-F13D24D68D73}"/>
                </c:ext>
              </c:extLst>
            </c:dLbl>
            <c:dLbl>
              <c:idx val="1"/>
              <c:layout>
                <c:manualLayout>
                  <c:x val="5.7797446211413687E-2"/>
                  <c:y val="-4.68627942254705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en-US" baseline="0" dirty="0"/>
                      <a:t> 451,4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70-4AD7-AE8C-F13D24D68D73}"/>
                </c:ext>
              </c:extLst>
            </c:dLbl>
            <c:dLbl>
              <c:idx val="2"/>
              <c:layout>
                <c:manualLayout>
                  <c:x val="6.5607911915658665E-2"/>
                  <c:y val="-5.15490736480176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9 820,5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70-4AD7-AE8C-F13D24D68D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9165.5</c:v>
                </c:pt>
                <c:pt idx="1">
                  <c:v>9451.4</c:v>
                </c:pt>
                <c:pt idx="2">
                  <c:v>9820.5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70-4AD7-AE8C-F13D24D68D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6295568"/>
        <c:axId val="416303408"/>
        <c:axId val="402080640"/>
      </c:bar3DChart>
      <c:catAx>
        <c:axId val="41629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6303408"/>
        <c:crosses val="autoZero"/>
        <c:auto val="1"/>
        <c:lblAlgn val="ctr"/>
        <c:lblOffset val="100"/>
        <c:noMultiLvlLbl val="0"/>
      </c:catAx>
      <c:valAx>
        <c:axId val="41630340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16295568"/>
        <c:crosses val="autoZero"/>
        <c:crossBetween val="between"/>
      </c:valAx>
      <c:serAx>
        <c:axId val="402080640"/>
        <c:scaling>
          <c:orientation val="minMax"/>
        </c:scaling>
        <c:delete val="1"/>
        <c:axPos val="b"/>
        <c:majorTickMark val="out"/>
        <c:minorTickMark val="none"/>
        <c:tickLblPos val="nextTo"/>
        <c:crossAx val="416303408"/>
        <c:crosses val="autoZero"/>
      </c:ser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6555580128111302E-2"/>
          <c:y val="0.12094715242105372"/>
          <c:w val="0.12287103336015541"/>
          <c:h val="5.5163781775834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35</c:v>
                </c:pt>
                <c:pt idx="2">
                  <c:v>39</c:v>
                </c:pt>
                <c:pt idx="3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24-4E7C-81CF-E319344666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</c:v>
                </c:pt>
                <c:pt idx="1">
                  <c:v>17</c:v>
                </c:pt>
                <c:pt idx="2">
                  <c:v>1</c:v>
                </c:pt>
                <c:pt idx="3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24-4E7C-81CF-E3193446666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18</c:v>
                </c:pt>
                <c:pt idx="1">
                  <c:v>1</c:v>
                </c:pt>
                <c:pt idx="2">
                  <c:v>23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24-4E7C-81CF-E3193446666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год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53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24-4E7C-81CF-E3193446666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 год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35</c:v>
                </c:pt>
                <c:pt idx="1">
                  <c:v>62</c:v>
                </c:pt>
                <c:pt idx="2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5C-4970-AAD0-B5745AA34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091128"/>
        <c:axId val="425090344"/>
      </c:lineChart>
      <c:catAx>
        <c:axId val="42509112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0344"/>
        <c:crosses val="autoZero"/>
        <c:auto val="1"/>
        <c:lblAlgn val="ctr"/>
        <c:lblOffset val="100"/>
        <c:noMultiLvlLbl val="0"/>
      </c:catAx>
      <c:valAx>
        <c:axId val="425090344"/>
        <c:scaling>
          <c:orientation val="maxMin"/>
          <c:max val="5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57434762757302"/>
          <c:y val="0.22851152966126126"/>
          <c:w val="0.75524254539817171"/>
          <c:h val="0.604012001479441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B-4255-98ED-048759EBBF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FB-4255-98ED-048759EBBF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4186.8999999999996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FB-4255-98ED-048759EBBF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182.1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FB-4255-98ED-048759EBB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8007992"/>
        <c:axId val="388008384"/>
      </c:barChart>
      <c:catAx>
        <c:axId val="38800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8008384"/>
        <c:crosses val="autoZero"/>
        <c:auto val="1"/>
        <c:lblAlgn val="ctr"/>
        <c:lblOffset val="100"/>
        <c:noMultiLvlLbl val="0"/>
      </c:catAx>
      <c:valAx>
        <c:axId val="38800838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8007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2025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8101495667148089"/>
          <c:y val="1.7636929230085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07191214865015"/>
          <c:w val="0.7941640743621079"/>
          <c:h val="0.38024750722141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6B9-4359-8647-BD2918BCA7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6B9-4359-8647-BD2918BCA7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B9-4359-8647-BD2918BCA7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6B9-4359-8647-BD2918BCA7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6B9-4359-8647-BD2918BCA7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6B9-4359-8647-BD2918BCA75B}"/>
              </c:ext>
            </c:extLst>
          </c:dPt>
          <c:dLbls>
            <c:dLbl>
              <c:idx val="1"/>
              <c:layout>
                <c:manualLayout>
                  <c:x val="9.595173706986479E-2"/>
                  <c:y val="-6.3260613685566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B9-4359-8647-BD2918BCA75B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B9-4359-8647-BD2918BCA75B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B9-4359-8647-BD2918BCA7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69,0% НДФЛ</c:v>
                </c:pt>
                <c:pt idx="1">
                  <c:v>0,8% Акцизы</c:v>
                </c:pt>
                <c:pt idx="2">
                  <c:v>39,3% Налоги на совокупный доход</c:v>
                </c:pt>
                <c:pt idx="3">
                  <c:v>16,6% Налоги на имущество</c:v>
                </c:pt>
                <c:pt idx="4">
                  <c:v>0,03% Платежи за пользование природными ресурсами</c:v>
                </c:pt>
                <c:pt idx="5">
                  <c:v>3,2%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1533.6</c:v>
                </c:pt>
                <c:pt idx="1">
                  <c:v>17.600000000000001</c:v>
                </c:pt>
                <c:pt idx="2">
                  <c:v>872</c:v>
                </c:pt>
                <c:pt idx="3">
                  <c:v>369.2</c:v>
                </c:pt>
                <c:pt idx="4">
                  <c:v>0.7</c:v>
                </c:pt>
                <c:pt idx="5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B9-4359-8647-BD2918BCA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133488640151091"/>
          <c:y val="0.48892015470503275"/>
          <c:w val="0.81866511359848904"/>
          <c:h val="0.42682097822464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2026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626431553901417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91796281894604"/>
          <c:y val="0.11882597840006083"/>
          <c:w val="0.7941640743621079"/>
          <c:h val="0.35420790233833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ED-4CB6-B22A-57B430031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ED-4CB6-B22A-57B430031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2ED-4CB6-B22A-57B430031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ED-4CB6-B22A-57B430031F5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2ED-4CB6-B22A-57B430031F5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2ED-4CB6-B22A-57B430031F50}"/>
              </c:ext>
            </c:extLst>
          </c:dPt>
          <c:dLbls>
            <c:dLbl>
              <c:idx val="1"/>
              <c:layout>
                <c:manualLayout>
                  <c:x val="9.595173706986479E-2"/>
                  <c:y val="-6.3260613685566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ED-4CB6-B22A-57B430031F50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ED-4CB6-B22A-57B430031F50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ED-4CB6-B22A-57B430031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50% НДФЛ</c:v>
                </c:pt>
                <c:pt idx="1">
                  <c:v>0,6% Акцизы</c:v>
                </c:pt>
                <c:pt idx="2">
                  <c:v>32,8% Налоги на совокупный доход</c:v>
                </c:pt>
                <c:pt idx="3">
                  <c:v>13,3% Налоги на имущество</c:v>
                </c:pt>
                <c:pt idx="4">
                  <c:v>0,02% Платежи за пользование природными ресурсами</c:v>
                </c:pt>
                <c:pt idx="5">
                  <c:v>2,4%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1476</c:v>
                </c:pt>
                <c:pt idx="1">
                  <c:v>18.2</c:v>
                </c:pt>
                <c:pt idx="2">
                  <c:v>967.8</c:v>
                </c:pt>
                <c:pt idx="3">
                  <c:v>391.9</c:v>
                </c:pt>
                <c:pt idx="4">
                  <c:v>0.7</c:v>
                </c:pt>
                <c:pt idx="5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ED-4CB6-B22A-57B430031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235796717031442"/>
          <c:y val="0.48542833690993398"/>
          <c:w val="0.80764203282968561"/>
          <c:h val="0.44928524023646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2027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5162007462133837"/>
          <c:y val="4.64129716581198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61540384401734"/>
          <c:y val="0.12346727556587279"/>
          <c:w val="0.7941640743621079"/>
          <c:h val="0.35420790233833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2C7-438C-8FDB-993BBD5250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2C7-438C-8FDB-993BBD5250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2C7-438C-8FDB-993BBD5250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2C7-438C-8FDB-993BBD5250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2C7-438C-8FDB-993BBD5250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2C7-438C-8FDB-993BBD525098}"/>
              </c:ext>
            </c:extLst>
          </c:dPt>
          <c:dLbls>
            <c:dLbl>
              <c:idx val="1"/>
              <c:layout>
                <c:manualLayout>
                  <c:x val="9.595173706986479E-2"/>
                  <c:y val="-6.3260613685566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C7-438C-8FDB-993BBD525098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C7-438C-8FDB-993BBD525098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C7-438C-8FDB-993BBD525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47,5% НДФЛ</c:v>
                </c:pt>
                <c:pt idx="1">
                  <c:v>0,6% Акцизы</c:v>
                </c:pt>
                <c:pt idx="2">
                  <c:v>34,9% Налоги на совокупный доход</c:v>
                </c:pt>
                <c:pt idx="3">
                  <c:v>13,2% Налоги на имущество</c:v>
                </c:pt>
                <c:pt idx="4">
                  <c:v>0,02% Платежи за пользование природными ресурсами</c:v>
                </c:pt>
                <c:pt idx="5">
                  <c:v>3,8%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1458.4</c:v>
                </c:pt>
                <c:pt idx="1">
                  <c:v>18.7</c:v>
                </c:pt>
                <c:pt idx="2">
                  <c:v>1070.9000000000001</c:v>
                </c:pt>
                <c:pt idx="3">
                  <c:v>404.7</c:v>
                </c:pt>
                <c:pt idx="4">
                  <c:v>0.8</c:v>
                </c:pt>
                <c:pt idx="5">
                  <c:v>57.3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2C7-438C-8FDB-993BBD525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96308512017182"/>
          <c:y val="0.47382509399540401"/>
          <c:w val="0.83703691487982812"/>
          <c:h val="0.44928524023646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2025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552944348776062"/>
          <c:y val="4.8919249514903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B02-4ADB-A6D1-68EF55FFC3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B02-4ADB-A6D1-68EF55FFC3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B02-4ADB-A6D1-68EF55FFC3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B02-4ADB-A6D1-68EF55FFC3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B02-4ADB-A6D1-68EF55FFC3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B02-4ADB-A6D1-68EF55FFC3DA}"/>
              </c:ext>
            </c:extLst>
          </c:dPt>
          <c:dLbls>
            <c:dLbl>
              <c:idx val="0"/>
              <c:layout>
                <c:manualLayout>
                  <c:x val="-0.14156702496018961"/>
                  <c:y val="-0.15015124582117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2-4ADB-A6D1-68EF55FFC3DA}"/>
                </c:ext>
              </c:extLst>
            </c:dLbl>
            <c:dLbl>
              <c:idx val="1"/>
              <c:layout>
                <c:manualLayout>
                  <c:x val="-1.060472447505832E-2"/>
                  <c:y val="-1.5488178081223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2-4ADB-A6D1-68EF55FFC3DA}"/>
                </c:ext>
              </c:extLst>
            </c:dLbl>
            <c:dLbl>
              <c:idx val="2"/>
              <c:layout>
                <c:manualLayout>
                  <c:x val="0.10388718383142614"/>
                  <c:y val="-3.69376346351126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02-4ADB-A6D1-68EF55FFC3DA}"/>
                </c:ext>
              </c:extLst>
            </c:dLbl>
            <c:dLbl>
              <c:idx val="3"/>
              <c:layout>
                <c:manualLayout>
                  <c:x val="0.11083693247046625"/>
                  <c:y val="4.72984964152611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02-4ADB-A6D1-68EF55FFC3DA}"/>
                </c:ext>
              </c:extLst>
            </c:dLbl>
            <c:dLbl>
              <c:idx val="4"/>
              <c:layout>
                <c:manualLayout>
                  <c:x val="7.3399251934970183E-2"/>
                  <c:y val="-1.76652449872092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02-4ADB-A6D1-68EF55FFC3DA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02-4ADB-A6D1-68EF55FFC3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87,1%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0,6% Платежи при пользовании природными ресурсами</c:v>
                </c:pt>
                <c:pt idx="2">
                  <c:v>0,2% Доходы от оказания платных услуг (работ) получателями средств бюджетов</c:v>
                </c:pt>
                <c:pt idx="3">
                  <c:v>10,2% Доходы от продажи материальных и нематериальных активов</c:v>
                </c:pt>
                <c:pt idx="4">
                  <c:v>1,9% 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503.3</c:v>
                </c:pt>
                <c:pt idx="1">
                  <c:v>3.5</c:v>
                </c:pt>
                <c:pt idx="2">
                  <c:v>1.3</c:v>
                </c:pt>
                <c:pt idx="3">
                  <c:v>59</c:v>
                </c:pt>
                <c:pt idx="4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B02-4ADB-A6D1-68EF55FFC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034836407065883E-2"/>
          <c:y val="0.48671553855127209"/>
          <c:w val="0.91658102803392216"/>
          <c:h val="0.50057208650698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2026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4427135410880272"/>
          <c:y val="4.24602127541384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8F5-44CD-9134-0ECFF1BDF4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8F5-44CD-9134-0ECFF1BDF4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8F5-44CD-9134-0ECFF1BDF4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8F5-44CD-9134-0ECFF1BDF4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8F5-44CD-9134-0ECFF1BDF4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8F5-44CD-9134-0ECFF1BDF486}"/>
              </c:ext>
            </c:extLst>
          </c:dPt>
          <c:dLbls>
            <c:dLbl>
              <c:idx val="0"/>
              <c:layout>
                <c:manualLayout>
                  <c:x val="-0.14156702496018961"/>
                  <c:y val="-0.15015124582117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F5-44CD-9134-0ECFF1BDF486}"/>
                </c:ext>
              </c:extLst>
            </c:dLbl>
            <c:dLbl>
              <c:idx val="1"/>
              <c:layout>
                <c:manualLayout>
                  <c:x val="-1.060472447505832E-2"/>
                  <c:y val="-1.5488178081223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F5-44CD-9134-0ECFF1BDF486}"/>
                </c:ext>
              </c:extLst>
            </c:dLbl>
            <c:dLbl>
              <c:idx val="2"/>
              <c:layout>
                <c:manualLayout>
                  <c:x val="0.10021282357515829"/>
                  <c:y val="-3.92281449247342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F5-44CD-9134-0ECFF1BDF486}"/>
                </c:ext>
              </c:extLst>
            </c:dLbl>
            <c:dLbl>
              <c:idx val="3"/>
              <c:layout>
                <c:manualLayout>
                  <c:x val="0.12920873375180536"/>
                  <c:y val="3.3555434677532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F5-44CD-9134-0ECFF1BDF486}"/>
                </c:ext>
              </c:extLst>
            </c:dLbl>
            <c:dLbl>
              <c:idx val="4"/>
              <c:layout>
                <c:manualLayout>
                  <c:x val="6.9724891678702369E-2"/>
                  <c:y val="-1.76652449872092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F5-44CD-9134-0ECFF1BDF486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8F5-44CD-9134-0ECFF1BDF4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89,5%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0,6% Платежи при пользовании природными ресурсами</c:v>
                </c:pt>
                <c:pt idx="2">
                  <c:v>0,2% Доходы от оказания платных услуг (работ) получателями бюджета</c:v>
                </c:pt>
                <c:pt idx="3">
                  <c:v>7,7% Доходы от продажи материальных и нематериальных активов</c:v>
                </c:pt>
                <c:pt idx="4">
                  <c:v>1,9% 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503.3</c:v>
                </c:pt>
                <c:pt idx="1">
                  <c:v>3.5</c:v>
                </c:pt>
                <c:pt idx="2">
                  <c:v>1.4</c:v>
                </c:pt>
                <c:pt idx="3">
                  <c:v>43.1</c:v>
                </c:pt>
                <c:pt idx="4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F5-44CD-9134-0ECFF1BDF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034836407065883E-2"/>
          <c:y val="0.48671553855127209"/>
          <c:w val="0.91658102803392216"/>
          <c:h val="0.50057208650698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0257C4-814C-4F30-804A-E2D2B9EFBE55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B5E406-F6F3-4B37-98D1-9AFE43C2A21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Приоритетными направлениями бюджетной политики в среднесрочной перспективе являются: 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88A024-AF5B-426D-A40D-F290DD7E8A65}" type="parTrans" cxnId="{76EE8332-9568-4924-90F8-C7E35F1717F7}">
      <dgm:prSet/>
      <dgm:spPr/>
      <dgm:t>
        <a:bodyPr/>
        <a:lstStyle/>
        <a:p>
          <a:endParaRPr lang="ru-RU"/>
        </a:p>
      </dgm:t>
    </dgm:pt>
    <dgm:pt modelId="{5553F709-A9B1-4243-BCAE-0F61DF3D3F37}" type="sibTrans" cxnId="{76EE8332-9568-4924-90F8-C7E35F1717F7}">
      <dgm:prSet/>
      <dgm:spPr/>
      <dgm:t>
        <a:bodyPr/>
        <a:lstStyle/>
        <a:p>
          <a:endParaRPr lang="ru-RU"/>
        </a:p>
      </dgm:t>
    </dgm:pt>
    <dgm:pt modelId="{8F4DF4BA-2A43-473F-8140-7CACE00DD1D6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заработной платы работников учреждений бюджетной сферы с учетом установленного с 1 января 2025 года минимального размера оплаты труда 21 860 рублей (с районным коэффициентом –25 139,00 рублей); 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664ED-3A26-4416-82DD-64A2F2B4B58D}" type="parTrans" cxnId="{D9CF903B-3083-4CF4-BC22-2B0C10C5F2C8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019DD809-4BBF-4DF6-985C-7053D3DFD618}" type="sibTrans" cxnId="{D9CF903B-3083-4CF4-BC22-2B0C10C5F2C8}">
      <dgm:prSet/>
      <dgm:spPr/>
      <dgm:t>
        <a:bodyPr/>
        <a:lstStyle/>
        <a:p>
          <a:endParaRPr lang="ru-RU"/>
        </a:p>
      </dgm:t>
    </dgm:pt>
    <dgm:pt modelId="{09CFF3F4-3D77-4080-A7D2-2DE005F15C9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E5C59-A4E0-46A8-8CD9-C3822F697C42}" type="parTrans" cxnId="{7EDF9B19-F029-41AD-84E6-E9067228AF6B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79B1AF87-D0E9-4C8D-9B44-C1E9256596FE}" type="sibTrans" cxnId="{7EDF9B19-F029-41AD-84E6-E9067228AF6B}">
      <dgm:prSet/>
      <dgm:spPr/>
      <dgm:t>
        <a:bodyPr/>
        <a:lstStyle/>
        <a:p>
          <a:endParaRPr lang="ru-RU"/>
        </a:p>
      </dgm:t>
    </dgm:pt>
    <dgm:pt modelId="{B2D8FD07-5530-4F9A-A6AB-F4EE9DA82DC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A16347-47D6-4D41-9293-B177927CB4E6}" type="parTrans" cxnId="{B43BA832-3B23-4E4F-881F-C22850C8E157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BBD47AF-CB4F-48F8-960C-61CAB7FB781A}" type="sibTrans" cxnId="{B43BA832-3B23-4E4F-881F-C22850C8E157}">
      <dgm:prSet/>
      <dgm:spPr/>
      <dgm:t>
        <a:bodyPr/>
        <a:lstStyle/>
        <a:p>
          <a:endParaRPr lang="ru-RU"/>
        </a:p>
      </dgm:t>
    </dgm:pt>
    <dgm:pt modelId="{92415023-F048-4FBF-8BD5-19F9F5FB8186}" type="pres">
      <dgm:prSet presAssocID="{790257C4-814C-4F30-804A-E2D2B9EFBE5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037BD56-6042-4CBB-B8A3-AA96CC46D4E0}" type="pres">
      <dgm:prSet presAssocID="{DDB5E406-F6F3-4B37-98D1-9AFE43C2A21A}" presName="root1" presStyleCnt="0"/>
      <dgm:spPr/>
    </dgm:pt>
    <dgm:pt modelId="{C8663015-BFCA-497A-8595-283157D08DC8}" type="pres">
      <dgm:prSet presAssocID="{DDB5E406-F6F3-4B37-98D1-9AFE43C2A21A}" presName="LevelOneTextNode" presStyleLbl="node0" presStyleIdx="0" presStyleCnt="1" custScaleY="296603" custLinFactNeighborX="-3578" custLinFactNeighborY="-1377">
        <dgm:presLayoutVars>
          <dgm:chPref val="3"/>
        </dgm:presLayoutVars>
      </dgm:prSet>
      <dgm:spPr/>
    </dgm:pt>
    <dgm:pt modelId="{11BF04D3-44F2-4B60-A402-E0CEFE14BEF3}" type="pres">
      <dgm:prSet presAssocID="{DDB5E406-F6F3-4B37-98D1-9AFE43C2A21A}" presName="level2hierChild" presStyleCnt="0"/>
      <dgm:spPr/>
    </dgm:pt>
    <dgm:pt modelId="{BF16615C-2E56-4884-B8D0-8959C880AA13}" type="pres">
      <dgm:prSet presAssocID="{CCAE5C59-A4E0-46A8-8CD9-C3822F697C42}" presName="conn2-1" presStyleLbl="parChTrans1D2" presStyleIdx="0" presStyleCnt="3"/>
      <dgm:spPr/>
    </dgm:pt>
    <dgm:pt modelId="{E55783E4-859D-453F-9238-CB6B7B861940}" type="pres">
      <dgm:prSet presAssocID="{CCAE5C59-A4E0-46A8-8CD9-C3822F697C42}" presName="connTx" presStyleLbl="parChTrans1D2" presStyleIdx="0" presStyleCnt="3"/>
      <dgm:spPr/>
    </dgm:pt>
    <dgm:pt modelId="{924A46B2-5604-40C9-B62C-C2109D06D84B}" type="pres">
      <dgm:prSet presAssocID="{09CFF3F4-3D77-4080-A7D2-2DE005F15C98}" presName="root2" presStyleCnt="0"/>
      <dgm:spPr/>
    </dgm:pt>
    <dgm:pt modelId="{C9EE702A-968F-41CF-A14F-48863F6BB927}" type="pres">
      <dgm:prSet presAssocID="{09CFF3F4-3D77-4080-A7D2-2DE005F15C98}" presName="LevelTwoTextNode" presStyleLbl="node2" presStyleIdx="0" presStyleCnt="3" custScaleX="281890" custScaleY="55412" custLinFactNeighborX="114" custLinFactNeighborY="-7094">
        <dgm:presLayoutVars>
          <dgm:chPref val="3"/>
        </dgm:presLayoutVars>
      </dgm:prSet>
      <dgm:spPr/>
    </dgm:pt>
    <dgm:pt modelId="{3C01F248-9C53-4BA7-BC24-C5F1748BC015}" type="pres">
      <dgm:prSet presAssocID="{09CFF3F4-3D77-4080-A7D2-2DE005F15C98}" presName="level3hierChild" presStyleCnt="0"/>
      <dgm:spPr/>
    </dgm:pt>
    <dgm:pt modelId="{F670D05D-E054-4DCF-9B86-BB01C587A8A1}" type="pres">
      <dgm:prSet presAssocID="{E83664ED-3A26-4416-82DD-64A2F2B4B58D}" presName="conn2-1" presStyleLbl="parChTrans1D2" presStyleIdx="1" presStyleCnt="3"/>
      <dgm:spPr/>
    </dgm:pt>
    <dgm:pt modelId="{CA9EF4B9-7AB2-4599-B29D-9AF65398B3EA}" type="pres">
      <dgm:prSet presAssocID="{E83664ED-3A26-4416-82DD-64A2F2B4B58D}" presName="connTx" presStyleLbl="parChTrans1D2" presStyleIdx="1" presStyleCnt="3"/>
      <dgm:spPr/>
    </dgm:pt>
    <dgm:pt modelId="{A8CA4263-3D83-4872-8418-AE1A2714E6D8}" type="pres">
      <dgm:prSet presAssocID="{8F4DF4BA-2A43-473F-8140-7CACE00DD1D6}" presName="root2" presStyleCnt="0"/>
      <dgm:spPr/>
    </dgm:pt>
    <dgm:pt modelId="{ED72CE43-EB34-4709-ACC5-C23C8DA0DC14}" type="pres">
      <dgm:prSet presAssocID="{8F4DF4BA-2A43-473F-8140-7CACE00DD1D6}" presName="LevelTwoTextNode" presStyleLbl="node2" presStyleIdx="1" presStyleCnt="3" custScaleX="280676" custLinFactNeighborX="-366" custLinFactNeighborY="-17635">
        <dgm:presLayoutVars>
          <dgm:chPref val="3"/>
        </dgm:presLayoutVars>
      </dgm:prSet>
      <dgm:spPr/>
    </dgm:pt>
    <dgm:pt modelId="{E0481A69-7CED-4929-BBD9-A2C52A41DD2C}" type="pres">
      <dgm:prSet presAssocID="{8F4DF4BA-2A43-473F-8140-7CACE00DD1D6}" presName="level3hierChild" presStyleCnt="0"/>
      <dgm:spPr/>
    </dgm:pt>
    <dgm:pt modelId="{ABA03E27-AF33-4F9C-9048-60D1E9043E58}" type="pres">
      <dgm:prSet presAssocID="{FCA16347-47D6-4D41-9293-B177927CB4E6}" presName="conn2-1" presStyleLbl="parChTrans1D2" presStyleIdx="2" presStyleCnt="3"/>
      <dgm:spPr/>
    </dgm:pt>
    <dgm:pt modelId="{0F6F4885-41BF-41C4-87EB-3E86D44EAC90}" type="pres">
      <dgm:prSet presAssocID="{FCA16347-47D6-4D41-9293-B177927CB4E6}" presName="connTx" presStyleLbl="parChTrans1D2" presStyleIdx="2" presStyleCnt="3"/>
      <dgm:spPr/>
    </dgm:pt>
    <dgm:pt modelId="{5E00630A-A42F-48F6-B075-1EE706714229}" type="pres">
      <dgm:prSet presAssocID="{B2D8FD07-5530-4F9A-A6AB-F4EE9DA82DC3}" presName="root2" presStyleCnt="0"/>
      <dgm:spPr/>
    </dgm:pt>
    <dgm:pt modelId="{1513C569-7C11-46C8-A9C7-D56830E947E1}" type="pres">
      <dgm:prSet presAssocID="{B2D8FD07-5530-4F9A-A6AB-F4EE9DA82DC3}" presName="LevelTwoTextNode" presStyleLbl="node2" presStyleIdx="2" presStyleCnt="3" custScaleX="280625" custScaleY="48918" custLinFactNeighborX="114" custLinFactNeighborY="-24866">
        <dgm:presLayoutVars>
          <dgm:chPref val="3"/>
        </dgm:presLayoutVars>
      </dgm:prSet>
      <dgm:spPr/>
    </dgm:pt>
    <dgm:pt modelId="{772E0B93-579C-4C08-B221-3B63927A0882}" type="pres">
      <dgm:prSet presAssocID="{B2D8FD07-5530-4F9A-A6AB-F4EE9DA82DC3}" presName="level3hierChild" presStyleCnt="0"/>
      <dgm:spPr/>
    </dgm:pt>
  </dgm:ptLst>
  <dgm:cxnLst>
    <dgm:cxn modelId="{10F36011-2B4A-4012-ADF0-D6AC1BAE7884}" type="presOf" srcId="{DDB5E406-F6F3-4B37-98D1-9AFE43C2A21A}" destId="{C8663015-BFCA-497A-8595-283157D08DC8}" srcOrd="0" destOrd="0" presId="urn:microsoft.com/office/officeart/2005/8/layout/hierarchy2"/>
    <dgm:cxn modelId="{7EDF9B19-F029-41AD-84E6-E9067228AF6B}" srcId="{DDB5E406-F6F3-4B37-98D1-9AFE43C2A21A}" destId="{09CFF3F4-3D77-4080-A7D2-2DE005F15C98}" srcOrd="0" destOrd="0" parTransId="{CCAE5C59-A4E0-46A8-8CD9-C3822F697C42}" sibTransId="{79B1AF87-D0E9-4C8D-9B44-C1E9256596FE}"/>
    <dgm:cxn modelId="{76EE8332-9568-4924-90F8-C7E35F1717F7}" srcId="{790257C4-814C-4F30-804A-E2D2B9EFBE55}" destId="{DDB5E406-F6F3-4B37-98D1-9AFE43C2A21A}" srcOrd="0" destOrd="0" parTransId="{7988A024-AF5B-426D-A40D-F290DD7E8A65}" sibTransId="{5553F709-A9B1-4243-BCAE-0F61DF3D3F37}"/>
    <dgm:cxn modelId="{B43BA832-3B23-4E4F-881F-C22850C8E157}" srcId="{DDB5E406-F6F3-4B37-98D1-9AFE43C2A21A}" destId="{B2D8FD07-5530-4F9A-A6AB-F4EE9DA82DC3}" srcOrd="2" destOrd="0" parTransId="{FCA16347-47D6-4D41-9293-B177927CB4E6}" sibTransId="{DBBD47AF-CB4F-48F8-960C-61CAB7FB781A}"/>
    <dgm:cxn modelId="{D9CF903B-3083-4CF4-BC22-2B0C10C5F2C8}" srcId="{DDB5E406-F6F3-4B37-98D1-9AFE43C2A21A}" destId="{8F4DF4BA-2A43-473F-8140-7CACE00DD1D6}" srcOrd="1" destOrd="0" parTransId="{E83664ED-3A26-4416-82DD-64A2F2B4B58D}" sibTransId="{019DD809-4BBF-4DF6-985C-7053D3DFD618}"/>
    <dgm:cxn modelId="{6D351A69-EDAC-408D-A7D6-2EF2E3E1406A}" type="presOf" srcId="{E83664ED-3A26-4416-82DD-64A2F2B4B58D}" destId="{CA9EF4B9-7AB2-4599-B29D-9AF65398B3EA}" srcOrd="1" destOrd="0" presId="urn:microsoft.com/office/officeart/2005/8/layout/hierarchy2"/>
    <dgm:cxn modelId="{17EFB14E-3E74-488D-98FB-8FCC7F0F9FAA}" type="presOf" srcId="{8F4DF4BA-2A43-473F-8140-7CACE00DD1D6}" destId="{ED72CE43-EB34-4709-ACC5-C23C8DA0DC14}" srcOrd="0" destOrd="0" presId="urn:microsoft.com/office/officeart/2005/8/layout/hierarchy2"/>
    <dgm:cxn modelId="{258E8557-5D50-4974-9A38-DB4E3A285703}" type="presOf" srcId="{B2D8FD07-5530-4F9A-A6AB-F4EE9DA82DC3}" destId="{1513C569-7C11-46C8-A9C7-D56830E947E1}" srcOrd="0" destOrd="0" presId="urn:microsoft.com/office/officeart/2005/8/layout/hierarchy2"/>
    <dgm:cxn modelId="{AE5BE580-5E0B-45EB-BD3F-B99C31C214BC}" type="presOf" srcId="{09CFF3F4-3D77-4080-A7D2-2DE005F15C98}" destId="{C9EE702A-968F-41CF-A14F-48863F6BB927}" srcOrd="0" destOrd="0" presId="urn:microsoft.com/office/officeart/2005/8/layout/hierarchy2"/>
    <dgm:cxn modelId="{FE1EFD96-64E5-4843-9955-9C4EE9698781}" type="presOf" srcId="{FCA16347-47D6-4D41-9293-B177927CB4E6}" destId="{ABA03E27-AF33-4F9C-9048-60D1E9043E58}" srcOrd="0" destOrd="0" presId="urn:microsoft.com/office/officeart/2005/8/layout/hierarchy2"/>
    <dgm:cxn modelId="{4ADF4AA3-BF7E-4CD6-AB54-BF296A799996}" type="presOf" srcId="{FCA16347-47D6-4D41-9293-B177927CB4E6}" destId="{0F6F4885-41BF-41C4-87EB-3E86D44EAC90}" srcOrd="1" destOrd="0" presId="urn:microsoft.com/office/officeart/2005/8/layout/hierarchy2"/>
    <dgm:cxn modelId="{585D5BAA-8EBF-4108-BA53-3DBBEA117041}" type="presOf" srcId="{E83664ED-3A26-4416-82DD-64A2F2B4B58D}" destId="{F670D05D-E054-4DCF-9B86-BB01C587A8A1}" srcOrd="0" destOrd="0" presId="urn:microsoft.com/office/officeart/2005/8/layout/hierarchy2"/>
    <dgm:cxn modelId="{CE5689AB-7B62-4805-B6D4-CD645A3AFE28}" type="presOf" srcId="{CCAE5C59-A4E0-46A8-8CD9-C3822F697C42}" destId="{E55783E4-859D-453F-9238-CB6B7B861940}" srcOrd="1" destOrd="0" presId="urn:microsoft.com/office/officeart/2005/8/layout/hierarchy2"/>
    <dgm:cxn modelId="{A88311ED-BEDF-45C7-B40B-696C995D3D47}" type="presOf" srcId="{790257C4-814C-4F30-804A-E2D2B9EFBE55}" destId="{92415023-F048-4FBF-8BD5-19F9F5FB8186}" srcOrd="0" destOrd="0" presId="urn:microsoft.com/office/officeart/2005/8/layout/hierarchy2"/>
    <dgm:cxn modelId="{1AB9E7F6-5F1D-4BBA-B785-03E5A96D968C}" type="presOf" srcId="{CCAE5C59-A4E0-46A8-8CD9-C3822F697C42}" destId="{BF16615C-2E56-4884-B8D0-8959C880AA13}" srcOrd="0" destOrd="0" presId="urn:microsoft.com/office/officeart/2005/8/layout/hierarchy2"/>
    <dgm:cxn modelId="{5C33F506-EE02-4D3B-85D4-BC65AB14AB86}" type="presParOf" srcId="{92415023-F048-4FBF-8BD5-19F9F5FB8186}" destId="{6037BD56-6042-4CBB-B8A3-AA96CC46D4E0}" srcOrd="0" destOrd="0" presId="urn:microsoft.com/office/officeart/2005/8/layout/hierarchy2"/>
    <dgm:cxn modelId="{9A777B97-1535-4FEB-8D28-975BB88BA482}" type="presParOf" srcId="{6037BD56-6042-4CBB-B8A3-AA96CC46D4E0}" destId="{C8663015-BFCA-497A-8595-283157D08DC8}" srcOrd="0" destOrd="0" presId="urn:microsoft.com/office/officeart/2005/8/layout/hierarchy2"/>
    <dgm:cxn modelId="{AC64AE13-5429-4AEF-B56C-26E69DB3A256}" type="presParOf" srcId="{6037BD56-6042-4CBB-B8A3-AA96CC46D4E0}" destId="{11BF04D3-44F2-4B60-A402-E0CEFE14BEF3}" srcOrd="1" destOrd="0" presId="urn:microsoft.com/office/officeart/2005/8/layout/hierarchy2"/>
    <dgm:cxn modelId="{3832489F-4D8E-4D1E-9C1D-CC6726D8AA0B}" type="presParOf" srcId="{11BF04D3-44F2-4B60-A402-E0CEFE14BEF3}" destId="{BF16615C-2E56-4884-B8D0-8959C880AA13}" srcOrd="0" destOrd="0" presId="urn:microsoft.com/office/officeart/2005/8/layout/hierarchy2"/>
    <dgm:cxn modelId="{495DC560-E0B0-4ED9-B60E-2E421C1BA3D5}" type="presParOf" srcId="{BF16615C-2E56-4884-B8D0-8959C880AA13}" destId="{E55783E4-859D-453F-9238-CB6B7B861940}" srcOrd="0" destOrd="0" presId="urn:microsoft.com/office/officeart/2005/8/layout/hierarchy2"/>
    <dgm:cxn modelId="{CEDC730E-C04C-4FCE-968D-4609C55C84B2}" type="presParOf" srcId="{11BF04D3-44F2-4B60-A402-E0CEFE14BEF3}" destId="{924A46B2-5604-40C9-B62C-C2109D06D84B}" srcOrd="1" destOrd="0" presId="urn:microsoft.com/office/officeart/2005/8/layout/hierarchy2"/>
    <dgm:cxn modelId="{4FD195E7-F35E-47A2-A189-6C75235C7EC7}" type="presParOf" srcId="{924A46B2-5604-40C9-B62C-C2109D06D84B}" destId="{C9EE702A-968F-41CF-A14F-48863F6BB927}" srcOrd="0" destOrd="0" presId="urn:microsoft.com/office/officeart/2005/8/layout/hierarchy2"/>
    <dgm:cxn modelId="{DB45E9BA-A8BE-4C8D-9709-0C40F35BE6C3}" type="presParOf" srcId="{924A46B2-5604-40C9-B62C-C2109D06D84B}" destId="{3C01F248-9C53-4BA7-BC24-C5F1748BC015}" srcOrd="1" destOrd="0" presId="urn:microsoft.com/office/officeart/2005/8/layout/hierarchy2"/>
    <dgm:cxn modelId="{E0DAF3D6-BAA8-43F8-9B2F-DE91C4D6F0DB}" type="presParOf" srcId="{11BF04D3-44F2-4B60-A402-E0CEFE14BEF3}" destId="{F670D05D-E054-4DCF-9B86-BB01C587A8A1}" srcOrd="2" destOrd="0" presId="urn:microsoft.com/office/officeart/2005/8/layout/hierarchy2"/>
    <dgm:cxn modelId="{4D8BADD7-83F4-473A-9F56-9F3384952586}" type="presParOf" srcId="{F670D05D-E054-4DCF-9B86-BB01C587A8A1}" destId="{CA9EF4B9-7AB2-4599-B29D-9AF65398B3EA}" srcOrd="0" destOrd="0" presId="urn:microsoft.com/office/officeart/2005/8/layout/hierarchy2"/>
    <dgm:cxn modelId="{69257620-89E5-40A0-BF43-34C8D66AFA9D}" type="presParOf" srcId="{11BF04D3-44F2-4B60-A402-E0CEFE14BEF3}" destId="{A8CA4263-3D83-4872-8418-AE1A2714E6D8}" srcOrd="3" destOrd="0" presId="urn:microsoft.com/office/officeart/2005/8/layout/hierarchy2"/>
    <dgm:cxn modelId="{69CDC5AD-98FC-4FCE-AF6B-E73D95CFD551}" type="presParOf" srcId="{A8CA4263-3D83-4872-8418-AE1A2714E6D8}" destId="{ED72CE43-EB34-4709-ACC5-C23C8DA0DC14}" srcOrd="0" destOrd="0" presId="urn:microsoft.com/office/officeart/2005/8/layout/hierarchy2"/>
    <dgm:cxn modelId="{63C48AAD-24FB-41C5-B1C1-865DC8C94B23}" type="presParOf" srcId="{A8CA4263-3D83-4872-8418-AE1A2714E6D8}" destId="{E0481A69-7CED-4929-BBD9-A2C52A41DD2C}" srcOrd="1" destOrd="0" presId="urn:microsoft.com/office/officeart/2005/8/layout/hierarchy2"/>
    <dgm:cxn modelId="{EDF6B365-09EB-4238-9025-1317BA604FC2}" type="presParOf" srcId="{11BF04D3-44F2-4B60-A402-E0CEFE14BEF3}" destId="{ABA03E27-AF33-4F9C-9048-60D1E9043E58}" srcOrd="4" destOrd="0" presId="urn:microsoft.com/office/officeart/2005/8/layout/hierarchy2"/>
    <dgm:cxn modelId="{38C923CB-AA3A-4812-B577-B6918F971BDF}" type="presParOf" srcId="{ABA03E27-AF33-4F9C-9048-60D1E9043E58}" destId="{0F6F4885-41BF-41C4-87EB-3E86D44EAC90}" srcOrd="0" destOrd="0" presId="urn:microsoft.com/office/officeart/2005/8/layout/hierarchy2"/>
    <dgm:cxn modelId="{ED8059B0-A188-4634-9B4A-225F31CCBB58}" type="presParOf" srcId="{11BF04D3-44F2-4B60-A402-E0CEFE14BEF3}" destId="{5E00630A-A42F-48F6-B075-1EE706714229}" srcOrd="5" destOrd="0" presId="urn:microsoft.com/office/officeart/2005/8/layout/hierarchy2"/>
    <dgm:cxn modelId="{E35D3209-6A20-4F5C-A098-7F86E164B461}" type="presParOf" srcId="{5E00630A-A42F-48F6-B075-1EE706714229}" destId="{1513C569-7C11-46C8-A9C7-D56830E947E1}" srcOrd="0" destOrd="0" presId="urn:microsoft.com/office/officeart/2005/8/layout/hierarchy2"/>
    <dgm:cxn modelId="{FA5A11EE-6A3A-4702-ADF3-6F0325406EAB}" type="presParOf" srcId="{5E00630A-A42F-48F6-B075-1EE706714229}" destId="{772E0B93-579C-4C08-B221-3B63927A0882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43D25A-5559-4489-ADE9-B3D050D84F4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14464-5B6F-47FA-9C6E-CE31F80C3D8F}">
      <dgm:prSet phldrT="[Текст]" custT="1"/>
      <dgm:spPr/>
      <dgm:t>
        <a:bodyPr/>
        <a:lstStyle/>
        <a:p>
          <a:pPr algn="l"/>
          <a:r>
            <a:rPr lang="ru-RU" sz="16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</a:r>
        </a:p>
      </dgm:t>
    </dgm:pt>
    <dgm:pt modelId="{E7432F55-50C5-414B-9B10-CD5F0BCC88D8}" type="parTrans" cxnId="{4E20F4F0-BED7-4E0C-8B05-0BFE1FB67C25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3A8F6-7364-4787-A6FE-2D72E68A01B3}" type="sibTrans" cxnId="{4E20F4F0-BED7-4E0C-8B05-0BFE1FB67C25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5D79A-6E47-48F8-9560-EEA8BD645A41}">
      <dgm:prSet phldrT="[Текст]"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</a:r>
          <a:endParaRPr lang="ru-RU" sz="1400" b="1" i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A0BBB-34BE-4172-8813-1AA2275E824B}" type="parTrans" cxnId="{1C2730B9-933C-4A56-931E-301BCB6DB5C6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4015FB-5F13-4C2B-97C0-0F21483E7578}" type="sibTrans" cxnId="{1C2730B9-933C-4A56-931E-301BCB6DB5C6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00BF3-C324-45F3-B803-E9EAF43DED02}">
      <dgm:prSet phldrT="[Текст]"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высокую результативность расходов бюджета в рамках федеральных, региональных и национальных проектов;</a:t>
          </a:r>
          <a:endParaRPr lang="ru-RU" sz="1400" b="1" i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55AF0-2FF0-408A-B151-961F1A9CC16F}" type="parTrans" cxnId="{C55A3E4B-15A9-4469-BDDF-55E4F4001BCD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17E56-E329-40C9-8B3A-46CCC4EAA94F}" type="sibTrans" cxnId="{C55A3E4B-15A9-4469-BDDF-55E4F4001BCD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09DED-3871-4D71-834A-95CCE4D8A1C5}">
      <dgm:prSet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открытость и прозрачность бюджетного процесса;    </a:t>
          </a:r>
        </a:p>
      </dgm:t>
    </dgm:pt>
    <dgm:pt modelId="{899A8C5F-48AE-4EA8-8817-48D53DDB692B}" type="parTrans" cxnId="{700CD1C5-BF0A-4ADC-B99F-8A39583799AE}">
      <dgm:prSet/>
      <dgm:spPr/>
      <dgm:t>
        <a:bodyPr/>
        <a:lstStyle/>
        <a:p>
          <a:endParaRPr lang="ru-RU" i="1"/>
        </a:p>
      </dgm:t>
    </dgm:pt>
    <dgm:pt modelId="{9BCEA742-EA9D-4CB5-8D81-B1BD72CFC644}" type="sibTrans" cxnId="{700CD1C5-BF0A-4ADC-B99F-8A39583799AE}">
      <dgm:prSet/>
      <dgm:spPr/>
      <dgm:t>
        <a:bodyPr/>
        <a:lstStyle/>
        <a:p>
          <a:endParaRPr lang="ru-RU" i="1"/>
        </a:p>
      </dgm:t>
    </dgm:pt>
    <dgm:pt modelId="{8DB544D4-4097-4DD0-BB4A-356895D92753}">
      <dgm:prSet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</a:r>
        </a:p>
      </dgm:t>
    </dgm:pt>
    <dgm:pt modelId="{7BE1F8F8-6BCE-472C-9B95-37AB4F5A9BC7}" type="parTrans" cxnId="{1D8A849C-55BC-4AC2-B3AF-B14C313E7A57}">
      <dgm:prSet/>
      <dgm:spPr/>
      <dgm:t>
        <a:bodyPr/>
        <a:lstStyle/>
        <a:p>
          <a:endParaRPr lang="ru-RU" i="1"/>
        </a:p>
      </dgm:t>
    </dgm:pt>
    <dgm:pt modelId="{5695BBF5-B0C8-4806-B098-AD2990CE317E}" type="sibTrans" cxnId="{1D8A849C-55BC-4AC2-B3AF-B14C313E7A57}">
      <dgm:prSet/>
      <dgm:spPr/>
      <dgm:t>
        <a:bodyPr/>
        <a:lstStyle/>
        <a:p>
          <a:endParaRPr lang="ru-RU" i="1"/>
        </a:p>
      </dgm:t>
    </dgm:pt>
    <dgm:pt modelId="{A41AFF1C-FEF2-4D3D-9CAE-A37C8A200901}">
      <dgm:prSet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</a:r>
        </a:p>
      </dgm:t>
    </dgm:pt>
    <dgm:pt modelId="{7DBC729C-768C-4FF8-8534-464E05488AF9}" type="parTrans" cxnId="{2DF93DB9-AE92-43F8-9458-CE80886525FB}">
      <dgm:prSet/>
      <dgm:spPr/>
      <dgm:t>
        <a:bodyPr/>
        <a:lstStyle/>
        <a:p>
          <a:endParaRPr lang="ru-RU" i="1"/>
        </a:p>
      </dgm:t>
    </dgm:pt>
    <dgm:pt modelId="{7957414F-35CB-4CE6-8A63-13AFBBAC8774}" type="sibTrans" cxnId="{2DF93DB9-AE92-43F8-9458-CE80886525FB}">
      <dgm:prSet/>
      <dgm:spPr/>
      <dgm:t>
        <a:bodyPr/>
        <a:lstStyle/>
        <a:p>
          <a:endParaRPr lang="ru-RU" i="1"/>
        </a:p>
      </dgm:t>
    </dgm:pt>
    <dgm:pt modelId="{955748F1-D634-42AB-98CC-2DA5793819B8}">
      <dgm:prSet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</a:r>
        </a:p>
      </dgm:t>
    </dgm:pt>
    <dgm:pt modelId="{950C9604-D6C2-4151-A99B-D8AC2A6DB80C}" type="parTrans" cxnId="{A32A2C13-4C08-4545-BBE9-275733631074}">
      <dgm:prSet/>
      <dgm:spPr/>
      <dgm:t>
        <a:bodyPr/>
        <a:lstStyle/>
        <a:p>
          <a:endParaRPr lang="ru-RU" i="1"/>
        </a:p>
      </dgm:t>
    </dgm:pt>
    <dgm:pt modelId="{EB45DF71-B3EE-459F-AA3D-FB311317482F}" type="sibTrans" cxnId="{A32A2C13-4C08-4545-BBE9-275733631074}">
      <dgm:prSet/>
      <dgm:spPr/>
      <dgm:t>
        <a:bodyPr/>
        <a:lstStyle/>
        <a:p>
          <a:endParaRPr lang="ru-RU" i="1"/>
        </a:p>
      </dgm:t>
    </dgm:pt>
    <dgm:pt modelId="{513575E4-B0F0-4F52-96A2-554EDDE93C3A}" type="pres">
      <dgm:prSet presAssocID="{E143D25A-5559-4489-ADE9-B3D050D84F4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31A37D-7D8E-45BE-851D-0F21444ACAEA}" type="pres">
      <dgm:prSet presAssocID="{18F14464-5B6F-47FA-9C6E-CE31F80C3D8F}" presName="root" presStyleCnt="0"/>
      <dgm:spPr/>
    </dgm:pt>
    <dgm:pt modelId="{97926813-4583-4E15-A33C-747584E84C89}" type="pres">
      <dgm:prSet presAssocID="{18F14464-5B6F-47FA-9C6E-CE31F80C3D8F}" presName="rootComposite" presStyleCnt="0"/>
      <dgm:spPr/>
    </dgm:pt>
    <dgm:pt modelId="{BD73001A-C8D3-40C6-95A8-8775D16EEB30}" type="pres">
      <dgm:prSet presAssocID="{18F14464-5B6F-47FA-9C6E-CE31F80C3D8F}" presName="rootText" presStyleLbl="node1" presStyleIdx="0" presStyleCnt="1" custScaleX="672300" custScaleY="136825"/>
      <dgm:spPr/>
    </dgm:pt>
    <dgm:pt modelId="{EAAC531E-DD72-4824-9306-ED9FCFEFADF3}" type="pres">
      <dgm:prSet presAssocID="{18F14464-5B6F-47FA-9C6E-CE31F80C3D8F}" presName="rootConnector" presStyleLbl="node1" presStyleIdx="0" presStyleCnt="1"/>
      <dgm:spPr/>
    </dgm:pt>
    <dgm:pt modelId="{B0D51C6F-FF89-4CE9-8F77-1A2290F09B33}" type="pres">
      <dgm:prSet presAssocID="{18F14464-5B6F-47FA-9C6E-CE31F80C3D8F}" presName="childShape" presStyleCnt="0"/>
      <dgm:spPr/>
    </dgm:pt>
    <dgm:pt modelId="{852DDBA1-943D-4EDC-86C6-C34897B12219}" type="pres">
      <dgm:prSet presAssocID="{B43A0BBB-34BE-4172-8813-1AA2275E824B}" presName="Name13" presStyleLbl="parChTrans1D2" presStyleIdx="0" presStyleCnt="6"/>
      <dgm:spPr/>
    </dgm:pt>
    <dgm:pt modelId="{65F60779-6652-440C-AA15-0815EAD8436B}" type="pres">
      <dgm:prSet presAssocID="{C745D79A-6E47-48F8-9560-EEA8BD645A41}" presName="childText" presStyleLbl="bgAcc1" presStyleIdx="0" presStyleCnt="6" custScaleX="844702" custScaleY="118919">
        <dgm:presLayoutVars>
          <dgm:bulletEnabled val="1"/>
        </dgm:presLayoutVars>
      </dgm:prSet>
      <dgm:spPr/>
    </dgm:pt>
    <dgm:pt modelId="{C0F04C05-E14B-4BE0-BD00-98784B7AA80E}" type="pres">
      <dgm:prSet presAssocID="{65F55AF0-2FF0-408A-B151-961F1A9CC16F}" presName="Name13" presStyleLbl="parChTrans1D2" presStyleIdx="1" presStyleCnt="6"/>
      <dgm:spPr/>
    </dgm:pt>
    <dgm:pt modelId="{2E637B6D-E5B7-4431-8286-33642EFD4989}" type="pres">
      <dgm:prSet presAssocID="{4FC00BF3-C324-45F3-B803-E9EAF43DED02}" presName="childText" presStyleLbl="bgAcc1" presStyleIdx="1" presStyleCnt="6" custScaleX="843925">
        <dgm:presLayoutVars>
          <dgm:bulletEnabled val="1"/>
        </dgm:presLayoutVars>
      </dgm:prSet>
      <dgm:spPr/>
    </dgm:pt>
    <dgm:pt modelId="{4E9AE7F8-56E0-4694-AAA4-DF98492B186E}" type="pres">
      <dgm:prSet presAssocID="{899A8C5F-48AE-4EA8-8817-48D53DDB692B}" presName="Name13" presStyleLbl="parChTrans1D2" presStyleIdx="2" presStyleCnt="6"/>
      <dgm:spPr/>
    </dgm:pt>
    <dgm:pt modelId="{4EDBAE43-9163-4A4D-918F-DC91C33D9A1F}" type="pres">
      <dgm:prSet presAssocID="{44609DED-3871-4D71-834A-95CCE4D8A1C5}" presName="childText" presStyleLbl="bgAcc1" presStyleIdx="2" presStyleCnt="6" custScaleX="840347">
        <dgm:presLayoutVars>
          <dgm:bulletEnabled val="1"/>
        </dgm:presLayoutVars>
      </dgm:prSet>
      <dgm:spPr/>
    </dgm:pt>
    <dgm:pt modelId="{3EEDF68B-C512-42EB-AD6C-28FFC6F7378E}" type="pres">
      <dgm:prSet presAssocID="{7BE1F8F8-6BCE-472C-9B95-37AB4F5A9BC7}" presName="Name13" presStyleLbl="parChTrans1D2" presStyleIdx="3" presStyleCnt="6"/>
      <dgm:spPr/>
    </dgm:pt>
    <dgm:pt modelId="{7A3F0AC1-FFAD-488C-BF26-9C01CD85F0DC}" type="pres">
      <dgm:prSet presAssocID="{8DB544D4-4097-4DD0-BB4A-356895D92753}" presName="childText" presStyleLbl="bgAcc1" presStyleIdx="3" presStyleCnt="6" custScaleX="841987" custScaleY="114041">
        <dgm:presLayoutVars>
          <dgm:bulletEnabled val="1"/>
        </dgm:presLayoutVars>
      </dgm:prSet>
      <dgm:spPr/>
    </dgm:pt>
    <dgm:pt modelId="{30345316-BA56-46C3-80A1-9BA3F22E9BF0}" type="pres">
      <dgm:prSet presAssocID="{7DBC729C-768C-4FF8-8534-464E05488AF9}" presName="Name13" presStyleLbl="parChTrans1D2" presStyleIdx="4" presStyleCnt="6"/>
      <dgm:spPr/>
    </dgm:pt>
    <dgm:pt modelId="{DA07492D-4033-40FF-AF9D-4B8492C47C25}" type="pres">
      <dgm:prSet presAssocID="{A41AFF1C-FEF2-4D3D-9CAE-A37C8A200901}" presName="childText" presStyleLbl="bgAcc1" presStyleIdx="4" presStyleCnt="6" custScaleX="846764" custScaleY="196414">
        <dgm:presLayoutVars>
          <dgm:bulletEnabled val="1"/>
        </dgm:presLayoutVars>
      </dgm:prSet>
      <dgm:spPr/>
    </dgm:pt>
    <dgm:pt modelId="{290D9EF3-2DB3-46E1-8CCA-168543D6AF84}" type="pres">
      <dgm:prSet presAssocID="{950C9604-D6C2-4151-A99B-D8AC2A6DB80C}" presName="Name13" presStyleLbl="parChTrans1D2" presStyleIdx="5" presStyleCnt="6"/>
      <dgm:spPr/>
    </dgm:pt>
    <dgm:pt modelId="{0C748268-1D9E-4056-83F5-49C64DDCFAD6}" type="pres">
      <dgm:prSet presAssocID="{955748F1-D634-42AB-98CC-2DA5793819B8}" presName="childText" presStyleLbl="bgAcc1" presStyleIdx="5" presStyleCnt="6" custScaleX="839901" custScaleY="135926">
        <dgm:presLayoutVars>
          <dgm:bulletEnabled val="1"/>
        </dgm:presLayoutVars>
      </dgm:prSet>
      <dgm:spPr/>
    </dgm:pt>
  </dgm:ptLst>
  <dgm:cxnLst>
    <dgm:cxn modelId="{12C31401-1C82-476D-ABAC-E31E28216EA7}" type="presOf" srcId="{950C9604-D6C2-4151-A99B-D8AC2A6DB80C}" destId="{290D9EF3-2DB3-46E1-8CCA-168543D6AF84}" srcOrd="0" destOrd="0" presId="urn:microsoft.com/office/officeart/2005/8/layout/hierarchy3"/>
    <dgm:cxn modelId="{A32A2C13-4C08-4545-BBE9-275733631074}" srcId="{18F14464-5B6F-47FA-9C6E-CE31F80C3D8F}" destId="{955748F1-D634-42AB-98CC-2DA5793819B8}" srcOrd="5" destOrd="0" parTransId="{950C9604-D6C2-4151-A99B-D8AC2A6DB80C}" sibTransId="{EB45DF71-B3EE-459F-AA3D-FB311317482F}"/>
    <dgm:cxn modelId="{13429516-AE26-49BE-B37A-11E90AFC4DC0}" type="presOf" srcId="{18F14464-5B6F-47FA-9C6E-CE31F80C3D8F}" destId="{BD73001A-C8D3-40C6-95A8-8775D16EEB30}" srcOrd="0" destOrd="0" presId="urn:microsoft.com/office/officeart/2005/8/layout/hierarchy3"/>
    <dgm:cxn modelId="{94250127-83CF-4C8F-A4F6-08AAD2FD31FE}" type="presOf" srcId="{4FC00BF3-C324-45F3-B803-E9EAF43DED02}" destId="{2E637B6D-E5B7-4431-8286-33642EFD4989}" srcOrd="0" destOrd="0" presId="urn:microsoft.com/office/officeart/2005/8/layout/hierarchy3"/>
    <dgm:cxn modelId="{E5B92933-4B1E-462F-9361-802E15E449CA}" type="presOf" srcId="{899A8C5F-48AE-4EA8-8817-48D53DDB692B}" destId="{4E9AE7F8-56E0-4694-AAA4-DF98492B186E}" srcOrd="0" destOrd="0" presId="urn:microsoft.com/office/officeart/2005/8/layout/hierarchy3"/>
    <dgm:cxn modelId="{BC64933D-022B-4C3B-858D-B4E60138BAF8}" type="presOf" srcId="{44609DED-3871-4D71-834A-95CCE4D8A1C5}" destId="{4EDBAE43-9163-4A4D-918F-DC91C33D9A1F}" srcOrd="0" destOrd="0" presId="urn:microsoft.com/office/officeart/2005/8/layout/hierarchy3"/>
    <dgm:cxn modelId="{45A7845E-6685-4D45-B626-785871535389}" type="presOf" srcId="{7BE1F8F8-6BCE-472C-9B95-37AB4F5A9BC7}" destId="{3EEDF68B-C512-42EB-AD6C-28FFC6F7378E}" srcOrd="0" destOrd="0" presId="urn:microsoft.com/office/officeart/2005/8/layout/hierarchy3"/>
    <dgm:cxn modelId="{C55A3E4B-15A9-4469-BDDF-55E4F4001BCD}" srcId="{18F14464-5B6F-47FA-9C6E-CE31F80C3D8F}" destId="{4FC00BF3-C324-45F3-B803-E9EAF43DED02}" srcOrd="1" destOrd="0" parTransId="{65F55AF0-2FF0-408A-B151-961F1A9CC16F}" sibTransId="{FB217E56-E329-40C9-8B3A-46CCC4EAA94F}"/>
    <dgm:cxn modelId="{1D05914B-49D6-488F-81EA-7B50171D68FB}" type="presOf" srcId="{18F14464-5B6F-47FA-9C6E-CE31F80C3D8F}" destId="{EAAC531E-DD72-4824-9306-ED9FCFEFADF3}" srcOrd="1" destOrd="0" presId="urn:microsoft.com/office/officeart/2005/8/layout/hierarchy3"/>
    <dgm:cxn modelId="{8696A67A-56E5-4A49-A086-995DA21D3BA2}" type="presOf" srcId="{B43A0BBB-34BE-4172-8813-1AA2275E824B}" destId="{852DDBA1-943D-4EDC-86C6-C34897B12219}" srcOrd="0" destOrd="0" presId="urn:microsoft.com/office/officeart/2005/8/layout/hierarchy3"/>
    <dgm:cxn modelId="{A7D95893-C3AF-469D-AB22-C8448914B85F}" type="presOf" srcId="{65F55AF0-2FF0-408A-B151-961F1A9CC16F}" destId="{C0F04C05-E14B-4BE0-BD00-98784B7AA80E}" srcOrd="0" destOrd="0" presId="urn:microsoft.com/office/officeart/2005/8/layout/hierarchy3"/>
    <dgm:cxn modelId="{1D8A849C-55BC-4AC2-B3AF-B14C313E7A57}" srcId="{18F14464-5B6F-47FA-9C6E-CE31F80C3D8F}" destId="{8DB544D4-4097-4DD0-BB4A-356895D92753}" srcOrd="3" destOrd="0" parTransId="{7BE1F8F8-6BCE-472C-9B95-37AB4F5A9BC7}" sibTransId="{5695BBF5-B0C8-4806-B098-AD2990CE317E}"/>
    <dgm:cxn modelId="{7FFAAC9D-D447-4BD4-B65E-2C8B9943C7CF}" type="presOf" srcId="{8DB544D4-4097-4DD0-BB4A-356895D92753}" destId="{7A3F0AC1-FFAD-488C-BF26-9C01CD85F0DC}" srcOrd="0" destOrd="0" presId="urn:microsoft.com/office/officeart/2005/8/layout/hierarchy3"/>
    <dgm:cxn modelId="{C3AE5DA2-CE49-48C1-8664-902A237F9CE8}" type="presOf" srcId="{E143D25A-5559-4489-ADE9-B3D050D84F47}" destId="{513575E4-B0F0-4F52-96A2-554EDDE93C3A}" srcOrd="0" destOrd="0" presId="urn:microsoft.com/office/officeart/2005/8/layout/hierarchy3"/>
    <dgm:cxn modelId="{C69793AD-6EE1-407A-9EDE-89A8B34E262F}" type="presOf" srcId="{7DBC729C-768C-4FF8-8534-464E05488AF9}" destId="{30345316-BA56-46C3-80A1-9BA3F22E9BF0}" srcOrd="0" destOrd="0" presId="urn:microsoft.com/office/officeart/2005/8/layout/hierarchy3"/>
    <dgm:cxn modelId="{DDDAA1AE-450B-47A3-813A-AF5023B2083A}" type="presOf" srcId="{A41AFF1C-FEF2-4D3D-9CAE-A37C8A200901}" destId="{DA07492D-4033-40FF-AF9D-4B8492C47C25}" srcOrd="0" destOrd="0" presId="urn:microsoft.com/office/officeart/2005/8/layout/hierarchy3"/>
    <dgm:cxn modelId="{1C2730B9-933C-4A56-931E-301BCB6DB5C6}" srcId="{18F14464-5B6F-47FA-9C6E-CE31F80C3D8F}" destId="{C745D79A-6E47-48F8-9560-EEA8BD645A41}" srcOrd="0" destOrd="0" parTransId="{B43A0BBB-34BE-4172-8813-1AA2275E824B}" sibTransId="{884015FB-5F13-4C2B-97C0-0F21483E7578}"/>
    <dgm:cxn modelId="{2DF93DB9-AE92-43F8-9458-CE80886525FB}" srcId="{18F14464-5B6F-47FA-9C6E-CE31F80C3D8F}" destId="{A41AFF1C-FEF2-4D3D-9CAE-A37C8A200901}" srcOrd="4" destOrd="0" parTransId="{7DBC729C-768C-4FF8-8534-464E05488AF9}" sibTransId="{7957414F-35CB-4CE6-8A63-13AFBBAC8774}"/>
    <dgm:cxn modelId="{510303C4-A263-4FED-82E2-D382BC42BE73}" type="presOf" srcId="{C745D79A-6E47-48F8-9560-EEA8BD645A41}" destId="{65F60779-6652-440C-AA15-0815EAD8436B}" srcOrd="0" destOrd="0" presId="urn:microsoft.com/office/officeart/2005/8/layout/hierarchy3"/>
    <dgm:cxn modelId="{700CD1C5-BF0A-4ADC-B99F-8A39583799AE}" srcId="{18F14464-5B6F-47FA-9C6E-CE31F80C3D8F}" destId="{44609DED-3871-4D71-834A-95CCE4D8A1C5}" srcOrd="2" destOrd="0" parTransId="{899A8C5F-48AE-4EA8-8817-48D53DDB692B}" sibTransId="{9BCEA742-EA9D-4CB5-8D81-B1BD72CFC644}"/>
    <dgm:cxn modelId="{ED4BF8EF-8152-40E1-B507-DCB877C99FD6}" type="presOf" srcId="{955748F1-D634-42AB-98CC-2DA5793819B8}" destId="{0C748268-1D9E-4056-83F5-49C64DDCFAD6}" srcOrd="0" destOrd="0" presId="urn:microsoft.com/office/officeart/2005/8/layout/hierarchy3"/>
    <dgm:cxn modelId="{4E20F4F0-BED7-4E0C-8B05-0BFE1FB67C25}" srcId="{E143D25A-5559-4489-ADE9-B3D050D84F47}" destId="{18F14464-5B6F-47FA-9C6E-CE31F80C3D8F}" srcOrd="0" destOrd="0" parTransId="{E7432F55-50C5-414B-9B10-CD5F0BCC88D8}" sibTransId="{7673A8F6-7364-4787-A6FE-2D72E68A01B3}"/>
    <dgm:cxn modelId="{0229DD5C-A599-4F82-9CB2-AB740CD102B4}" type="presParOf" srcId="{513575E4-B0F0-4F52-96A2-554EDDE93C3A}" destId="{5331A37D-7D8E-45BE-851D-0F21444ACAEA}" srcOrd="0" destOrd="0" presId="urn:microsoft.com/office/officeart/2005/8/layout/hierarchy3"/>
    <dgm:cxn modelId="{E653CA57-2C03-4D01-ADAD-7C4B1C18BE79}" type="presParOf" srcId="{5331A37D-7D8E-45BE-851D-0F21444ACAEA}" destId="{97926813-4583-4E15-A33C-747584E84C89}" srcOrd="0" destOrd="0" presId="urn:microsoft.com/office/officeart/2005/8/layout/hierarchy3"/>
    <dgm:cxn modelId="{77FB024B-B66E-4D5B-B893-2325B5CCF31F}" type="presParOf" srcId="{97926813-4583-4E15-A33C-747584E84C89}" destId="{BD73001A-C8D3-40C6-95A8-8775D16EEB30}" srcOrd="0" destOrd="0" presId="urn:microsoft.com/office/officeart/2005/8/layout/hierarchy3"/>
    <dgm:cxn modelId="{8FB01BCC-B9C6-409F-A3E2-E2BC359FF616}" type="presParOf" srcId="{97926813-4583-4E15-A33C-747584E84C89}" destId="{EAAC531E-DD72-4824-9306-ED9FCFEFADF3}" srcOrd="1" destOrd="0" presId="urn:microsoft.com/office/officeart/2005/8/layout/hierarchy3"/>
    <dgm:cxn modelId="{394691B9-719A-4545-8592-25572973FDB6}" type="presParOf" srcId="{5331A37D-7D8E-45BE-851D-0F21444ACAEA}" destId="{B0D51C6F-FF89-4CE9-8F77-1A2290F09B33}" srcOrd="1" destOrd="0" presId="urn:microsoft.com/office/officeart/2005/8/layout/hierarchy3"/>
    <dgm:cxn modelId="{A459C4CF-EE23-4A36-B3B7-4213B9FD3D9E}" type="presParOf" srcId="{B0D51C6F-FF89-4CE9-8F77-1A2290F09B33}" destId="{852DDBA1-943D-4EDC-86C6-C34897B12219}" srcOrd="0" destOrd="0" presId="urn:microsoft.com/office/officeart/2005/8/layout/hierarchy3"/>
    <dgm:cxn modelId="{EC997263-CCDA-4536-9141-FE07AC842649}" type="presParOf" srcId="{B0D51C6F-FF89-4CE9-8F77-1A2290F09B33}" destId="{65F60779-6652-440C-AA15-0815EAD8436B}" srcOrd="1" destOrd="0" presId="urn:microsoft.com/office/officeart/2005/8/layout/hierarchy3"/>
    <dgm:cxn modelId="{0A0CBC35-D7EE-413C-9FF9-E319AEC12BAE}" type="presParOf" srcId="{B0D51C6F-FF89-4CE9-8F77-1A2290F09B33}" destId="{C0F04C05-E14B-4BE0-BD00-98784B7AA80E}" srcOrd="2" destOrd="0" presId="urn:microsoft.com/office/officeart/2005/8/layout/hierarchy3"/>
    <dgm:cxn modelId="{CE1C0629-8662-47E5-8394-D7CDE5896F07}" type="presParOf" srcId="{B0D51C6F-FF89-4CE9-8F77-1A2290F09B33}" destId="{2E637B6D-E5B7-4431-8286-33642EFD4989}" srcOrd="3" destOrd="0" presId="urn:microsoft.com/office/officeart/2005/8/layout/hierarchy3"/>
    <dgm:cxn modelId="{A09EE96C-A67C-475D-BE9B-FC5B2F73BEBB}" type="presParOf" srcId="{B0D51C6F-FF89-4CE9-8F77-1A2290F09B33}" destId="{4E9AE7F8-56E0-4694-AAA4-DF98492B186E}" srcOrd="4" destOrd="0" presId="urn:microsoft.com/office/officeart/2005/8/layout/hierarchy3"/>
    <dgm:cxn modelId="{9A7CC21B-C189-4F11-B81A-B12FCF35DA15}" type="presParOf" srcId="{B0D51C6F-FF89-4CE9-8F77-1A2290F09B33}" destId="{4EDBAE43-9163-4A4D-918F-DC91C33D9A1F}" srcOrd="5" destOrd="0" presId="urn:microsoft.com/office/officeart/2005/8/layout/hierarchy3"/>
    <dgm:cxn modelId="{2E602EB2-4EAF-4D63-AA92-F98F86780BE0}" type="presParOf" srcId="{B0D51C6F-FF89-4CE9-8F77-1A2290F09B33}" destId="{3EEDF68B-C512-42EB-AD6C-28FFC6F7378E}" srcOrd="6" destOrd="0" presId="urn:microsoft.com/office/officeart/2005/8/layout/hierarchy3"/>
    <dgm:cxn modelId="{16FB9301-3814-4B38-8443-E7AE32251206}" type="presParOf" srcId="{B0D51C6F-FF89-4CE9-8F77-1A2290F09B33}" destId="{7A3F0AC1-FFAD-488C-BF26-9C01CD85F0DC}" srcOrd="7" destOrd="0" presId="urn:microsoft.com/office/officeart/2005/8/layout/hierarchy3"/>
    <dgm:cxn modelId="{5B5F7AFA-0A56-44CF-A53E-05C408EF5143}" type="presParOf" srcId="{B0D51C6F-FF89-4CE9-8F77-1A2290F09B33}" destId="{30345316-BA56-46C3-80A1-9BA3F22E9BF0}" srcOrd="8" destOrd="0" presId="urn:microsoft.com/office/officeart/2005/8/layout/hierarchy3"/>
    <dgm:cxn modelId="{13262DD0-B25D-46FD-9A78-2FBEBDA6F5ED}" type="presParOf" srcId="{B0D51C6F-FF89-4CE9-8F77-1A2290F09B33}" destId="{DA07492D-4033-40FF-AF9D-4B8492C47C25}" srcOrd="9" destOrd="0" presId="urn:microsoft.com/office/officeart/2005/8/layout/hierarchy3"/>
    <dgm:cxn modelId="{F2ED6185-346A-454F-B30C-E4B91FA41749}" type="presParOf" srcId="{B0D51C6F-FF89-4CE9-8F77-1A2290F09B33}" destId="{290D9EF3-2DB3-46E1-8CCA-168543D6AF84}" srcOrd="10" destOrd="0" presId="urn:microsoft.com/office/officeart/2005/8/layout/hierarchy3"/>
    <dgm:cxn modelId="{7A2BB09C-284C-43E9-80B2-C3BA62F74429}" type="presParOf" srcId="{B0D51C6F-FF89-4CE9-8F77-1A2290F09B33}" destId="{0C748268-1D9E-4056-83F5-49C64DDCFAD6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6B493B-2D7E-4729-97F1-AC98A9AC3D5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80C263-6775-4D92-913B-B3209A077B64}">
      <dgm:prSet phldrT="[Текст]" custT="1"/>
      <dgm:spPr/>
      <dgm:t>
        <a:bodyPr/>
        <a:lstStyle/>
        <a:p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Инструментами реализации муниципальной долговой политики городского округа город Стерлитамак Республики Башкортостан являются: </a:t>
          </a:r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9C3BD-70E3-4D68-A645-CA7FF695815E}" type="parTrans" cxnId="{3DE63879-C208-4121-A637-EDBD24E6E394}">
      <dgm:prSet/>
      <dgm:spPr/>
      <dgm:t>
        <a:bodyPr/>
        <a:lstStyle/>
        <a:p>
          <a:endParaRPr lang="ru-RU"/>
        </a:p>
      </dgm:t>
    </dgm:pt>
    <dgm:pt modelId="{AFA60F57-C52F-446F-9403-1536ECB95638}" type="sibTrans" cxnId="{3DE63879-C208-4121-A637-EDBD24E6E394}">
      <dgm:prSet/>
      <dgm:spPr/>
      <dgm:t>
        <a:bodyPr/>
        <a:lstStyle/>
        <a:p>
          <a:endParaRPr lang="ru-RU"/>
        </a:p>
      </dgm:t>
    </dgm:pt>
    <dgm:pt modelId="{93677EE7-EF64-4FBB-A771-159EF3F778C3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долговой нагрузки на безопасном уровне путем контроля при среднесрочном планировании объемов заимствований, осуществляемых в текущих и прогнозируемых экономических условиях;</a:t>
          </a:r>
        </a:p>
      </dgm:t>
    </dgm:pt>
    <dgm:pt modelId="{DE051CE4-6D63-4FC3-BD9A-FC50C738D7DF}" type="parTrans" cxnId="{3E8FD521-F7FC-48C8-89B9-346CEF27626F}">
      <dgm:prSet/>
      <dgm:spPr/>
      <dgm:t>
        <a:bodyPr/>
        <a:lstStyle/>
        <a:p>
          <a:endParaRPr lang="ru-RU"/>
        </a:p>
      </dgm:t>
    </dgm:pt>
    <dgm:pt modelId="{F390381D-FDD3-430D-B4F0-02FDC49934FC}" type="sibTrans" cxnId="{3E8FD521-F7FC-48C8-89B9-346CEF27626F}">
      <dgm:prSet/>
      <dgm:spPr/>
      <dgm:t>
        <a:bodyPr/>
        <a:lstStyle/>
        <a:p>
          <a:endParaRPr lang="ru-RU"/>
        </a:p>
      </dgm:t>
    </dgm:pt>
    <dgm:pt modelId="{E7128EC7-CA6D-4565-9432-17B9D566B880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новых заимствований в целях финансирования дефицита бюджета и погашения долговых обязательств;</a:t>
          </a:r>
        </a:p>
      </dgm:t>
    </dgm:pt>
    <dgm:pt modelId="{89E456F9-85C2-4B51-94ED-C43993DDCC3F}" type="parTrans" cxnId="{F3E0D464-F811-45A7-AD56-261667EC4395}">
      <dgm:prSet/>
      <dgm:spPr/>
      <dgm:t>
        <a:bodyPr/>
        <a:lstStyle/>
        <a:p>
          <a:endParaRPr lang="ru-RU"/>
        </a:p>
      </dgm:t>
    </dgm:pt>
    <dgm:pt modelId="{D22BD1E8-2652-4761-A4D4-5DBBC71EDF12}" type="sibTrans" cxnId="{F3E0D464-F811-45A7-AD56-261667EC4395}">
      <dgm:prSet/>
      <dgm:spPr/>
      <dgm:t>
        <a:bodyPr/>
        <a:lstStyle/>
        <a:p>
          <a:endParaRPr lang="ru-RU"/>
        </a:p>
      </dgm:t>
    </dgm:pt>
    <dgm:pt modelId="{3FBC21CB-5A31-4503-9B75-4264E5E01D3F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оперативного управления в рамках реализации Программы муниципальных внутренних заимствований городского округа город Стерлитамак Республики Башкортостан на 2025 год и на плановый период 2026 и 2027 годов в части корректировки видов заимствований, а также сроков и объемов привлечения заемных средств; </a:t>
          </a:r>
        </a:p>
      </dgm:t>
    </dgm:pt>
    <dgm:pt modelId="{91CFBDBD-24B2-485B-BDA1-699773893429}" type="parTrans" cxnId="{BC8DCB83-48F7-44A3-BB67-87278DA0948B}">
      <dgm:prSet/>
      <dgm:spPr/>
      <dgm:t>
        <a:bodyPr/>
        <a:lstStyle/>
        <a:p>
          <a:endParaRPr lang="ru-RU"/>
        </a:p>
      </dgm:t>
    </dgm:pt>
    <dgm:pt modelId="{876AF802-D99D-4B45-89DF-89DC9034B36B}" type="sibTrans" cxnId="{BC8DCB83-48F7-44A3-BB67-87278DA0948B}">
      <dgm:prSet/>
      <dgm:spPr/>
      <dgm:t>
        <a:bodyPr/>
        <a:lstStyle/>
        <a:p>
          <a:endParaRPr lang="ru-RU"/>
        </a:p>
      </dgm:t>
    </dgm:pt>
    <dgm:pt modelId="{359B9959-51B7-49A2-B6DB-EAC74D1CAC68}" type="pres">
      <dgm:prSet presAssocID="{1E6B493B-2D7E-4729-97F1-AC98A9AC3D53}" presName="vert0" presStyleCnt="0">
        <dgm:presLayoutVars>
          <dgm:dir/>
          <dgm:animOne val="branch"/>
          <dgm:animLvl val="lvl"/>
        </dgm:presLayoutVars>
      </dgm:prSet>
      <dgm:spPr/>
    </dgm:pt>
    <dgm:pt modelId="{16C7B1F0-C275-4C21-AD11-9394EA699ED3}" type="pres">
      <dgm:prSet presAssocID="{2D80C263-6775-4D92-913B-B3209A077B64}" presName="thickLine" presStyleLbl="alignNode1" presStyleIdx="0" presStyleCnt="1" custLinFactNeighborX="10305" custLinFactNeighborY="470"/>
      <dgm:spPr/>
    </dgm:pt>
    <dgm:pt modelId="{7D5E0F6B-56A7-4F6A-8977-34EBD8AC8789}" type="pres">
      <dgm:prSet presAssocID="{2D80C263-6775-4D92-913B-B3209A077B64}" presName="horz1" presStyleCnt="0"/>
      <dgm:spPr/>
    </dgm:pt>
    <dgm:pt modelId="{3B83EB2C-2F79-4024-9124-A9D126D02B88}" type="pres">
      <dgm:prSet presAssocID="{2D80C263-6775-4D92-913B-B3209A077B64}" presName="tx1" presStyleLbl="revTx" presStyleIdx="0" presStyleCnt="4" custScaleX="142233" custScaleY="100098"/>
      <dgm:spPr/>
    </dgm:pt>
    <dgm:pt modelId="{2BD91C8E-7997-4FCC-B665-DE0E466DFB76}" type="pres">
      <dgm:prSet presAssocID="{2D80C263-6775-4D92-913B-B3209A077B64}" presName="vert1" presStyleCnt="0"/>
      <dgm:spPr/>
    </dgm:pt>
    <dgm:pt modelId="{CA0F7EDA-60E9-4AC8-BEED-15D8D3C9A9DB}" type="pres">
      <dgm:prSet presAssocID="{93677EE7-EF64-4FBB-A771-159EF3F778C3}" presName="vertSpace2a" presStyleCnt="0"/>
      <dgm:spPr/>
    </dgm:pt>
    <dgm:pt modelId="{167F9B77-1A31-4408-8087-41B2037E247F}" type="pres">
      <dgm:prSet presAssocID="{93677EE7-EF64-4FBB-A771-159EF3F778C3}" presName="horz2" presStyleCnt="0"/>
      <dgm:spPr/>
    </dgm:pt>
    <dgm:pt modelId="{530BD1F4-E4FC-460A-B716-75736C851CB8}" type="pres">
      <dgm:prSet presAssocID="{93677EE7-EF64-4FBB-A771-159EF3F778C3}" presName="horzSpace2" presStyleCnt="0"/>
      <dgm:spPr/>
    </dgm:pt>
    <dgm:pt modelId="{C3BA3F6B-F06A-403C-B9A2-7569B82CE294}" type="pres">
      <dgm:prSet presAssocID="{93677EE7-EF64-4FBB-A771-159EF3F778C3}" presName="tx2" presStyleLbl="revTx" presStyleIdx="1" presStyleCnt="4" custScaleY="112398"/>
      <dgm:spPr/>
    </dgm:pt>
    <dgm:pt modelId="{8EF3D4BD-96BD-4681-97CA-C7B0C4BE0385}" type="pres">
      <dgm:prSet presAssocID="{93677EE7-EF64-4FBB-A771-159EF3F778C3}" presName="vert2" presStyleCnt="0"/>
      <dgm:spPr/>
    </dgm:pt>
    <dgm:pt modelId="{78372C03-99A6-4D3A-9EBF-F3E03666A8EC}" type="pres">
      <dgm:prSet presAssocID="{93677EE7-EF64-4FBB-A771-159EF3F778C3}" presName="thinLine2b" presStyleLbl="callout" presStyleIdx="0" presStyleCnt="3"/>
      <dgm:spPr/>
    </dgm:pt>
    <dgm:pt modelId="{3B0872DD-FE89-420C-B62E-53711E586B50}" type="pres">
      <dgm:prSet presAssocID="{93677EE7-EF64-4FBB-A771-159EF3F778C3}" presName="vertSpace2b" presStyleCnt="0"/>
      <dgm:spPr/>
    </dgm:pt>
    <dgm:pt modelId="{AC35034B-D8C7-467B-BD1E-26740ABEB9D5}" type="pres">
      <dgm:prSet presAssocID="{E7128EC7-CA6D-4565-9432-17B9D566B880}" presName="horz2" presStyleCnt="0"/>
      <dgm:spPr/>
    </dgm:pt>
    <dgm:pt modelId="{529783CD-2737-403C-8E45-8430B1534439}" type="pres">
      <dgm:prSet presAssocID="{E7128EC7-CA6D-4565-9432-17B9D566B880}" presName="horzSpace2" presStyleCnt="0"/>
      <dgm:spPr/>
    </dgm:pt>
    <dgm:pt modelId="{3901B794-BD21-4225-9CA0-91912161B5D2}" type="pres">
      <dgm:prSet presAssocID="{E7128EC7-CA6D-4565-9432-17B9D566B880}" presName="tx2" presStyleLbl="revTx" presStyleIdx="2" presStyleCnt="4" custScaleY="74785"/>
      <dgm:spPr/>
    </dgm:pt>
    <dgm:pt modelId="{E3C03A63-4513-4915-AD9C-CC7BD253B19D}" type="pres">
      <dgm:prSet presAssocID="{E7128EC7-CA6D-4565-9432-17B9D566B880}" presName="vert2" presStyleCnt="0"/>
      <dgm:spPr/>
    </dgm:pt>
    <dgm:pt modelId="{E3172C97-4AC9-470D-8328-09D44FE0449C}" type="pres">
      <dgm:prSet presAssocID="{E7128EC7-CA6D-4565-9432-17B9D566B880}" presName="thinLine2b" presStyleLbl="callout" presStyleIdx="1" presStyleCnt="3"/>
      <dgm:spPr/>
    </dgm:pt>
    <dgm:pt modelId="{1A5ABDE7-837B-40D4-9BDA-4948CB8F507D}" type="pres">
      <dgm:prSet presAssocID="{E7128EC7-CA6D-4565-9432-17B9D566B880}" presName="vertSpace2b" presStyleCnt="0"/>
      <dgm:spPr/>
    </dgm:pt>
    <dgm:pt modelId="{C3A160F9-D4B2-44FC-9E1E-19F11B92E72C}" type="pres">
      <dgm:prSet presAssocID="{3FBC21CB-5A31-4503-9B75-4264E5E01D3F}" presName="horz2" presStyleCnt="0"/>
      <dgm:spPr/>
    </dgm:pt>
    <dgm:pt modelId="{A7ED4508-E4E6-47AC-A404-FEF08DB090A9}" type="pres">
      <dgm:prSet presAssocID="{3FBC21CB-5A31-4503-9B75-4264E5E01D3F}" presName="horzSpace2" presStyleCnt="0"/>
      <dgm:spPr/>
    </dgm:pt>
    <dgm:pt modelId="{F5B35FB9-3271-49C6-B5AB-CAA9952AA1CF}" type="pres">
      <dgm:prSet presAssocID="{3FBC21CB-5A31-4503-9B75-4264E5E01D3F}" presName="tx2" presStyleLbl="revTx" presStyleIdx="3" presStyleCnt="4" custScaleY="168925"/>
      <dgm:spPr/>
    </dgm:pt>
    <dgm:pt modelId="{7F89889D-8781-4047-8DF2-5F2C12D7E178}" type="pres">
      <dgm:prSet presAssocID="{3FBC21CB-5A31-4503-9B75-4264E5E01D3F}" presName="vert2" presStyleCnt="0"/>
      <dgm:spPr/>
    </dgm:pt>
    <dgm:pt modelId="{9C7EA615-84B1-40B3-9E2A-A29C99F5F17A}" type="pres">
      <dgm:prSet presAssocID="{3FBC21CB-5A31-4503-9B75-4264E5E01D3F}" presName="thinLine2b" presStyleLbl="callout" presStyleIdx="2" presStyleCnt="3"/>
      <dgm:spPr/>
    </dgm:pt>
    <dgm:pt modelId="{BCE6F18E-1CDE-4F31-9B9B-8633181F1476}" type="pres">
      <dgm:prSet presAssocID="{3FBC21CB-5A31-4503-9B75-4264E5E01D3F}" presName="vertSpace2b" presStyleCnt="0"/>
      <dgm:spPr/>
    </dgm:pt>
  </dgm:ptLst>
  <dgm:cxnLst>
    <dgm:cxn modelId="{BBCAF10D-0B22-4600-8741-A9AD8CF3C7FF}" type="presOf" srcId="{E7128EC7-CA6D-4565-9432-17B9D566B880}" destId="{3901B794-BD21-4225-9CA0-91912161B5D2}" srcOrd="0" destOrd="0" presId="urn:microsoft.com/office/officeart/2008/layout/LinedList"/>
    <dgm:cxn modelId="{3E8FD521-F7FC-48C8-89B9-346CEF27626F}" srcId="{2D80C263-6775-4D92-913B-B3209A077B64}" destId="{93677EE7-EF64-4FBB-A771-159EF3F778C3}" srcOrd="0" destOrd="0" parTransId="{DE051CE4-6D63-4FC3-BD9A-FC50C738D7DF}" sibTransId="{F390381D-FDD3-430D-B4F0-02FDC49934FC}"/>
    <dgm:cxn modelId="{FC255344-5F28-42D1-9E17-9D5ABDF2BCCF}" type="presOf" srcId="{2D80C263-6775-4D92-913B-B3209A077B64}" destId="{3B83EB2C-2F79-4024-9124-A9D126D02B88}" srcOrd="0" destOrd="0" presId="urn:microsoft.com/office/officeart/2008/layout/LinedList"/>
    <dgm:cxn modelId="{F3E0D464-F811-45A7-AD56-261667EC4395}" srcId="{2D80C263-6775-4D92-913B-B3209A077B64}" destId="{E7128EC7-CA6D-4565-9432-17B9D566B880}" srcOrd="1" destOrd="0" parTransId="{89E456F9-85C2-4B51-94ED-C43993DDCC3F}" sibTransId="{D22BD1E8-2652-4761-A4D4-5DBBC71EDF12}"/>
    <dgm:cxn modelId="{3DE63879-C208-4121-A637-EDBD24E6E394}" srcId="{1E6B493B-2D7E-4729-97F1-AC98A9AC3D53}" destId="{2D80C263-6775-4D92-913B-B3209A077B64}" srcOrd="0" destOrd="0" parTransId="{2DC9C3BD-70E3-4D68-A645-CA7FF695815E}" sibTransId="{AFA60F57-C52F-446F-9403-1536ECB95638}"/>
    <dgm:cxn modelId="{BC8DCB83-48F7-44A3-BB67-87278DA0948B}" srcId="{2D80C263-6775-4D92-913B-B3209A077B64}" destId="{3FBC21CB-5A31-4503-9B75-4264E5E01D3F}" srcOrd="2" destOrd="0" parTransId="{91CFBDBD-24B2-485B-BDA1-699773893429}" sibTransId="{876AF802-D99D-4B45-89DF-89DC9034B36B}"/>
    <dgm:cxn modelId="{BCD99EC6-5331-4CAC-83B5-760214BAFE4E}" type="presOf" srcId="{1E6B493B-2D7E-4729-97F1-AC98A9AC3D53}" destId="{359B9959-51B7-49A2-B6DB-EAC74D1CAC68}" srcOrd="0" destOrd="0" presId="urn:microsoft.com/office/officeart/2008/layout/LinedList"/>
    <dgm:cxn modelId="{268F46CB-00D7-464E-B91D-434F5174CD9C}" type="presOf" srcId="{3FBC21CB-5A31-4503-9B75-4264E5E01D3F}" destId="{F5B35FB9-3271-49C6-B5AB-CAA9952AA1CF}" srcOrd="0" destOrd="0" presId="urn:microsoft.com/office/officeart/2008/layout/LinedList"/>
    <dgm:cxn modelId="{93A0D9D8-81BC-412D-B28F-1A24DE6C117D}" type="presOf" srcId="{93677EE7-EF64-4FBB-A771-159EF3F778C3}" destId="{C3BA3F6B-F06A-403C-B9A2-7569B82CE294}" srcOrd="0" destOrd="0" presId="urn:microsoft.com/office/officeart/2008/layout/LinedList"/>
    <dgm:cxn modelId="{B6D2DF49-0DB9-43A0-90E4-4757D6A17BA0}" type="presParOf" srcId="{359B9959-51B7-49A2-B6DB-EAC74D1CAC68}" destId="{16C7B1F0-C275-4C21-AD11-9394EA699ED3}" srcOrd="0" destOrd="0" presId="urn:microsoft.com/office/officeart/2008/layout/LinedList"/>
    <dgm:cxn modelId="{A78E3B6E-13C0-45AF-B6D5-F015F063D13A}" type="presParOf" srcId="{359B9959-51B7-49A2-B6DB-EAC74D1CAC68}" destId="{7D5E0F6B-56A7-4F6A-8977-34EBD8AC8789}" srcOrd="1" destOrd="0" presId="urn:microsoft.com/office/officeart/2008/layout/LinedList"/>
    <dgm:cxn modelId="{FE657437-7C5B-4C64-8473-3B5EBCA8B3C3}" type="presParOf" srcId="{7D5E0F6B-56A7-4F6A-8977-34EBD8AC8789}" destId="{3B83EB2C-2F79-4024-9124-A9D126D02B88}" srcOrd="0" destOrd="0" presId="urn:microsoft.com/office/officeart/2008/layout/LinedList"/>
    <dgm:cxn modelId="{B3E2E659-1BDE-4740-9778-6A3470B733D5}" type="presParOf" srcId="{7D5E0F6B-56A7-4F6A-8977-34EBD8AC8789}" destId="{2BD91C8E-7997-4FCC-B665-DE0E466DFB76}" srcOrd="1" destOrd="0" presId="urn:microsoft.com/office/officeart/2008/layout/LinedList"/>
    <dgm:cxn modelId="{5E0FCB43-9678-45A3-8614-EE79C820FCC9}" type="presParOf" srcId="{2BD91C8E-7997-4FCC-B665-DE0E466DFB76}" destId="{CA0F7EDA-60E9-4AC8-BEED-15D8D3C9A9DB}" srcOrd="0" destOrd="0" presId="urn:microsoft.com/office/officeart/2008/layout/LinedList"/>
    <dgm:cxn modelId="{2B9D7745-243C-4542-BF59-417F961D6A2B}" type="presParOf" srcId="{2BD91C8E-7997-4FCC-B665-DE0E466DFB76}" destId="{167F9B77-1A31-4408-8087-41B2037E247F}" srcOrd="1" destOrd="0" presId="urn:microsoft.com/office/officeart/2008/layout/LinedList"/>
    <dgm:cxn modelId="{25D1C2FF-3956-487D-AD70-4CF9548F19C8}" type="presParOf" srcId="{167F9B77-1A31-4408-8087-41B2037E247F}" destId="{530BD1F4-E4FC-460A-B716-75736C851CB8}" srcOrd="0" destOrd="0" presId="urn:microsoft.com/office/officeart/2008/layout/LinedList"/>
    <dgm:cxn modelId="{5453EBC0-6222-485D-AF71-773C017B2D86}" type="presParOf" srcId="{167F9B77-1A31-4408-8087-41B2037E247F}" destId="{C3BA3F6B-F06A-403C-B9A2-7569B82CE294}" srcOrd="1" destOrd="0" presId="urn:microsoft.com/office/officeart/2008/layout/LinedList"/>
    <dgm:cxn modelId="{E5C1C17F-5DF5-4860-B391-7110EC8B7FD0}" type="presParOf" srcId="{167F9B77-1A31-4408-8087-41B2037E247F}" destId="{8EF3D4BD-96BD-4681-97CA-C7B0C4BE0385}" srcOrd="2" destOrd="0" presId="urn:microsoft.com/office/officeart/2008/layout/LinedList"/>
    <dgm:cxn modelId="{3492265C-E629-4D66-9E7E-8F92B21BF237}" type="presParOf" srcId="{2BD91C8E-7997-4FCC-B665-DE0E466DFB76}" destId="{78372C03-99A6-4D3A-9EBF-F3E03666A8EC}" srcOrd="2" destOrd="0" presId="urn:microsoft.com/office/officeart/2008/layout/LinedList"/>
    <dgm:cxn modelId="{F97644B3-2D2F-47BF-AF48-28863764B9B6}" type="presParOf" srcId="{2BD91C8E-7997-4FCC-B665-DE0E466DFB76}" destId="{3B0872DD-FE89-420C-B62E-53711E586B50}" srcOrd="3" destOrd="0" presId="urn:microsoft.com/office/officeart/2008/layout/LinedList"/>
    <dgm:cxn modelId="{393424B0-58B2-45F3-85E5-BB0ED9399CF5}" type="presParOf" srcId="{2BD91C8E-7997-4FCC-B665-DE0E466DFB76}" destId="{AC35034B-D8C7-467B-BD1E-26740ABEB9D5}" srcOrd="4" destOrd="0" presId="urn:microsoft.com/office/officeart/2008/layout/LinedList"/>
    <dgm:cxn modelId="{7BDE6F81-FFCE-4311-8D4C-544C3C68734A}" type="presParOf" srcId="{AC35034B-D8C7-467B-BD1E-26740ABEB9D5}" destId="{529783CD-2737-403C-8E45-8430B1534439}" srcOrd="0" destOrd="0" presId="urn:microsoft.com/office/officeart/2008/layout/LinedList"/>
    <dgm:cxn modelId="{3FBA9E42-6309-4789-BE69-80398D729560}" type="presParOf" srcId="{AC35034B-D8C7-467B-BD1E-26740ABEB9D5}" destId="{3901B794-BD21-4225-9CA0-91912161B5D2}" srcOrd="1" destOrd="0" presId="urn:microsoft.com/office/officeart/2008/layout/LinedList"/>
    <dgm:cxn modelId="{D5B92C87-F9A0-4FE6-98ED-8D2D72683A07}" type="presParOf" srcId="{AC35034B-D8C7-467B-BD1E-26740ABEB9D5}" destId="{E3C03A63-4513-4915-AD9C-CC7BD253B19D}" srcOrd="2" destOrd="0" presId="urn:microsoft.com/office/officeart/2008/layout/LinedList"/>
    <dgm:cxn modelId="{C9193B20-B321-459E-9D9B-3F4A8DFD62E0}" type="presParOf" srcId="{2BD91C8E-7997-4FCC-B665-DE0E466DFB76}" destId="{E3172C97-4AC9-470D-8328-09D44FE0449C}" srcOrd="5" destOrd="0" presId="urn:microsoft.com/office/officeart/2008/layout/LinedList"/>
    <dgm:cxn modelId="{EB9D1A8A-AA6B-4D92-9E97-E1742A42B19B}" type="presParOf" srcId="{2BD91C8E-7997-4FCC-B665-DE0E466DFB76}" destId="{1A5ABDE7-837B-40D4-9BDA-4948CB8F507D}" srcOrd="6" destOrd="0" presId="urn:microsoft.com/office/officeart/2008/layout/LinedList"/>
    <dgm:cxn modelId="{FDD6FEA0-FF05-468D-A07D-37C34CD7C70A}" type="presParOf" srcId="{2BD91C8E-7997-4FCC-B665-DE0E466DFB76}" destId="{C3A160F9-D4B2-44FC-9E1E-19F11B92E72C}" srcOrd="7" destOrd="0" presId="urn:microsoft.com/office/officeart/2008/layout/LinedList"/>
    <dgm:cxn modelId="{55122DF3-6820-4F30-BBFA-3C5A786E4B1B}" type="presParOf" srcId="{C3A160F9-D4B2-44FC-9E1E-19F11B92E72C}" destId="{A7ED4508-E4E6-47AC-A404-FEF08DB090A9}" srcOrd="0" destOrd="0" presId="urn:microsoft.com/office/officeart/2008/layout/LinedList"/>
    <dgm:cxn modelId="{7436AE97-6ABF-4603-94C0-0749CF5CD296}" type="presParOf" srcId="{C3A160F9-D4B2-44FC-9E1E-19F11B92E72C}" destId="{F5B35FB9-3271-49C6-B5AB-CAA9952AA1CF}" srcOrd="1" destOrd="0" presId="urn:microsoft.com/office/officeart/2008/layout/LinedList"/>
    <dgm:cxn modelId="{536B7610-D815-42DC-9D56-7229E07866DB}" type="presParOf" srcId="{C3A160F9-D4B2-44FC-9E1E-19F11B92E72C}" destId="{7F89889D-8781-4047-8DF2-5F2C12D7E178}" srcOrd="2" destOrd="0" presId="urn:microsoft.com/office/officeart/2008/layout/LinedList"/>
    <dgm:cxn modelId="{BBF570C3-FC3C-410D-B6AC-B10ABC5E6C2E}" type="presParOf" srcId="{2BD91C8E-7997-4FCC-B665-DE0E466DFB76}" destId="{9C7EA615-84B1-40B3-9E2A-A29C99F5F17A}" srcOrd="8" destOrd="0" presId="urn:microsoft.com/office/officeart/2008/layout/LinedList"/>
    <dgm:cxn modelId="{7DBBDD9F-44BE-4B8F-AFC8-D9F06CD0C068}" type="presParOf" srcId="{2BD91C8E-7997-4FCC-B665-DE0E466DFB76}" destId="{BCE6F18E-1CDE-4F31-9B9B-8633181F147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63015-BFCA-497A-8595-283157D08DC8}">
      <dsp:nvSpPr>
        <dsp:cNvPr id="0" name=""/>
        <dsp:cNvSpPr/>
      </dsp:nvSpPr>
      <dsp:spPr>
        <a:xfrm>
          <a:off x="0" y="428201"/>
          <a:ext cx="2506778" cy="371759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Приоритетными направлениями бюджетной политики в среднесрочной перспективе являются: 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421" y="501622"/>
        <a:ext cx="2359936" cy="3570748"/>
      </dsp:txXfrm>
    </dsp:sp>
    <dsp:sp modelId="{BF16615C-2E56-4884-B8D0-8959C880AA13}">
      <dsp:nvSpPr>
        <dsp:cNvPr id="0" name=""/>
        <dsp:cNvSpPr/>
      </dsp:nvSpPr>
      <dsp:spPr>
        <a:xfrm rot="18615582">
          <a:off x="2230287" y="1666056"/>
          <a:ext cx="1563215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563215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72814" y="1651453"/>
        <a:ext cx="78160" cy="78160"/>
      </dsp:txXfrm>
    </dsp:sp>
    <dsp:sp modelId="{C9EE702A-968F-41CF-A14F-48863F6BB927}">
      <dsp:nvSpPr>
        <dsp:cNvPr id="0" name=""/>
        <dsp:cNvSpPr/>
      </dsp:nvSpPr>
      <dsp:spPr>
        <a:xfrm>
          <a:off x="3517011" y="746807"/>
          <a:ext cx="7066357" cy="694528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7353" y="767149"/>
        <a:ext cx="7025673" cy="653844"/>
      </dsp:txXfrm>
    </dsp:sp>
    <dsp:sp modelId="{F670D05D-E054-4DCF-9B86-BB01C587A8A1}">
      <dsp:nvSpPr>
        <dsp:cNvPr id="0" name=""/>
        <dsp:cNvSpPr/>
      </dsp:nvSpPr>
      <dsp:spPr>
        <a:xfrm rot="21043285">
          <a:off x="2500161" y="2180980"/>
          <a:ext cx="1011434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011434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80592" y="2180171"/>
        <a:ext cx="50571" cy="50571"/>
      </dsp:txXfrm>
    </dsp:sp>
    <dsp:sp modelId="{ED72CE43-EB34-4709-ACC5-C23C8DA0DC14}">
      <dsp:nvSpPr>
        <dsp:cNvPr id="0" name=""/>
        <dsp:cNvSpPr/>
      </dsp:nvSpPr>
      <dsp:spPr>
        <a:xfrm>
          <a:off x="3504979" y="1497223"/>
          <a:ext cx="7035925" cy="125338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заработной платы работников учреждений бюджетной сферы с учетом установленного с 1 января 2025 года минимального размера оплаты труда 21 860 рублей (с районным коэффициентом –25 139,00 рублей); 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1690" y="1533934"/>
        <a:ext cx="6962503" cy="1179967"/>
      </dsp:txXfrm>
    </dsp:sp>
    <dsp:sp modelId="{ABA03E27-AF33-4F9C-9048-60D1E9043E58}">
      <dsp:nvSpPr>
        <dsp:cNvPr id="0" name=""/>
        <dsp:cNvSpPr/>
      </dsp:nvSpPr>
      <dsp:spPr>
        <a:xfrm rot="2439301">
          <a:off x="2346081" y="2696298"/>
          <a:ext cx="1331626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331626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78604" y="2687485"/>
        <a:ext cx="66581" cy="66581"/>
      </dsp:txXfrm>
    </dsp:sp>
    <dsp:sp modelId="{1513C569-7C11-46C8-A9C7-D56830E947E1}">
      <dsp:nvSpPr>
        <dsp:cNvPr id="0" name=""/>
        <dsp:cNvSpPr/>
      </dsp:nvSpPr>
      <dsp:spPr>
        <a:xfrm>
          <a:off x="3517011" y="2847988"/>
          <a:ext cx="7034647" cy="6131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969" y="2865946"/>
        <a:ext cx="6998731" cy="577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3001A-C8D3-40C6-95A8-8775D16EEB30}">
      <dsp:nvSpPr>
        <dsp:cNvPr id="0" name=""/>
        <dsp:cNvSpPr/>
      </dsp:nvSpPr>
      <dsp:spPr>
        <a:xfrm>
          <a:off x="410759" y="2740"/>
          <a:ext cx="7488868" cy="762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</a:r>
        </a:p>
      </dsp:txBody>
      <dsp:txXfrm>
        <a:off x="433079" y="25060"/>
        <a:ext cx="7444228" cy="717418"/>
      </dsp:txXfrm>
    </dsp:sp>
    <dsp:sp modelId="{852DDBA1-943D-4EDC-86C6-C34897B12219}">
      <dsp:nvSpPr>
        <dsp:cNvPr id="0" name=""/>
        <dsp:cNvSpPr/>
      </dsp:nvSpPr>
      <dsp:spPr>
        <a:xfrm>
          <a:off x="1159646" y="764799"/>
          <a:ext cx="748886" cy="470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404"/>
              </a:lnTo>
              <a:lnTo>
                <a:pt x="748886" y="470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60779-6652-440C-AA15-0815EAD8436B}">
      <dsp:nvSpPr>
        <dsp:cNvPr id="0" name=""/>
        <dsp:cNvSpPr/>
      </dsp:nvSpPr>
      <dsp:spPr>
        <a:xfrm>
          <a:off x="1908533" y="904039"/>
          <a:ext cx="7527428" cy="662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</a:r>
          <a:endParaRPr lang="ru-RU" sz="1400" b="1" i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7932" y="923438"/>
        <a:ext cx="7488630" cy="623531"/>
      </dsp:txXfrm>
    </dsp:sp>
    <dsp:sp modelId="{C0F04C05-E14B-4BE0-BD00-98784B7AA80E}">
      <dsp:nvSpPr>
        <dsp:cNvPr id="0" name=""/>
        <dsp:cNvSpPr/>
      </dsp:nvSpPr>
      <dsp:spPr>
        <a:xfrm>
          <a:off x="1159646" y="764799"/>
          <a:ext cx="748886" cy="1219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288"/>
              </a:lnTo>
              <a:lnTo>
                <a:pt x="748886" y="12192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37B6D-E5B7-4431-8286-33642EFD4989}">
      <dsp:nvSpPr>
        <dsp:cNvPr id="0" name=""/>
        <dsp:cNvSpPr/>
      </dsp:nvSpPr>
      <dsp:spPr>
        <a:xfrm>
          <a:off x="1908533" y="1705609"/>
          <a:ext cx="7520503" cy="556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высокую результативность расходов бюджета в рамках федеральных, региональных и национальных проектов;</a:t>
          </a:r>
          <a:endParaRPr lang="ru-RU" sz="1400" b="1" i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846" y="1721922"/>
        <a:ext cx="7487877" cy="524332"/>
      </dsp:txXfrm>
    </dsp:sp>
    <dsp:sp modelId="{4E9AE7F8-56E0-4694-AAA4-DF98492B186E}">
      <dsp:nvSpPr>
        <dsp:cNvPr id="0" name=""/>
        <dsp:cNvSpPr/>
      </dsp:nvSpPr>
      <dsp:spPr>
        <a:xfrm>
          <a:off x="1159646" y="764799"/>
          <a:ext cx="748886" cy="1915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5487"/>
              </a:lnTo>
              <a:lnTo>
                <a:pt x="748886" y="1915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BAE43-9163-4A4D-918F-DC91C33D9A1F}">
      <dsp:nvSpPr>
        <dsp:cNvPr id="0" name=""/>
        <dsp:cNvSpPr/>
      </dsp:nvSpPr>
      <dsp:spPr>
        <a:xfrm>
          <a:off x="1908533" y="2401807"/>
          <a:ext cx="7488619" cy="556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открытость и прозрачность бюджетного процесса;    </a:t>
          </a:r>
        </a:p>
      </dsp:txBody>
      <dsp:txXfrm>
        <a:off x="1924846" y="2418120"/>
        <a:ext cx="7455993" cy="524332"/>
      </dsp:txXfrm>
    </dsp:sp>
    <dsp:sp modelId="{3EEDF68B-C512-42EB-AD6C-28FFC6F7378E}">
      <dsp:nvSpPr>
        <dsp:cNvPr id="0" name=""/>
        <dsp:cNvSpPr/>
      </dsp:nvSpPr>
      <dsp:spPr>
        <a:xfrm>
          <a:off x="1159646" y="764799"/>
          <a:ext cx="748886" cy="2650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787"/>
              </a:lnTo>
              <a:lnTo>
                <a:pt x="748886" y="26507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F0AC1-FFAD-488C-BF26-9C01CD85F0DC}">
      <dsp:nvSpPr>
        <dsp:cNvPr id="0" name=""/>
        <dsp:cNvSpPr/>
      </dsp:nvSpPr>
      <dsp:spPr>
        <a:xfrm>
          <a:off x="1908533" y="3098006"/>
          <a:ext cx="7503233" cy="6351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</a:r>
        </a:p>
      </dsp:txBody>
      <dsp:txXfrm>
        <a:off x="1927136" y="3116609"/>
        <a:ext cx="7466027" cy="597955"/>
      </dsp:txXfrm>
    </dsp:sp>
    <dsp:sp modelId="{30345316-BA56-46C3-80A1-9BA3F22E9BF0}">
      <dsp:nvSpPr>
        <dsp:cNvPr id="0" name=""/>
        <dsp:cNvSpPr/>
      </dsp:nvSpPr>
      <dsp:spPr>
        <a:xfrm>
          <a:off x="1159646" y="764799"/>
          <a:ext cx="748886" cy="3654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4580"/>
              </a:lnTo>
              <a:lnTo>
                <a:pt x="748886" y="36545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7492D-4033-40FF-AF9D-4B8492C47C25}">
      <dsp:nvSpPr>
        <dsp:cNvPr id="0" name=""/>
        <dsp:cNvSpPr/>
      </dsp:nvSpPr>
      <dsp:spPr>
        <a:xfrm>
          <a:off x="1908533" y="3872407"/>
          <a:ext cx="7545803" cy="1093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</a:r>
        </a:p>
      </dsp:txBody>
      <dsp:txXfrm>
        <a:off x="1940574" y="3904448"/>
        <a:ext cx="7481721" cy="1029863"/>
      </dsp:txXfrm>
    </dsp:sp>
    <dsp:sp modelId="{290D9EF3-2DB3-46E1-8CCA-168543D6AF84}">
      <dsp:nvSpPr>
        <dsp:cNvPr id="0" name=""/>
        <dsp:cNvSpPr/>
      </dsp:nvSpPr>
      <dsp:spPr>
        <a:xfrm>
          <a:off x="1159646" y="764799"/>
          <a:ext cx="748886" cy="4719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9318"/>
              </a:lnTo>
              <a:lnTo>
                <a:pt x="748886" y="47193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48268-1D9E-4056-83F5-49C64DDCFAD6}">
      <dsp:nvSpPr>
        <dsp:cNvPr id="0" name=""/>
        <dsp:cNvSpPr/>
      </dsp:nvSpPr>
      <dsp:spPr>
        <a:xfrm>
          <a:off x="1908533" y="5105592"/>
          <a:ext cx="7484644" cy="75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</a:r>
        </a:p>
      </dsp:txBody>
      <dsp:txXfrm>
        <a:off x="1930706" y="5127765"/>
        <a:ext cx="7440298" cy="7127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7B1F0-C275-4C21-AD11-9394EA699ED3}">
      <dsp:nvSpPr>
        <dsp:cNvPr id="0" name=""/>
        <dsp:cNvSpPr/>
      </dsp:nvSpPr>
      <dsp:spPr>
        <a:xfrm>
          <a:off x="0" y="11942"/>
          <a:ext cx="1032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EB2C-2F79-4024-9124-A9D126D02B88}">
      <dsp:nvSpPr>
        <dsp:cNvPr id="0" name=""/>
        <dsp:cNvSpPr/>
      </dsp:nvSpPr>
      <dsp:spPr>
        <a:xfrm>
          <a:off x="0" y="1123"/>
          <a:ext cx="2708236" cy="2302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Инструментами реализации муниципальной долговой политики городского округа город Стерлитамак Республики Башкортостан являются: </a:t>
          </a:r>
          <a:endParaRPr lang="ru-RU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23"/>
        <a:ext cx="2708236" cy="2302009"/>
      </dsp:txXfrm>
    </dsp:sp>
    <dsp:sp modelId="{C3BA3F6B-F06A-403C-B9A2-7569B82CE294}">
      <dsp:nvSpPr>
        <dsp:cNvPr id="0" name=""/>
        <dsp:cNvSpPr/>
      </dsp:nvSpPr>
      <dsp:spPr>
        <a:xfrm>
          <a:off x="2851042" y="31666"/>
          <a:ext cx="7473530" cy="686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долговой нагрузки на безопасном уровне путем контроля при среднесрочном планировании объемов заимствований, осуществляемых в текущих и прогнозируемых экономических условиях;</a:t>
          </a:r>
        </a:p>
      </dsp:txBody>
      <dsp:txXfrm>
        <a:off x="2851042" y="31666"/>
        <a:ext cx="7473530" cy="686608"/>
      </dsp:txXfrm>
    </dsp:sp>
    <dsp:sp modelId="{78372C03-99A6-4D3A-9EBF-F3E03666A8EC}">
      <dsp:nvSpPr>
        <dsp:cNvPr id="0" name=""/>
        <dsp:cNvSpPr/>
      </dsp:nvSpPr>
      <dsp:spPr>
        <a:xfrm>
          <a:off x="2708236" y="718275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1B794-BD21-4225-9CA0-91912161B5D2}">
      <dsp:nvSpPr>
        <dsp:cNvPr id="0" name=""/>
        <dsp:cNvSpPr/>
      </dsp:nvSpPr>
      <dsp:spPr>
        <a:xfrm>
          <a:off x="2851042" y="748819"/>
          <a:ext cx="7473530" cy="456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новых заимствований в целях финансирования дефицита бюджета и погашения долговых обязательств;</a:t>
          </a:r>
        </a:p>
      </dsp:txBody>
      <dsp:txXfrm>
        <a:off x="2851042" y="748819"/>
        <a:ext cx="7473530" cy="456841"/>
      </dsp:txXfrm>
    </dsp:sp>
    <dsp:sp modelId="{E3172C97-4AC9-470D-8328-09D44FE0449C}">
      <dsp:nvSpPr>
        <dsp:cNvPr id="0" name=""/>
        <dsp:cNvSpPr/>
      </dsp:nvSpPr>
      <dsp:spPr>
        <a:xfrm>
          <a:off x="2708236" y="1205660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35FB9-3271-49C6-B5AB-CAA9952AA1CF}">
      <dsp:nvSpPr>
        <dsp:cNvPr id="0" name=""/>
        <dsp:cNvSpPr/>
      </dsp:nvSpPr>
      <dsp:spPr>
        <a:xfrm>
          <a:off x="2851042" y="1236203"/>
          <a:ext cx="7473530" cy="1031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оперативного управления в рамках реализации Программы муниципальных внутренних заимствований городского округа город Стерлитамак Республики Башкортостан на 2025 год и на плановый период 2026 и 2027 годов в части корректировки видов заимствований, а также сроков и объемов привлечения заемных средств; </a:t>
          </a:r>
        </a:p>
      </dsp:txBody>
      <dsp:txXfrm>
        <a:off x="2851042" y="1236203"/>
        <a:ext cx="7473530" cy="1031916"/>
      </dsp:txXfrm>
    </dsp:sp>
    <dsp:sp modelId="{9C7EA615-84B1-40B3-9E2A-A29C99F5F17A}">
      <dsp:nvSpPr>
        <dsp:cNvPr id="0" name=""/>
        <dsp:cNvSpPr/>
      </dsp:nvSpPr>
      <dsp:spPr>
        <a:xfrm>
          <a:off x="2708236" y="2268120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0.38333</cdr:x>
      <cdr:y>0.42447</cdr:y>
    </cdr:from>
    <cdr:to>
      <cdr:x>0.61667</cdr:x>
      <cdr:y>0.59733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84277" y="1945010"/>
          <a:ext cx="1512168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9065,5</a:t>
          </a:r>
        </a:p>
        <a:p xmlns:a="http://schemas.openxmlformats.org/drawingml/2006/main">
          <a:pPr algn="ctr"/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0.52632</cdr:y>
    </cdr:from>
    <cdr:to>
      <cdr:x>0.64055</cdr:x>
      <cdr:y>0.63158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80320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33,4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0.40829</cdr:x>
      <cdr:y>0.67105</cdr:y>
    </cdr:from>
    <cdr:to>
      <cdr:x>0.64055</cdr:x>
      <cdr:y>0.77631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3672408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6136,6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149,9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0.42309</cdr:x>
      <cdr:y>0.52632</cdr:y>
    </cdr:from>
    <cdr:to>
      <cdr:x>0.65535</cdr:x>
      <cdr:y>0.63158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2059516" y="2880320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427,9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404,7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5,0 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 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0.18338</cdr:x>
      <cdr:y>0.39437</cdr:y>
    </cdr:from>
    <cdr:to>
      <cdr:x>0.44807</cdr:x>
      <cdr:y>0.56897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97964" y="2016224"/>
          <a:ext cx="1296152" cy="892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21,9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0.13605</cdr:x>
      <cdr:y>0.39758</cdr:y>
    </cdr:from>
    <cdr:to>
      <cdr:x>0.2585</cdr:x>
      <cdr:y>0.5386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2233042"/>
          <a:ext cx="129614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1232,0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0.19863</cdr:x>
      <cdr:y>0.4</cdr:y>
    </cdr:from>
    <cdr:to>
      <cdr:x>0.32108</cdr:x>
      <cdr:y>0.54102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8232" y="2160240"/>
          <a:ext cx="1287337" cy="761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4186,9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0.19863</cdr:x>
      <cdr:y>0.4</cdr:y>
    </cdr:from>
    <cdr:to>
      <cdr:x>0.32108</cdr:x>
      <cdr:y>0.54102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8232" y="2160240"/>
          <a:ext cx="1287337" cy="761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182,1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0.42309</cdr:x>
      <cdr:y>0.53116</cdr:y>
    </cdr:from>
    <cdr:to>
      <cdr:x>0.65535</cdr:x>
      <cdr:y>0.63642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2059516" y="3181609"/>
          <a:ext cx="1130602" cy="6304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454,0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53,6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0.52632</cdr:y>
    </cdr:from>
    <cdr:to>
      <cdr:x>0.64055</cdr:x>
      <cdr:y>0.63158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80320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678,0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0.52632</cdr:y>
    </cdr:from>
    <cdr:to>
      <cdr:x>0.64055</cdr:x>
      <cdr:y>0.63158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80320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822,3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1807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247" y="0"/>
            <a:ext cx="4301806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6456218"/>
            <a:ext cx="4301807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247" y="6456218"/>
            <a:ext cx="4301806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1807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247" y="0"/>
            <a:ext cx="4301806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456" y="3228895"/>
            <a:ext cx="7941310" cy="30589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6218"/>
            <a:ext cx="4301807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247" y="6456218"/>
            <a:ext cx="4301806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5443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08877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633164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177552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85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10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75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A510A-3088-42C4-A3FD-198DCF153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C7B8C9-4F34-4F5A-AE14-15C2F08F6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AC3A0-7B18-4CCD-94EF-E29FF0B7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4F35B-2479-4066-9902-DEB62CB9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398F4-3E8E-4659-8FA5-4AC2DA52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89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D9670-EFE1-4F83-A3CA-E368502A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DA0795-21FF-41EF-8CF0-4624A2638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44948F-7415-40BB-935B-6B9E2753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63CCA-BD2D-48BF-B57A-6CEAB1C52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14B750-70B0-4541-8B29-A0977F22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23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15BB93-0260-4B3B-B119-C2ECC75E0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9338A8-6A59-4865-AE8F-FAAB5C554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209"/>
            <a:ext cx="7736314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429E6F-51E7-432F-8C6E-61BA9030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1AD13C-B8FE-4DF7-8E2F-A75C7E1BD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B4DE6-F155-4174-B223-3107344E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10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55EC1-E049-47BE-9B63-8138D9C8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CA7899-D094-46C8-8796-66CA1AFD8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CD304E-0D23-4FFA-9AC6-1ABC428A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DE3884-0437-4CB5-A696-B378BA30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AAB64-2592-40F3-AF08-48189B5C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18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15C7B-6328-4E42-AE28-FDC7AEB5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10134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B812CC-D899-4316-9681-1E223855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90526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3E24C-A659-46C3-8914-006829DD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6CA59-7AEA-4204-8696-C9D6B37A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3FE95C-AD17-4B87-BBB3-AB46D74F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98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252C5-5459-4664-A122-0EE07764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6AF896-A7B2-43E9-8000-E17F1DFAA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E015BB-BE7F-4A47-9870-6B42EC9B2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C5D028-5ABC-4C25-8BF8-D3AE886B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CF596E-3D51-4523-9A6A-7BC826B4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B38454-4B87-47F3-B20D-37EC478A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33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C342-37BC-4374-80E4-0D3B44B2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08993C-F1AC-4486-8829-C874C173A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7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8C0A1F-4C1B-4DB1-BC0E-801841A98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7" y="2505655"/>
            <a:ext cx="5159130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A18F4C-9EA0-466B-91BF-3D97947C4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7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576F21-0C69-41C7-A115-6A1EBB1F5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7" y="2505655"/>
            <a:ext cx="5184538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23F66C-7384-41AE-99E1-09DA64B3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60729E-3258-4EC3-ABC2-64F9C608D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CF2ED3-A93F-44BD-AA1B-1D6FE90B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8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AF91C-62D1-4207-8143-4126E640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DFB1E-FDBF-4E2F-8748-683F79D2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818B24-9597-42D8-847E-F79422F0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9B7468-AD8D-4093-9B7A-2DA8571B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50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1B5CEA-F89C-47CD-9AD9-E7548881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60A03-6EDF-4DC7-97BA-50CE8673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CB3F3C-600E-4B0D-89F6-CC1AEAB8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58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A1F98-E743-4DD1-9EA9-A999477C5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7A021-6A66-42FF-8CC6-66D8AD16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EF7686-08AF-4E2C-9C6B-0A57FA6A8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731DAF-A300-4205-B0CD-DB608FFFC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C02341-E891-4233-A2A6-AD463578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3C5105-62E2-465A-AE3D-3160FB7E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90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5EF85-1808-46D6-93DF-A2914A3B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D1815C-03CE-436F-8DD3-68601D78A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435B99-7399-4B92-ACCE-F1FCF733D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1873A6-229D-40BA-8C2E-F44DF261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09E2FA-42BC-440E-82B1-1F451D9B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244BFA-112B-40BF-92F0-0AEC1DD07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31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  <a:alpha val="82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960B4-6819-4EB0-A7BF-D4B635BF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12B6DD-AEC6-4ADE-AD0E-A783BC84F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BE96BD-8266-4DDE-A609-76E73B31B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42846-1B18-4400-BBD1-25B20AFF6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24FF3D-B79D-4603-B9AA-AEB0AFAA4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0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udgetsterlitamak" TargetMode="External"/><Relationship Id="rId2" Type="http://schemas.openxmlformats.org/officeDocument/2006/relationships/hyperlink" Target="https://butget.sterlitamakadm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49538" y="285828"/>
            <a:ext cx="7416824" cy="82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Администрация городского округа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</p:txBody>
      </p:sp>
      <p:pic>
        <p:nvPicPr>
          <p:cNvPr id="7" name="Picture 2" descr="C:\Documents and Settings\Loner\Рабочий стол\графики\бюджет картинки\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50" y="1413570"/>
            <a:ext cx="1800200" cy="2214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37472" y="3718441"/>
            <a:ext cx="8640961" cy="2155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Разработанный на </a:t>
            </a:r>
            <a:r>
              <a:rPr lang="ru-RU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ешения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Совета городского округа город Стерлитамак Республики Башкортостан «О бюджете городского округа город Стерлитамак на 2025 год и плановый период 2026 и 2027 годов»</a:t>
            </a:r>
          </a:p>
        </p:txBody>
      </p:sp>
    </p:spTree>
    <p:extLst>
      <p:ext uri="{BB962C8B-B14F-4D97-AF65-F5344CB8AC3E}">
        <p14:creationId xmlns:p14="http://schemas.microsoft.com/office/powerpoint/2010/main" val="39365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F35D631-A1F2-48D6-8042-33DE21EC8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50334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C10606D-EA83-4343-94A4-DBD06C954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4141"/>
              </p:ext>
            </p:extLst>
          </p:nvPr>
        </p:nvGraphicFramePr>
        <p:xfrm>
          <a:off x="264939" y="693490"/>
          <a:ext cx="11737308" cy="6040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3449">
                  <a:extLst>
                    <a:ext uri="{9D8B030D-6E8A-4147-A177-3AD203B41FA5}">
                      <a16:colId xmlns:a16="http://schemas.microsoft.com/office/drawing/2014/main" val="4184333579"/>
                    </a:ext>
                  </a:extLst>
                </a:gridCol>
                <a:gridCol w="1225759">
                  <a:extLst>
                    <a:ext uri="{9D8B030D-6E8A-4147-A177-3AD203B41FA5}">
                      <a16:colId xmlns:a16="http://schemas.microsoft.com/office/drawing/2014/main" val="1542958947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877039263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326348741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141420178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696449033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673298802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657940617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3329822559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832108581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3277833215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626539935"/>
                    </a:ext>
                  </a:extLst>
                </a:gridCol>
              </a:tblGrid>
              <a:tr h="1351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Показатели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Прогноз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9959778"/>
                  </a:ext>
                </a:extLst>
              </a:tr>
              <a:tr h="135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533633"/>
                  </a:ext>
                </a:extLst>
              </a:tr>
              <a:tr h="382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2423972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ДЕМОГРАФИЧЕСКИЕ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7533934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292312,00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293949,00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293160,00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294919,00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294010,00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295892,00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294863,00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296868,00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295718,00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297848,00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3356123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6866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1758807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городского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292312,00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293949,00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293160,00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294919,00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294010,00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295892,00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294863,00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296868,00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295718,00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297848,00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8911936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сельского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6760911"/>
                  </a:ext>
                </a:extLst>
              </a:tr>
              <a:tr h="38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рождаемости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родившихся на 1000 человек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6344619"/>
                  </a:ext>
                </a:extLst>
              </a:tr>
              <a:tr h="38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смертности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умерших на 1000 человек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1382209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331488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ФИНАНСОВЫЕ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551473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36385,60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43131,98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36421,98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44483,37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36458,41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46335,86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36494,86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48748,15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36531,36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51798,89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887951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38300,63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44012,23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38338,93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45391,19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38377,27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47281,49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38415,65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49743,01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38454,06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52856,01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3243108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ПРОМЫШЛЕННОЕ ПРОИЗВОДСТВО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13662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200273,67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235867,83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200473,95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238226,51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200674,42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242991,04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200875,10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246635,90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201075,97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252555,17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604588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5661473"/>
                  </a:ext>
                </a:extLst>
              </a:tr>
              <a:tr h="7346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ценах соответствующих лет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300208,13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345759,72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308622,06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357947,75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317271,81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374234,37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326163,99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389344,08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335305,39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408655,55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2855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62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45059" y="16778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591D4C2-0C40-42DD-8F90-5C54188E7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197716"/>
              </p:ext>
            </p:extLst>
          </p:nvPr>
        </p:nvGraphicFramePr>
        <p:xfrm>
          <a:off x="336944" y="507575"/>
          <a:ext cx="11593291" cy="6227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0667">
                  <a:extLst>
                    <a:ext uri="{9D8B030D-6E8A-4147-A177-3AD203B41FA5}">
                      <a16:colId xmlns:a16="http://schemas.microsoft.com/office/drawing/2014/main" val="1194846551"/>
                    </a:ext>
                  </a:extLst>
                </a:gridCol>
                <a:gridCol w="1328650">
                  <a:extLst>
                    <a:ext uri="{9D8B030D-6E8A-4147-A177-3AD203B41FA5}">
                      <a16:colId xmlns:a16="http://schemas.microsoft.com/office/drawing/2014/main" val="2677188359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790639240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302241026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4180883386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676709182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682294480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895287309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1603321126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423658896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103354711"/>
                    </a:ext>
                  </a:extLst>
                </a:gridCol>
              </a:tblGrid>
              <a:tr h="1249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2994133"/>
                  </a:ext>
                </a:extLst>
              </a:tr>
              <a:tr h="124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738346"/>
                  </a:ext>
                </a:extLst>
              </a:tr>
              <a:tr h="353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0519852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6113826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329,10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329,10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171973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АГРОПРОМЫШЛЕННЫЙ КОМПЛЕКС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9185033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</a:t>
                      </a:r>
                      <a:r>
                        <a:rPr lang="ru-RU" sz="9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602,43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639,12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638,02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667,65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664,08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695,98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692,82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620931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96,80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3610198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7010789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487,12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504,80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556,83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591,15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590,27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617,68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613,03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643,95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639,68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8837876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95,80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5055908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52,04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8875084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0522025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5782979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9194028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58,38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4308228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98,40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9147772"/>
                  </a:ext>
                </a:extLst>
              </a:tr>
              <a:tr h="4580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в крестьянских (фермерских) хозяйствах и у индивидуальных предпринимателей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8871721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3615976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501,16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494,16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544,05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577,18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576,13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603,04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599,73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628,75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624,99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0104927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96,70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100,40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824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99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2A5220A-8050-4B4A-9599-870B5B424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956229"/>
              </p:ext>
            </p:extLst>
          </p:nvPr>
        </p:nvGraphicFramePr>
        <p:xfrm>
          <a:off x="300939" y="605427"/>
          <a:ext cx="11593295" cy="6168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905">
                  <a:extLst>
                    <a:ext uri="{9D8B030D-6E8A-4147-A177-3AD203B41FA5}">
                      <a16:colId xmlns:a16="http://schemas.microsoft.com/office/drawing/2014/main" val="2834012091"/>
                    </a:ext>
                  </a:extLst>
                </a:gridCol>
                <a:gridCol w="1210720">
                  <a:extLst>
                    <a:ext uri="{9D8B030D-6E8A-4147-A177-3AD203B41FA5}">
                      <a16:colId xmlns:a16="http://schemas.microsoft.com/office/drawing/2014/main" val="3377080255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492256587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905433647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38181997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3159286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097704834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75327661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98283767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580001864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79428453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440804970"/>
                    </a:ext>
                  </a:extLst>
                </a:gridCol>
              </a:tblGrid>
              <a:tr h="1249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Показатели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68234"/>
                  </a:ext>
                </a:extLst>
              </a:tr>
              <a:tr h="124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678804"/>
                  </a:ext>
                </a:extLst>
              </a:tr>
              <a:tr h="353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5353018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069012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9031808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АГРОПРОМЫШЛЕННЫЙ КОМПЛЕКС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5907414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563,19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570,94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581,37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592,85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615,25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619,39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641,23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639,47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678140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3522663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4579839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509,86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517,71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525,78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536,99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542,43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557,54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559,12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580,75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576,80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603,26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0618965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300659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62,67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62,19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2728910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524521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5683187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765456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406836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4665890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в крестьянских (фермерских) хозяйствах и у индивидуальных предпринимателей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605084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3758246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636,84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648,38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674,12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666,36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692,67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712,49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703,47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0032261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100,10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3853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149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010B1D9-08D9-40F7-B5AF-525F5E1BF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262843"/>
              </p:ext>
            </p:extLst>
          </p:nvPr>
        </p:nvGraphicFramePr>
        <p:xfrm>
          <a:off x="300941" y="613816"/>
          <a:ext cx="11593292" cy="6168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903">
                  <a:extLst>
                    <a:ext uri="{9D8B030D-6E8A-4147-A177-3AD203B41FA5}">
                      <a16:colId xmlns:a16="http://schemas.microsoft.com/office/drawing/2014/main" val="3485724259"/>
                    </a:ext>
                  </a:extLst>
                </a:gridCol>
                <a:gridCol w="1210719">
                  <a:extLst>
                    <a:ext uri="{9D8B030D-6E8A-4147-A177-3AD203B41FA5}">
                      <a16:colId xmlns:a16="http://schemas.microsoft.com/office/drawing/2014/main" val="317292614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752220575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874163317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78442298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549494373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875380726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441936586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75182221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45244726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29079616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730025724"/>
                    </a:ext>
                  </a:extLst>
                </a:gridCol>
              </a:tblGrid>
              <a:tr h="1249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Прогноз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2929863"/>
                  </a:ext>
                </a:extLst>
              </a:tr>
              <a:tr h="124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776702"/>
                  </a:ext>
                </a:extLst>
              </a:tr>
              <a:tr h="353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0148097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1307464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км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336,68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6853141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АГРОПРОМЫШЛЕННЫЙ КОМПЛЕКС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395043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661,12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682,76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715,41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703,65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739,46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724,97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764,39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747,97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795,88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2469155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8792138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3418768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596,69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626,15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616,38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649,66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635,40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671,93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654,90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695,06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675,04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723,31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392807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6659349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100312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3723104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8461293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0658635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92,19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94,18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95,90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98,36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5443103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9797672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в крестьянских (фермерских) хозяйствах и у индивидуальных предпринимателей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4304905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9827544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732,96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723,19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754,01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743,53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775,22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764,56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784,85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817,34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805,20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4123709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100,09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3826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44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0333871-4498-49E2-89FE-CD32E4B12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647044"/>
              </p:ext>
            </p:extLst>
          </p:nvPr>
        </p:nvGraphicFramePr>
        <p:xfrm>
          <a:off x="336947" y="765498"/>
          <a:ext cx="11593293" cy="6066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904">
                  <a:extLst>
                    <a:ext uri="{9D8B030D-6E8A-4147-A177-3AD203B41FA5}">
                      <a16:colId xmlns:a16="http://schemas.microsoft.com/office/drawing/2014/main" val="3987036740"/>
                    </a:ext>
                  </a:extLst>
                </a:gridCol>
                <a:gridCol w="1210719">
                  <a:extLst>
                    <a:ext uri="{9D8B030D-6E8A-4147-A177-3AD203B41FA5}">
                      <a16:colId xmlns:a16="http://schemas.microsoft.com/office/drawing/2014/main" val="1997090864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64639253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632274563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85853706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765138454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270217698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329989383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405109825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52490475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855383435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94396477"/>
                    </a:ext>
                  </a:extLst>
                </a:gridCol>
              </a:tblGrid>
              <a:tr h="1219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Показатели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Прогноз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4541931"/>
                  </a:ext>
                </a:extLst>
              </a:tr>
              <a:tr h="1219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458431"/>
                  </a:ext>
                </a:extLst>
              </a:tr>
              <a:tr h="345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5119508"/>
                  </a:ext>
                </a:extLst>
              </a:tr>
              <a:tr h="149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6851685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км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336,68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337,26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337,26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337,84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337,84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338,42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338,42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339,58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613483"/>
                  </a:ext>
                </a:extLst>
              </a:tr>
              <a:tr h="149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АГРОПРОМЫШЛЕННЫЙ КОМПЛЕКС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8832738"/>
                  </a:ext>
                </a:extLst>
              </a:tr>
              <a:tr h="250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771,47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824,34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796,82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853,14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822,09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882,78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847,25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912,45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873,78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943,21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9266634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668445"/>
                  </a:ext>
                </a:extLst>
              </a:tr>
              <a:tr h="149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8825546"/>
                  </a:ext>
                </a:extLst>
              </a:tr>
              <a:tr h="250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695,71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749,85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718,93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776,69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742,01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804,33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764,90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831,96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789,15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860,58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7744132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1725595"/>
                  </a:ext>
                </a:extLst>
              </a:tr>
              <a:tr h="250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77,89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80,49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1002162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5141941"/>
                  </a:ext>
                </a:extLst>
              </a:tr>
              <a:tr h="250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2297585"/>
                  </a:ext>
                </a:extLst>
              </a:tr>
              <a:tr h="149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0753821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108,18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112,62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116,86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117,26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122,02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127,43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2303594"/>
                  </a:ext>
                </a:extLst>
              </a:tr>
              <a:tr h="390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0005476"/>
                  </a:ext>
                </a:extLst>
              </a:tr>
              <a:tr h="4469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в крестьянских (фермерских) хозяйствах и у индивидуальных предпринимателей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654524"/>
                  </a:ext>
                </a:extLst>
              </a:tr>
              <a:tr h="390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2361917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839,91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826,15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863,19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847,65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887,12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869,80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912,07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936,79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918,13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0061247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100,15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416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57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523A6D0-A002-4717-8E75-1DC3732D0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00882"/>
              </p:ext>
            </p:extLst>
          </p:nvPr>
        </p:nvGraphicFramePr>
        <p:xfrm>
          <a:off x="408955" y="765498"/>
          <a:ext cx="11449267" cy="5957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950">
                  <a:extLst>
                    <a:ext uri="{9D8B030D-6E8A-4147-A177-3AD203B41FA5}">
                      <a16:colId xmlns:a16="http://schemas.microsoft.com/office/drawing/2014/main" val="2668951082"/>
                    </a:ext>
                  </a:extLst>
                </a:gridCol>
                <a:gridCol w="1287233">
                  <a:extLst>
                    <a:ext uri="{9D8B030D-6E8A-4147-A177-3AD203B41FA5}">
                      <a16:colId xmlns:a16="http://schemas.microsoft.com/office/drawing/2014/main" val="2399508469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231094321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3307315898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991993561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2778800604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2011284962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1614572284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1264120087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3063996630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3710299737"/>
                    </a:ext>
                  </a:extLst>
                </a:gridCol>
              </a:tblGrid>
              <a:tr h="1367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6298232"/>
                  </a:ext>
                </a:extLst>
              </a:tr>
              <a:tr h="136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65898"/>
                  </a:ext>
                </a:extLst>
              </a:tr>
              <a:tr h="387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0920416"/>
                  </a:ext>
                </a:extLst>
              </a:tr>
              <a:tr h="2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352233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Зерно (в весе после доработки)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0753638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 пшеница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5807152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Сахарная свекла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3195586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Подсолнечник на маслосемена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5719654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Картофель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3507601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Овощи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206243"/>
                  </a:ext>
                </a:extLst>
              </a:tr>
              <a:tr h="2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4115923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Скот и птица (в живом весе)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9274225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Молоко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83542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Яйца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 штук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7831813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ИНВЕСТИЦИИ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25457285"/>
                  </a:ext>
                </a:extLst>
              </a:tr>
              <a:tr h="104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11709,12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13923,39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22560,84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22785,20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24897,57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26043,96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28887,29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29218,61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85841"/>
                  </a:ext>
                </a:extLst>
              </a:tr>
              <a:tr h="3873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149,34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108,34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113,08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3990226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РЫНОК ТОВАРОВ И УСЛУГ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1580137"/>
                  </a:ext>
                </a:extLst>
              </a:tr>
              <a:tr h="2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Оборот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109313,80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122978,03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142115,99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154279,98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155918,81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165900,35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168803,64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177189,87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181172,05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5640474"/>
                  </a:ext>
                </a:extLst>
              </a:tr>
              <a:tr h="3873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9150795"/>
                  </a:ext>
                </a:extLst>
              </a:tr>
              <a:tr h="2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12868,10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13402,14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15071,65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16422,77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16551,08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17573,32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17814,75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18750,54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19045,61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3053218"/>
                  </a:ext>
                </a:extLst>
              </a:tr>
              <a:tr h="3873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135,68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966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613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94192EF-CD9F-494B-8AE0-1BE6EBF0A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234861"/>
              </p:ext>
            </p:extLst>
          </p:nvPr>
        </p:nvGraphicFramePr>
        <p:xfrm>
          <a:off x="336953" y="615201"/>
          <a:ext cx="11521268" cy="6126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631">
                  <a:extLst>
                    <a:ext uri="{9D8B030D-6E8A-4147-A177-3AD203B41FA5}">
                      <a16:colId xmlns:a16="http://schemas.microsoft.com/office/drawing/2014/main" val="1742849186"/>
                    </a:ext>
                  </a:extLst>
                </a:gridCol>
                <a:gridCol w="1203197">
                  <a:extLst>
                    <a:ext uri="{9D8B030D-6E8A-4147-A177-3AD203B41FA5}">
                      <a16:colId xmlns:a16="http://schemas.microsoft.com/office/drawing/2014/main" val="2646822459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523651931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161692397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950336991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3292637719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2726197683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3143559618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2046386459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3992581907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4289879474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270502266"/>
                    </a:ext>
                  </a:extLst>
                </a:gridCol>
              </a:tblGrid>
              <a:tr h="1400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3939439"/>
                  </a:ext>
                </a:extLst>
              </a:tr>
              <a:tr h="14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07502"/>
                  </a:ext>
                </a:extLst>
              </a:tr>
              <a:tr h="3968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2944020"/>
                  </a:ext>
                </a:extLst>
              </a:tr>
              <a:tr h="259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4911282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Зерно (в весе после доработки)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4377691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 пшеница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8503222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Сахарная свекла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5218495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Подсолнечник на маслосемена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055822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Картофель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3,89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8616949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Овощи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5,54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5,55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6688095"/>
                  </a:ext>
                </a:extLst>
              </a:tr>
              <a:tr h="287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0308788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Скот и птица (в живом весе)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0,10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6204827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Молоко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0,39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0,40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5364779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Яйца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штук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6358232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ИНВЕСТИЦИИ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8802453"/>
                  </a:ext>
                </a:extLst>
              </a:tr>
              <a:tr h="10739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br>
                        <a:rPr lang="ru-RU" sz="1050" u="none" strike="noStrike" dirty="0">
                          <a:effectLst/>
                        </a:rPr>
                      </a:b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30744,84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35995,18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32319,90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37991,11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34008,13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40097,72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35785,94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42364,36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37658,08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44716,26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1316566"/>
                  </a:ext>
                </a:extLst>
              </a:tr>
              <a:tr h="39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101,00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5920409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РЫНОК ТОВАРОВ И УСЛУГ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8066077"/>
                  </a:ext>
                </a:extLst>
              </a:tr>
              <a:tr h="287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Оборот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189066,02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194259,92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201544,38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207892,69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214846,31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222267,85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228805,95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237407,85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243438,09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253334,35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0868371"/>
                  </a:ext>
                </a:extLst>
              </a:tr>
              <a:tr h="39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5655632"/>
                  </a:ext>
                </a:extLst>
              </a:tr>
              <a:tr h="287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19949,07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20302,89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21203,81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21622,33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22472,39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22960,97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23701,92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24264,70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25095,72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25742,03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9976710"/>
                  </a:ext>
                </a:extLst>
              </a:tr>
              <a:tr h="39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4656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470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3DB7C32-3D02-4A0D-B3B2-EC3694F6A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70310"/>
              </p:ext>
            </p:extLst>
          </p:nvPr>
        </p:nvGraphicFramePr>
        <p:xfrm>
          <a:off x="336947" y="765499"/>
          <a:ext cx="11521279" cy="591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631">
                  <a:extLst>
                    <a:ext uri="{9D8B030D-6E8A-4147-A177-3AD203B41FA5}">
                      <a16:colId xmlns:a16="http://schemas.microsoft.com/office/drawing/2014/main" val="2304206537"/>
                    </a:ext>
                  </a:extLst>
                </a:gridCol>
                <a:gridCol w="1203198">
                  <a:extLst>
                    <a:ext uri="{9D8B030D-6E8A-4147-A177-3AD203B41FA5}">
                      <a16:colId xmlns:a16="http://schemas.microsoft.com/office/drawing/2014/main" val="2768205823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2762742123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951501766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3707470558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2430772472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2811981527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1362116553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513768356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1445784776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3153060669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922107904"/>
                    </a:ext>
                  </a:extLst>
                </a:gridCol>
              </a:tblGrid>
              <a:tr h="1383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2530603"/>
                  </a:ext>
                </a:extLst>
              </a:tr>
              <a:tr h="138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87718"/>
                  </a:ext>
                </a:extLst>
              </a:tr>
              <a:tr h="3921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2045933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9651867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Зерно (в весе после доработки)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5292405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 пшеница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680543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Сахарная свекла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3054473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Подсолнечник на маслосемена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543673"/>
                  </a:ext>
                </a:extLst>
              </a:tr>
              <a:tr h="1634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Картофель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569829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Овощи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8693334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3131503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Скот и птица (в живом весе)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тыс. тонн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1719717"/>
                  </a:ext>
                </a:extLst>
              </a:tr>
              <a:tr h="1280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Молоко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тыс. тонн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7080660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Яйца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штук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4648714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ИНВЕСТИЦИИ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7824179"/>
                  </a:ext>
                </a:extLst>
              </a:tr>
              <a:tr h="967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39590,24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47153,48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41622,96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49823,07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43718,10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52593,23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45965,65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55464,03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48423,06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58491,54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8028416"/>
                  </a:ext>
                </a:extLst>
              </a:tr>
              <a:tr h="392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8633742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РЫНОК ТОВАРОВ И УСЛУГ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257063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259255,48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270329,29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275569,13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288185,62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292909,32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307221,43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311040,40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327197,89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330612,62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348473,28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1898286"/>
                  </a:ext>
                </a:extLst>
              </a:tr>
              <a:tr h="392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5876709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26571,47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27282,89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28161,19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28971,98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29817,21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30735,91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31540,10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32575,70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33394,82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34525,61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9349702"/>
                  </a:ext>
                </a:extLst>
              </a:tr>
              <a:tr h="392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3820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09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39AFA81-339C-4D52-A3FD-C9959BC3A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148239"/>
              </p:ext>
            </p:extLst>
          </p:nvPr>
        </p:nvGraphicFramePr>
        <p:xfrm>
          <a:off x="552971" y="765498"/>
          <a:ext cx="11449268" cy="603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0360">
                  <a:extLst>
                    <a:ext uri="{9D8B030D-6E8A-4147-A177-3AD203B41FA5}">
                      <a16:colId xmlns:a16="http://schemas.microsoft.com/office/drawing/2014/main" val="1831477903"/>
                    </a:ext>
                  </a:extLst>
                </a:gridCol>
                <a:gridCol w="1195678">
                  <a:extLst>
                    <a:ext uri="{9D8B030D-6E8A-4147-A177-3AD203B41FA5}">
                      <a16:colId xmlns:a16="http://schemas.microsoft.com/office/drawing/2014/main" val="1918342330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3703608510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1698146637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546030373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33249078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1302629117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145777200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2349435277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2256972062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953774766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601235924"/>
                    </a:ext>
                  </a:extLst>
                </a:gridCol>
              </a:tblGrid>
              <a:tr h="1383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738964"/>
                  </a:ext>
                </a:extLst>
              </a:tr>
              <a:tr h="138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282193"/>
                  </a:ext>
                </a:extLst>
              </a:tr>
              <a:tr h="392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0609795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337061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Зерно (в весе после доработки)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2743334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 пшеница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1499526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Сахарная свекла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0201546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Подсолнечник на маслосемена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1535291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Картофель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5031493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Овощи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1201487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0653032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Скот и птица (в живом весе)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070358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Молоко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4578546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Яйца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штук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0472541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ИНВЕСТИЦИИ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4402812"/>
                  </a:ext>
                </a:extLst>
              </a:tr>
              <a:tr h="10609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51062,31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61684,30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53951,83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65115,43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56948,63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68737,41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60171,24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72560,86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63576,21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76596,98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4253931"/>
                  </a:ext>
                </a:extLst>
              </a:tr>
              <a:tr h="392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6901575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РЫНОК ТОВАРОВ И УСЛУГ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9481182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Оборот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351416,42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371132,06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373529,30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395264,18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397033,63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420965,44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422016,97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448337,87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448572,39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477490,15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4729235"/>
                  </a:ext>
                </a:extLst>
              </a:tr>
              <a:tr h="392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224818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35358,60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36592,25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37437,87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38782,59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39639,40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41104,04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41970,39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43564,44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44438,46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46172,12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6654041"/>
                  </a:ext>
                </a:extLst>
              </a:tr>
              <a:tr h="392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430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154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CB95F8A-EB2A-478B-BDAE-1C1694500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196343"/>
              </p:ext>
            </p:extLst>
          </p:nvPr>
        </p:nvGraphicFramePr>
        <p:xfrm>
          <a:off x="156926" y="608223"/>
          <a:ext cx="11881321" cy="6141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2777">
                  <a:extLst>
                    <a:ext uri="{9D8B030D-6E8A-4147-A177-3AD203B41FA5}">
                      <a16:colId xmlns:a16="http://schemas.microsoft.com/office/drawing/2014/main" val="4194647442"/>
                    </a:ext>
                  </a:extLst>
                </a:gridCol>
                <a:gridCol w="1738730">
                  <a:extLst>
                    <a:ext uri="{9D8B030D-6E8A-4147-A177-3AD203B41FA5}">
                      <a16:colId xmlns:a16="http://schemas.microsoft.com/office/drawing/2014/main" val="3789038606"/>
                    </a:ext>
                  </a:extLst>
                </a:gridCol>
                <a:gridCol w="652024">
                  <a:extLst>
                    <a:ext uri="{9D8B030D-6E8A-4147-A177-3AD203B41FA5}">
                      <a16:colId xmlns:a16="http://schemas.microsoft.com/office/drawing/2014/main" val="3355017780"/>
                    </a:ext>
                  </a:extLst>
                </a:gridCol>
                <a:gridCol w="724471">
                  <a:extLst>
                    <a:ext uri="{9D8B030D-6E8A-4147-A177-3AD203B41FA5}">
                      <a16:colId xmlns:a16="http://schemas.microsoft.com/office/drawing/2014/main" val="734964992"/>
                    </a:ext>
                  </a:extLst>
                </a:gridCol>
                <a:gridCol w="869365">
                  <a:extLst>
                    <a:ext uri="{9D8B030D-6E8A-4147-A177-3AD203B41FA5}">
                      <a16:colId xmlns:a16="http://schemas.microsoft.com/office/drawing/2014/main" val="4115594593"/>
                    </a:ext>
                  </a:extLst>
                </a:gridCol>
                <a:gridCol w="305160">
                  <a:extLst>
                    <a:ext uri="{9D8B030D-6E8A-4147-A177-3AD203B41FA5}">
                      <a16:colId xmlns:a16="http://schemas.microsoft.com/office/drawing/2014/main" val="1196188235"/>
                    </a:ext>
                  </a:extLst>
                </a:gridCol>
                <a:gridCol w="491757">
                  <a:extLst>
                    <a:ext uri="{9D8B030D-6E8A-4147-A177-3AD203B41FA5}">
                      <a16:colId xmlns:a16="http://schemas.microsoft.com/office/drawing/2014/main" val="3347841328"/>
                    </a:ext>
                  </a:extLst>
                </a:gridCol>
                <a:gridCol w="724471">
                  <a:extLst>
                    <a:ext uri="{9D8B030D-6E8A-4147-A177-3AD203B41FA5}">
                      <a16:colId xmlns:a16="http://schemas.microsoft.com/office/drawing/2014/main" val="374006895"/>
                    </a:ext>
                  </a:extLst>
                </a:gridCol>
                <a:gridCol w="603289">
                  <a:extLst>
                    <a:ext uri="{9D8B030D-6E8A-4147-A177-3AD203B41FA5}">
                      <a16:colId xmlns:a16="http://schemas.microsoft.com/office/drawing/2014/main" val="2609645022"/>
                    </a:ext>
                  </a:extLst>
                </a:gridCol>
                <a:gridCol w="266076">
                  <a:extLst>
                    <a:ext uri="{9D8B030D-6E8A-4147-A177-3AD203B41FA5}">
                      <a16:colId xmlns:a16="http://schemas.microsoft.com/office/drawing/2014/main" val="1915502639"/>
                    </a:ext>
                  </a:extLst>
                </a:gridCol>
                <a:gridCol w="796918">
                  <a:extLst>
                    <a:ext uri="{9D8B030D-6E8A-4147-A177-3AD203B41FA5}">
                      <a16:colId xmlns:a16="http://schemas.microsoft.com/office/drawing/2014/main" val="598803464"/>
                    </a:ext>
                  </a:extLst>
                </a:gridCol>
                <a:gridCol w="756524">
                  <a:extLst>
                    <a:ext uri="{9D8B030D-6E8A-4147-A177-3AD203B41FA5}">
                      <a16:colId xmlns:a16="http://schemas.microsoft.com/office/drawing/2014/main" val="4038398854"/>
                    </a:ext>
                  </a:extLst>
                </a:gridCol>
                <a:gridCol w="112841">
                  <a:extLst>
                    <a:ext uri="{9D8B030D-6E8A-4147-A177-3AD203B41FA5}">
                      <a16:colId xmlns:a16="http://schemas.microsoft.com/office/drawing/2014/main" val="989254536"/>
                    </a:ext>
                  </a:extLst>
                </a:gridCol>
                <a:gridCol w="796918">
                  <a:extLst>
                    <a:ext uri="{9D8B030D-6E8A-4147-A177-3AD203B41FA5}">
                      <a16:colId xmlns:a16="http://schemas.microsoft.com/office/drawing/2014/main" val="1785663952"/>
                    </a:ext>
                  </a:extLst>
                </a:gridCol>
              </a:tblGrid>
              <a:tr h="1153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Единица измерения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Прогноз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024257333"/>
                  </a:ext>
                </a:extLst>
              </a:tr>
              <a:tr h="115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504370367"/>
                  </a:ext>
                </a:extLst>
              </a:tr>
              <a:tr h="246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1590280904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ТРУД И ЗАНЯТОСТЬ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617969875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Численность трудовых ресурсов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161752,00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160783,00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161083,00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159336,00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161653,00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161653,00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161210,00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161338,00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161338,00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161677,00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163005,00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163005,00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24476472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82813,00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83133,00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83907,00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83748,00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85084,00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85084,00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84142,00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86267,00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86267,00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84552,00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87723,00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87723,00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7903595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64015387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51698,00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50418,00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49712,00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49215,00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49861,00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49861,00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49264,00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50011,00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50011,00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49313,00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50161,00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50161,00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972602075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Среднемесячная заработная плата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рублей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47456,00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54143,40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64701,36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69812,77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70136,28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70136,28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74350,60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75045,82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75045,82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78885,99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79998,84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79998,84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165978241"/>
                  </a:ext>
                </a:extLst>
              </a:tr>
              <a:tr h="326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1908272391"/>
                  </a:ext>
                </a:extLst>
              </a:tr>
              <a:tr h="326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102149439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Дошкольные образовательные учреждения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мест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024445912"/>
                  </a:ext>
                </a:extLst>
              </a:tr>
              <a:tr h="1933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уч. мест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178577409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Больничные учреждения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719806848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МАЛОЕ И СРЕДНЕЕ ПРЕДПРИНИМАТЕЛЬСТВО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3102948212"/>
                  </a:ext>
                </a:extLst>
              </a:tr>
              <a:tr h="4227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единиц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8130,00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8564,00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9257,00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9257,00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139048615"/>
                  </a:ext>
                </a:extLst>
              </a:tr>
              <a:tr h="326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31115,00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32715,00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34195,00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34533,00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35223,00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35223,00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34878,00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36256,00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36256,00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35239,00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37562,00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37562,00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962865176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Количество самозанятых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9503,00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13661,00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19045,00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19148,00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19351,00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19351,00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19251,00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19454,00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19454,00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19354,00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19757,00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19757,00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861877084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153838971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Обеспеченность: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1903044840"/>
                  </a:ext>
                </a:extLst>
              </a:tr>
              <a:tr h="197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больничными койками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коек на 10 тыс.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19082254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пос. в смену на 10 тыс.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121816976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врачами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 на 10 тыс.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3007129341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 на 10 тыс.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969603452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(взрос. и детей)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мест на 10 тыс.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027266901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учреждений на 100 тыс.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0,36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0,36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68931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07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DF439746-35BA-4357-AE94-E22EDBB1C22D}"/>
              </a:ext>
            </a:extLst>
          </p:cNvPr>
          <p:cNvSpPr txBox="1">
            <a:spLocks/>
          </p:cNvSpPr>
          <p:nvPr/>
        </p:nvSpPr>
        <p:spPr>
          <a:xfrm>
            <a:off x="192087" y="33556"/>
            <a:ext cx="11904837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Составление проекта бюджета городского округа на 2025 год и плановый период 2026 и 2027 годов основывается на: </a:t>
            </a:r>
            <a:endParaRPr lang="ru-RU" sz="2400" b="1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6D40C-E9F6-4BE6-9D43-FD434DA79B50}"/>
              </a:ext>
            </a:extLst>
          </p:cNvPr>
          <p:cNvSpPr txBox="1"/>
          <p:nvPr/>
        </p:nvSpPr>
        <p:spPr>
          <a:xfrm>
            <a:off x="412941" y="1546861"/>
            <a:ext cx="11455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0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положениях послания Президента Российской Федерации  Федеральному Собранию Российской Федерации, определяющих бюджетную политику в Российской Федерации;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DCAF0-B68A-4C98-9A39-00FEF66F8B6D}"/>
              </a:ext>
            </a:extLst>
          </p:cNvPr>
          <p:cNvSpPr txBox="1"/>
          <p:nvPr/>
        </p:nvSpPr>
        <p:spPr>
          <a:xfrm>
            <a:off x="412941" y="4604054"/>
            <a:ext cx="1105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бюджетном прогнозе на долгосрочный период;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64962-6012-4429-89D7-4FD6E7FBE12B}"/>
              </a:ext>
            </a:extLst>
          </p:cNvPr>
          <p:cNvSpPr txBox="1"/>
          <p:nvPr/>
        </p:nvSpPr>
        <p:spPr>
          <a:xfrm>
            <a:off x="412941" y="5591302"/>
            <a:ext cx="834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программах.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44523-DAF3-4BE6-AA8F-A4FE51AA79A7}"/>
              </a:ext>
            </a:extLst>
          </p:cNvPr>
          <p:cNvSpPr txBox="1"/>
          <p:nvPr/>
        </p:nvSpPr>
        <p:spPr>
          <a:xfrm>
            <a:off x="368496" y="3188752"/>
            <a:ext cx="1145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прогнозе социально-экономического развития территории городского округа город Стерлитамак Республики Башкортостан;</a:t>
            </a:r>
          </a:p>
        </p:txBody>
      </p:sp>
    </p:spTree>
    <p:extLst>
      <p:ext uri="{BB962C8B-B14F-4D97-AF65-F5344CB8AC3E}">
        <p14:creationId xmlns:p14="http://schemas.microsoft.com/office/powerpoint/2010/main" val="1305560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97FF968-09CE-46A0-82E0-82E109948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699361"/>
              </p:ext>
            </p:extLst>
          </p:nvPr>
        </p:nvGraphicFramePr>
        <p:xfrm>
          <a:off x="192931" y="608223"/>
          <a:ext cx="11809314" cy="61662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7188">
                  <a:extLst>
                    <a:ext uri="{9D8B030D-6E8A-4147-A177-3AD203B41FA5}">
                      <a16:colId xmlns:a16="http://schemas.microsoft.com/office/drawing/2014/main" val="3692014228"/>
                    </a:ext>
                  </a:extLst>
                </a:gridCol>
                <a:gridCol w="1530837">
                  <a:extLst>
                    <a:ext uri="{9D8B030D-6E8A-4147-A177-3AD203B41FA5}">
                      <a16:colId xmlns:a16="http://schemas.microsoft.com/office/drawing/2014/main" val="3157602950"/>
                    </a:ext>
                  </a:extLst>
                </a:gridCol>
                <a:gridCol w="801867">
                  <a:extLst>
                    <a:ext uri="{9D8B030D-6E8A-4147-A177-3AD203B41FA5}">
                      <a16:colId xmlns:a16="http://schemas.microsoft.com/office/drawing/2014/main" val="2791432110"/>
                    </a:ext>
                  </a:extLst>
                </a:gridCol>
                <a:gridCol w="728970">
                  <a:extLst>
                    <a:ext uri="{9D8B030D-6E8A-4147-A177-3AD203B41FA5}">
                      <a16:colId xmlns:a16="http://schemas.microsoft.com/office/drawing/2014/main" val="2858314202"/>
                    </a:ext>
                  </a:extLst>
                </a:gridCol>
                <a:gridCol w="170934">
                  <a:extLst>
                    <a:ext uri="{9D8B030D-6E8A-4147-A177-3AD203B41FA5}">
                      <a16:colId xmlns:a16="http://schemas.microsoft.com/office/drawing/2014/main" val="669227775"/>
                    </a:ext>
                  </a:extLst>
                </a:gridCol>
                <a:gridCol w="630933">
                  <a:extLst>
                    <a:ext uri="{9D8B030D-6E8A-4147-A177-3AD203B41FA5}">
                      <a16:colId xmlns:a16="http://schemas.microsoft.com/office/drawing/2014/main" val="3810545364"/>
                    </a:ext>
                  </a:extLst>
                </a:gridCol>
                <a:gridCol w="801867">
                  <a:extLst>
                    <a:ext uri="{9D8B030D-6E8A-4147-A177-3AD203B41FA5}">
                      <a16:colId xmlns:a16="http://schemas.microsoft.com/office/drawing/2014/main" val="3476133738"/>
                    </a:ext>
                  </a:extLst>
                </a:gridCol>
                <a:gridCol w="247062">
                  <a:extLst>
                    <a:ext uri="{9D8B030D-6E8A-4147-A177-3AD203B41FA5}">
                      <a16:colId xmlns:a16="http://schemas.microsoft.com/office/drawing/2014/main" val="2409746471"/>
                    </a:ext>
                  </a:extLst>
                </a:gridCol>
                <a:gridCol w="554805">
                  <a:extLst>
                    <a:ext uri="{9D8B030D-6E8A-4147-A177-3AD203B41FA5}">
                      <a16:colId xmlns:a16="http://schemas.microsoft.com/office/drawing/2014/main" val="2109188462"/>
                    </a:ext>
                  </a:extLst>
                </a:gridCol>
                <a:gridCol w="656073">
                  <a:extLst>
                    <a:ext uri="{9D8B030D-6E8A-4147-A177-3AD203B41FA5}">
                      <a16:colId xmlns:a16="http://schemas.microsoft.com/office/drawing/2014/main" val="3340182781"/>
                    </a:ext>
                  </a:extLst>
                </a:gridCol>
                <a:gridCol w="468984">
                  <a:extLst>
                    <a:ext uri="{9D8B030D-6E8A-4147-A177-3AD203B41FA5}">
                      <a16:colId xmlns:a16="http://schemas.microsoft.com/office/drawing/2014/main" val="891555786"/>
                    </a:ext>
                  </a:extLst>
                </a:gridCol>
                <a:gridCol w="332883">
                  <a:extLst>
                    <a:ext uri="{9D8B030D-6E8A-4147-A177-3AD203B41FA5}">
                      <a16:colId xmlns:a16="http://schemas.microsoft.com/office/drawing/2014/main" val="1304448181"/>
                    </a:ext>
                  </a:extLst>
                </a:gridCol>
                <a:gridCol w="728970">
                  <a:extLst>
                    <a:ext uri="{9D8B030D-6E8A-4147-A177-3AD203B41FA5}">
                      <a16:colId xmlns:a16="http://schemas.microsoft.com/office/drawing/2014/main" val="450639694"/>
                    </a:ext>
                  </a:extLst>
                </a:gridCol>
                <a:gridCol w="618010">
                  <a:extLst>
                    <a:ext uri="{9D8B030D-6E8A-4147-A177-3AD203B41FA5}">
                      <a16:colId xmlns:a16="http://schemas.microsoft.com/office/drawing/2014/main" val="589548950"/>
                    </a:ext>
                  </a:extLst>
                </a:gridCol>
                <a:gridCol w="110960">
                  <a:extLst>
                    <a:ext uri="{9D8B030D-6E8A-4147-A177-3AD203B41FA5}">
                      <a16:colId xmlns:a16="http://schemas.microsoft.com/office/drawing/2014/main" val="2855103362"/>
                    </a:ext>
                  </a:extLst>
                </a:gridCol>
                <a:gridCol w="728971">
                  <a:extLst>
                    <a:ext uri="{9D8B030D-6E8A-4147-A177-3AD203B41FA5}">
                      <a16:colId xmlns:a16="http://schemas.microsoft.com/office/drawing/2014/main" val="578518043"/>
                    </a:ext>
                  </a:extLst>
                </a:gridCol>
              </a:tblGrid>
              <a:tr h="1138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Показатели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 измерения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Прогноз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27767596"/>
                  </a:ext>
                </a:extLst>
              </a:tr>
              <a:tr h="113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2028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2029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2030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2031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2032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84173773"/>
                  </a:ext>
                </a:extLst>
              </a:tr>
              <a:tr h="2755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9479199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ТРУД И ЗАНЯТОСТЬ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238935165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162146,00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163543,00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162616,00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164082,00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164082,00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163088,00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164624,00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164624,00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163561,00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165167,00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165167,00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164035,00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165712,00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165712,00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119556654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83866,00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88369,00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84227,00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89571,00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89571,00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84589,00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90790,00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90790,00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84956,00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92046,00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92046,00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85325,00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93334,00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93334,00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23130047"/>
                  </a:ext>
                </a:extLst>
              </a:tr>
              <a:tr h="214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68715931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51609,00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51816,00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51867,00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52075,00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52075,00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52126,00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52335,00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52335,00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52387,00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52597,00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52597,00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52649,00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52860,00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52860,00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2360969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Среднемесячная заработная плата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рублей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83698,03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85278,76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88887,31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90992,44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90992,44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94487,21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97179,93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97179,93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99967,47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103302,26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103302,26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105865,55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109913,61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109913,61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97307019"/>
                  </a:ext>
                </a:extLst>
              </a:tr>
              <a:tr h="322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708384118"/>
                  </a:ext>
                </a:extLst>
              </a:tr>
              <a:tr h="322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29012792"/>
                  </a:ext>
                </a:extLst>
              </a:tr>
              <a:tr h="2114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62541150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уч. 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83732763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Больничные учреждения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29801487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20117153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br>
                        <a:rPr lang="ru-RU" sz="800" u="none" strike="noStrike">
                          <a:effectLst/>
                        </a:rPr>
                      </a:b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8649,00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9627,00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8735,00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8822,00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10413,00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10413,00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8910,00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10829,00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10829,00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8999,00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11262,00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11262,00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56393591"/>
                  </a:ext>
                </a:extLst>
              </a:tr>
              <a:tr h="322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35591,00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38201,00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35947,00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38850,00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38850,00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36307,00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39510,00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39510,00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36670,00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40182,00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40182,00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37037,00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40865,00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40865,00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60203078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самозанятых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20128,00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20547,00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20933,00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21369,00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21369,00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21770,00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22223,00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22223,00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22641,00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23112,00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23112,00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23547,00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24037,00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24037,00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18114712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15769437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Обеспеченность: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76111688"/>
                  </a:ext>
                </a:extLst>
              </a:tr>
              <a:tr h="1981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больничными койками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85,80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87,48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87,48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4085748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пос. в смену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288,85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288,95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289,16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289,27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289,27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289,48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289,58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289,58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289,79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290,11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290,21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290,21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823834822"/>
                  </a:ext>
                </a:extLst>
              </a:tr>
              <a:tr h="131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врачами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26,20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25,80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405392213"/>
                  </a:ext>
                </a:extLst>
              </a:tr>
              <a:tr h="118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 на 10 тыс.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82,80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614387451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12,15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12,13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12,11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672254663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учреждений на 100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078195724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дошкольными образовательными учреждениями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мест на 1000 детей дошкольного возраста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841,95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842,25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842,05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842,35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842,15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842,45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842,25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842,55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842,35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842,65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842,65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85294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956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7D9AAA4-36DD-4E19-A573-86C8D52A2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334574"/>
              </p:ext>
            </p:extLst>
          </p:nvPr>
        </p:nvGraphicFramePr>
        <p:xfrm>
          <a:off x="192931" y="876968"/>
          <a:ext cx="11665296" cy="58623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46672777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6096562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2817474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2302117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02682564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85632158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30449379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6856063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397778249"/>
                    </a:ext>
                  </a:extLst>
                </a:gridCol>
                <a:gridCol w="247240">
                  <a:extLst>
                    <a:ext uri="{9D8B030D-6E8A-4147-A177-3AD203B41FA5}">
                      <a16:colId xmlns:a16="http://schemas.microsoft.com/office/drawing/2014/main" val="3735686895"/>
                    </a:ext>
                  </a:extLst>
                </a:gridCol>
                <a:gridCol w="544848">
                  <a:extLst>
                    <a:ext uri="{9D8B030D-6E8A-4147-A177-3AD203B41FA5}">
                      <a16:colId xmlns:a16="http://schemas.microsoft.com/office/drawing/2014/main" val="92314958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29662055"/>
                    </a:ext>
                  </a:extLst>
                </a:gridCol>
                <a:gridCol w="538464">
                  <a:extLst>
                    <a:ext uri="{9D8B030D-6E8A-4147-A177-3AD203B41FA5}">
                      <a16:colId xmlns:a16="http://schemas.microsoft.com/office/drawing/2014/main" val="2730431494"/>
                    </a:ext>
                  </a:extLst>
                </a:gridCol>
                <a:gridCol w="253624">
                  <a:extLst>
                    <a:ext uri="{9D8B030D-6E8A-4147-A177-3AD203B41FA5}">
                      <a16:colId xmlns:a16="http://schemas.microsoft.com/office/drawing/2014/main" val="143068155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128545750"/>
                    </a:ext>
                  </a:extLst>
                </a:gridCol>
              </a:tblGrid>
              <a:tr h="1122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Показатели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 измерения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Прогноз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497482100"/>
                  </a:ext>
                </a:extLst>
              </a:tr>
              <a:tr h="11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2033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2034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2035</a:t>
                      </a:r>
                      <a:endParaRPr lang="ru-RU" sz="10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2036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2037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38948039"/>
                  </a:ext>
                </a:extLst>
              </a:tr>
              <a:tr h="318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7419185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ТРУД И ЗАНЯТОСТЬ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5088780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164511,00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166259,00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164988,00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166808,00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166808,00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165467,00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167358,00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165946,00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167910,00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167910,00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166428,00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168465,00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168465,00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967575322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85696,00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94658,00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86070,00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96011,00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96011,00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86451,00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97408,00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86840,00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98467,00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98467,00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87223,00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99514,00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99514,00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803389571"/>
                  </a:ext>
                </a:extLst>
              </a:tr>
              <a:tr h="159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339402573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52912,00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53124,00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53177,00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53390,00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53390,00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53443,00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53656,00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53710,00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53925,00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53925,00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53978,00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54194,00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54194,00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013202810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Среднемесячная заработная плата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рублей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112217,48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117057,99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119062,75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124783,82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124783,82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126444,64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133144,34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134410,65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142198,15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142198,15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143012,93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152009,82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152009,82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35649615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656100143"/>
                  </a:ext>
                </a:extLst>
              </a:tr>
              <a:tr h="269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29477797"/>
                  </a:ext>
                </a:extLst>
              </a:tr>
              <a:tr h="167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мест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813324190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уч. мест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2140273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коек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2548206"/>
                  </a:ext>
                </a:extLst>
              </a:tr>
              <a:tr h="199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311086688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единиц</a:t>
                      </a:r>
                      <a:br>
                        <a:rPr lang="ru-RU" sz="850" u="none" strike="noStrike">
                          <a:effectLst/>
                        </a:rPr>
                      </a:br>
                      <a:br>
                        <a:rPr lang="ru-RU" sz="850" u="none" strike="noStrike">
                          <a:effectLst/>
                        </a:rPr>
                      </a:b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9089,00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11713,00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9180,00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12181,00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12181,00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9272,00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12668,00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9365,00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13175,00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13175,00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9458,00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13702,00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13702,00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132333945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37407,00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41560,00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37781,00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42266,00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42266,00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38159,00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42985,00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38540,00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43716,00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43716,00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38925,00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44459,00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44459,00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35057566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Количество самозанятых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единиц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24488,00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24998,00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25468,00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25998,00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25998,00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26487,00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27038,00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27546,00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28120,00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28120,00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28648,00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29245,00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29245,00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02674244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9980317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Обеспеченность: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68925612"/>
                  </a:ext>
                </a:extLst>
              </a:tr>
              <a:tr h="123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больничными койками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коек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85,30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87,23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85,20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87,17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87,17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87,09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57506625"/>
                  </a:ext>
                </a:extLst>
              </a:tr>
              <a:tr h="182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амбулаторно-поликлиническими учреждениями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пос. в смену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290,42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290,53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290,74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290,84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290,84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291,05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291,16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291,47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291,47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291,58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291,68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291,68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06775692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врачами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26,89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26,89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25,30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25,99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25,99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24021093"/>
                  </a:ext>
                </a:extLst>
              </a:tr>
              <a:tr h="131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человек на 10 тыс. населения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85,30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85,14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85,14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82,30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82,20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893732492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мест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11,67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11,67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11,78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11,78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531155926"/>
                  </a:ext>
                </a:extLst>
              </a:tr>
              <a:tr h="53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учреждениями культурно-досугового типа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учреждений на 100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262330879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дошкольными образовательными учреждениями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мест на 1000 детей дошкольного возраста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842,75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842,85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842,85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842,95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842,75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843,05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843,05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842,85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843,15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843,15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202381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305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384C4B4-1964-4E57-AF9D-849D4862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019640"/>
              </p:ext>
            </p:extLst>
          </p:nvPr>
        </p:nvGraphicFramePr>
        <p:xfrm>
          <a:off x="120923" y="608223"/>
          <a:ext cx="11953325" cy="6253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165124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20312454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2539438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12777995"/>
                    </a:ext>
                  </a:extLst>
                </a:gridCol>
                <a:gridCol w="241467">
                  <a:extLst>
                    <a:ext uri="{9D8B030D-6E8A-4147-A177-3AD203B41FA5}">
                      <a16:colId xmlns:a16="http://schemas.microsoft.com/office/drawing/2014/main" val="534284676"/>
                    </a:ext>
                  </a:extLst>
                </a:gridCol>
                <a:gridCol w="550621">
                  <a:extLst>
                    <a:ext uri="{9D8B030D-6E8A-4147-A177-3AD203B41FA5}">
                      <a16:colId xmlns:a16="http://schemas.microsoft.com/office/drawing/2014/main" val="40375002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616654248"/>
                    </a:ext>
                  </a:extLst>
                </a:gridCol>
                <a:gridCol w="429647">
                  <a:extLst>
                    <a:ext uri="{9D8B030D-6E8A-4147-A177-3AD203B41FA5}">
                      <a16:colId xmlns:a16="http://schemas.microsoft.com/office/drawing/2014/main" val="885609451"/>
                    </a:ext>
                  </a:extLst>
                </a:gridCol>
                <a:gridCol w="362441">
                  <a:extLst>
                    <a:ext uri="{9D8B030D-6E8A-4147-A177-3AD203B41FA5}">
                      <a16:colId xmlns:a16="http://schemas.microsoft.com/office/drawing/2014/main" val="1012748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83445451"/>
                    </a:ext>
                  </a:extLst>
                </a:gridCol>
                <a:gridCol w="617827">
                  <a:extLst>
                    <a:ext uri="{9D8B030D-6E8A-4147-A177-3AD203B41FA5}">
                      <a16:colId xmlns:a16="http://schemas.microsoft.com/office/drawing/2014/main" val="2285206237"/>
                    </a:ext>
                  </a:extLst>
                </a:gridCol>
                <a:gridCol w="246269">
                  <a:extLst>
                    <a:ext uri="{9D8B030D-6E8A-4147-A177-3AD203B41FA5}">
                      <a16:colId xmlns:a16="http://schemas.microsoft.com/office/drawing/2014/main" val="81654962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91197873"/>
                    </a:ext>
                  </a:extLst>
                </a:gridCol>
                <a:gridCol w="661991">
                  <a:extLst>
                    <a:ext uri="{9D8B030D-6E8A-4147-A177-3AD203B41FA5}">
                      <a16:colId xmlns:a16="http://schemas.microsoft.com/office/drawing/2014/main" val="2780601650"/>
                    </a:ext>
                  </a:extLst>
                </a:gridCol>
                <a:gridCol w="130097">
                  <a:extLst>
                    <a:ext uri="{9D8B030D-6E8A-4147-A177-3AD203B41FA5}">
                      <a16:colId xmlns:a16="http://schemas.microsoft.com/office/drawing/2014/main" val="2311855814"/>
                    </a:ext>
                  </a:extLst>
                </a:gridCol>
                <a:gridCol w="720077">
                  <a:extLst>
                    <a:ext uri="{9D8B030D-6E8A-4147-A177-3AD203B41FA5}">
                      <a16:colId xmlns:a16="http://schemas.microsoft.com/office/drawing/2014/main" val="3007720839"/>
                    </a:ext>
                  </a:extLst>
                </a:gridCol>
              </a:tblGrid>
              <a:tr h="1122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Показатели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889667111"/>
                  </a:ext>
                </a:extLst>
              </a:tr>
              <a:tr h="11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2038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755713743"/>
                  </a:ext>
                </a:extLst>
              </a:tr>
              <a:tr h="318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9362074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ТРУД И ЗАНЯТОСТЬ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354455731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166910,00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169020,00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167394,00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169578,00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169578,00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167880,00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170138,00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170138,00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168367,00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170699,00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170699,00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168855,00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171263,00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171263,00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824706747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87610,00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100578,00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101659,00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101659,00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88392,00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102759,00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102759,00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88788,00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103877,00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103877,00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89187,00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105013,00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105013,00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272334833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%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99240563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54248,00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54465,00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54520,00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54738,00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54738,00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54792,00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55011,00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55011,00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55066,00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55286,00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55286,00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55342,00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55563,00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55563,00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8902917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Среднемесячная заработная плата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рублей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152308,77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162650,51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162361,15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174198,70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174198,70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173239,35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186741,00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186741,00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185019,63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200373,10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200373,10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197785,98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215200,71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215200,71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546750627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977381550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270234112"/>
                  </a:ext>
                </a:extLst>
              </a:tr>
              <a:tr h="1430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мест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03657528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уч. мест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457700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коек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49252431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243113940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единиц</a:t>
                      </a:r>
                      <a:br>
                        <a:rPr lang="ru-RU" sz="850" u="none" strike="noStrike">
                          <a:effectLst/>
                        </a:rPr>
                      </a:br>
                      <a:br>
                        <a:rPr lang="ru-RU" sz="850" u="none" strike="noStrike">
                          <a:effectLst/>
                        </a:rPr>
                      </a:b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9553,00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14250,00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9648,00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14820,00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14820,00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9745,00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15412,00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15412,00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9842,00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16029,00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16029,00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9941,00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16670,00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16670,00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64675483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человек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39314,00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45214,00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39707,00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45983,00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45983,00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46765,00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46765,00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40505,00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47560,00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47560,00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40910,00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48368,00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48368,00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951936895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Количество самозанятых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единиц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29794,00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30414,00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30986,00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31631,00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31631,00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32225,00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32896,00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32896,00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33514,00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34212,00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34212,00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34855,00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35581,00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35581,00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69772209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2679901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Обеспеченность: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945724624"/>
                  </a:ext>
                </a:extLst>
              </a:tr>
              <a:tr h="15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больничными койками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коек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13567589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пос. в смену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292,52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292,52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12518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врачами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Чел. на 10 тыс. населения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872970080"/>
                  </a:ext>
                </a:extLst>
              </a:tr>
              <a:tr h="146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 err="1">
                          <a:effectLst/>
                        </a:rPr>
                        <a:t>Чел.на</a:t>
                      </a:r>
                      <a:r>
                        <a:rPr lang="ru-RU" sz="850" u="none" strike="noStrike" dirty="0">
                          <a:effectLst/>
                        </a:rPr>
                        <a:t> 10 тыс. населения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593204929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мест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6908984"/>
                  </a:ext>
                </a:extLst>
              </a:tr>
              <a:tr h="1829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учреждений на 100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20057449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дошкольными образовательными учреждениями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мест на 1000 детей дошкольного возраста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842,95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843,25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843,05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843,35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843,15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843,45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843,45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843,25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843,55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843,65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843,65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790003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777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78D1C0C-1766-457C-A930-5053A952B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037946"/>
              </p:ext>
            </p:extLst>
          </p:nvPr>
        </p:nvGraphicFramePr>
        <p:xfrm>
          <a:off x="372949" y="686572"/>
          <a:ext cx="11449275" cy="6066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950">
                  <a:extLst>
                    <a:ext uri="{9D8B030D-6E8A-4147-A177-3AD203B41FA5}">
                      <a16:colId xmlns:a16="http://schemas.microsoft.com/office/drawing/2014/main" val="427575528"/>
                    </a:ext>
                  </a:extLst>
                </a:gridCol>
                <a:gridCol w="1287232">
                  <a:extLst>
                    <a:ext uri="{9D8B030D-6E8A-4147-A177-3AD203B41FA5}">
                      <a16:colId xmlns:a16="http://schemas.microsoft.com/office/drawing/2014/main" val="2277651494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92278825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4223843938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1630216079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1567990541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3535701452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9287453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1953819905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1175073472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2988754917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989380044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02566"/>
                  </a:ext>
                </a:extLst>
              </a:tr>
              <a:tr h="3951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68550761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ЖИЛИЩНОЕ СТРОИТЕЛЬСТВО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54129935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кв.м</a:t>
                      </a:r>
                      <a:r>
                        <a:rPr lang="ru-RU" sz="900" u="none" strike="noStrike" dirty="0">
                          <a:effectLst/>
                        </a:rPr>
                        <a:t> общей площади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85669,00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116189,00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114500,00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111989,00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115489,00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114464,00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117964,00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115195,00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118695,00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3225668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21185538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Ввод жилых домов, на душу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метров на одного человека в год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57004768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Индексы-дефляторы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1746140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126,90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903424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55760789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656927310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83782291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96618508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98,30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802335218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растениеводство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12274970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26684107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116,80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047073669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Индекс-дефлятор объема платных услуг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93495606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108,50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104,40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31122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753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2E8EBCA-ABE2-410A-8401-D6B93BF9A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538526"/>
              </p:ext>
            </p:extLst>
          </p:nvPr>
        </p:nvGraphicFramePr>
        <p:xfrm>
          <a:off x="444960" y="654084"/>
          <a:ext cx="11305253" cy="6088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3815">
                  <a:extLst>
                    <a:ext uri="{9D8B030D-6E8A-4147-A177-3AD203B41FA5}">
                      <a16:colId xmlns:a16="http://schemas.microsoft.com/office/drawing/2014/main" val="1281756988"/>
                    </a:ext>
                  </a:extLst>
                </a:gridCol>
                <a:gridCol w="1180638">
                  <a:extLst>
                    <a:ext uri="{9D8B030D-6E8A-4147-A177-3AD203B41FA5}">
                      <a16:colId xmlns:a16="http://schemas.microsoft.com/office/drawing/2014/main" val="2496326157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3982457880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3133274002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4012528127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149573737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1686242788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3428814694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125977278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4030721141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4194013709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1565944835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62647002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748026"/>
                  </a:ext>
                </a:extLst>
              </a:tr>
              <a:tr h="3951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652467153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ЖИЛИЩНОЕ СТРОИТЕЛЬСТВО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28669316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кв.м</a:t>
                      </a:r>
                      <a:r>
                        <a:rPr lang="ru-RU" sz="900" u="none" strike="noStrike" dirty="0">
                          <a:effectLst/>
                        </a:rPr>
                        <a:t> общей площади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119551,00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111681,00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112000,00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113000,00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740184806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 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667682785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жилых домов, на душу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метров на одного человека в год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481325588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Индексы-дефляторы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756279660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6148363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04559940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38059185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438647973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58480297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0312797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706357369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45893776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52468260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471296504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104,30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80223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513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F99E8AD-39F4-41B8-9925-0EE0A058D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71924"/>
              </p:ext>
            </p:extLst>
          </p:nvPr>
        </p:nvGraphicFramePr>
        <p:xfrm>
          <a:off x="480963" y="654084"/>
          <a:ext cx="11377263" cy="6088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7086">
                  <a:extLst>
                    <a:ext uri="{9D8B030D-6E8A-4147-A177-3AD203B41FA5}">
                      <a16:colId xmlns:a16="http://schemas.microsoft.com/office/drawing/2014/main" val="1693899925"/>
                    </a:ext>
                  </a:extLst>
                </a:gridCol>
                <a:gridCol w="1188157">
                  <a:extLst>
                    <a:ext uri="{9D8B030D-6E8A-4147-A177-3AD203B41FA5}">
                      <a16:colId xmlns:a16="http://schemas.microsoft.com/office/drawing/2014/main" val="897192751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2106154286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3324449650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611809619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2163601975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1695865045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1294504669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3668686008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2055953995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384254262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2574626545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764934512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0283"/>
                  </a:ext>
                </a:extLst>
              </a:tr>
              <a:tr h="3951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02004501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ЖИЛИЩНОЕ СТРОИТЕЛЬСТВО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421374101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кв.м общей площади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116000,00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110000,00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117000,00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118000,00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80500342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 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146186038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Ввод жилых домов, на душу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метров на одного человека в год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68941421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Индексы-дефляторы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48170735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43043269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914958691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569921215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479337495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103,70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480258328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363744483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170940943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58137121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4398294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84383888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103,90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5181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381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C3D299-094C-4670-B0CF-6914FC5DD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16292"/>
              </p:ext>
            </p:extLst>
          </p:nvPr>
        </p:nvGraphicFramePr>
        <p:xfrm>
          <a:off x="372949" y="664573"/>
          <a:ext cx="11449275" cy="6088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0358">
                  <a:extLst>
                    <a:ext uri="{9D8B030D-6E8A-4147-A177-3AD203B41FA5}">
                      <a16:colId xmlns:a16="http://schemas.microsoft.com/office/drawing/2014/main" val="3527582443"/>
                    </a:ext>
                  </a:extLst>
                </a:gridCol>
                <a:gridCol w="1195677">
                  <a:extLst>
                    <a:ext uri="{9D8B030D-6E8A-4147-A177-3AD203B41FA5}">
                      <a16:colId xmlns:a16="http://schemas.microsoft.com/office/drawing/2014/main" val="1007735756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2605874022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1614200580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932216439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104337869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1040004453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1444718123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967981220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315701904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452698424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2115509348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18144293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8159"/>
                  </a:ext>
                </a:extLst>
              </a:tr>
              <a:tr h="3951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158402773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ЖИЛИЩНОЕ СТРОИТЕЛЬСТВО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747881799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кв.м общей площади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119000,00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121000,00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122000,00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115000,00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123000,00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500392598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 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28,62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28,76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56437968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Ввод жилых домов, на душу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метров на одного человека в год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0,38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0,40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0,38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1994109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Индексы-дефляторы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2572272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617850792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354739013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9936305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5566424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458856829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06135899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39144001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944045319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16387622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6090472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103,90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09158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18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05099" y="261442"/>
            <a:ext cx="10032204" cy="648072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городского округа город Стерлитамак Республики Башкортостан на 2025 год и на плановый период 2026 и 2027 годов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872" y="909514"/>
            <a:ext cx="114003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Основные направления бюджетной политики городского округа город Стерлитамак Республики Башкортостан на 2025 год и на плановый период 2026 и 2027 годов разработаны в соответствии с Планом мероприятий («дорожной карты») по оптимизации бюджетных расходов, сокращению нерезультативных расходов, увеличению собственных доходов за счет имеющихся резервов по городскому округу город Стерлитамак Республики Башкортостан до 2027 года.</a:t>
            </a:r>
          </a:p>
          <a:p>
            <a:pPr algn="ctr">
              <a:spcAft>
                <a:spcPts val="0"/>
              </a:spcAft>
            </a:pP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82367951"/>
              </p:ext>
            </p:extLst>
          </p:nvPr>
        </p:nvGraphicFramePr>
        <p:xfrm>
          <a:off x="1273051" y="1989634"/>
          <a:ext cx="1058517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6776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61083" y="189434"/>
            <a:ext cx="10225136" cy="49079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городского округа город Стерлитамак Республики Башкортостан на 2025 год и на плановый период 2026 и 2027 годов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0D75F8D-FE76-4037-BFF9-78CFBFA03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498064"/>
              </p:ext>
            </p:extLst>
          </p:nvPr>
        </p:nvGraphicFramePr>
        <p:xfrm>
          <a:off x="1417067" y="837506"/>
          <a:ext cx="9865096" cy="586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8312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53816" y="232068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долговой политики городского округа город Стерлитамак Республики Башкортостан на 2025 год и плановый период 2026 и 2027 годов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12967" y="1052456"/>
            <a:ext cx="107493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            </a:t>
            </a:r>
            <a:r>
              <a:rPr lang="ru-RU" dirty="0">
                <a:latin typeface="Times New Roman" panose="02020603050405020304" pitchFamily="18" charset="0"/>
                <a:cs typeface="Aharoni" panose="02010803020104030203" pitchFamily="2" charset="-79"/>
              </a:rPr>
              <a:t>Основными факторами, определяющими характер долговой политики городского округа город Стерлитамак Республики Башкортостан на 2025-2027 годы при исполнении бюджета городского округа город Стерлитамак Республики Башкортостан, являются риски снижения налоговых и неналоговых доходов местного бюджета, роста расходов местного бюджета в рамках реализации мер по стабилизации.</a:t>
            </a:r>
          </a:p>
          <a:p>
            <a:r>
              <a:rPr lang="ru-RU" dirty="0">
                <a:latin typeface="Times New Roman" panose="02020603050405020304" pitchFamily="18" charset="0"/>
                <a:cs typeface="Aharoni" panose="02010803020104030203" pitchFamily="2" charset="-79"/>
              </a:rPr>
              <a:t>           Городской округ город Стерлитамак Республики Башкортостан в предстоящий трехлетний период будет стремиться обеспечить сохранение достигнутых показателей, предусматривающих отнесение муниципалитета к группе с высокой долговой устойчивостью.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1572307"/>
              </p:ext>
            </p:extLst>
          </p:nvPr>
        </p:nvGraphicFramePr>
        <p:xfrm>
          <a:off x="1016876" y="3429795"/>
          <a:ext cx="10327237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ая соединительная линия 4"/>
          <p:cNvSpPr/>
          <p:nvPr/>
        </p:nvSpPr>
        <p:spPr>
          <a:xfrm>
            <a:off x="3727776" y="6454130"/>
            <a:ext cx="7616337" cy="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Группа 6"/>
          <p:cNvGrpSpPr/>
          <p:nvPr/>
        </p:nvGrpSpPr>
        <p:grpSpPr>
          <a:xfrm>
            <a:off x="3799179" y="5734051"/>
            <a:ext cx="7473530" cy="687280"/>
            <a:chOff x="2851042" y="31698"/>
            <a:chExt cx="7473530" cy="6872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851042" y="31698"/>
              <a:ext cx="7473530" cy="6872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917202" y="31698"/>
              <a:ext cx="7407370" cy="6872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t" anchorCtr="0">
              <a:noAutofit/>
            </a:bodyPr>
            <a:lstStyle/>
            <a:p>
              <a:pPr lvl="0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контроля за своевременностью и полнотой исполнения и учета долговых обязательств, а также открытости данных о состоянии муниципального долга.</a:t>
              </a:r>
              <a:endParaRPr lang="ru-RU" sz="15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18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051" y="117427"/>
            <a:ext cx="10312366" cy="648072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 Стерлитамак!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9418" y="1413570"/>
            <a:ext cx="9577063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администрации городского округа город Стерлитамак Республики Башкортостан разработан информационный ресурс «Бюджет для граждан».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формируется доходная и расходная часть бюджета города Стерлитамак?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Сколько тратится из городского бюджета на образование, физкультуру и спорт, культуру и другие отрасли?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Ответы на эти и ряд других вопросов содержит «Бюджет для граждан».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с основами формирования и расходования бюджета города. В электронном «Бюджете для граждан» даны определения терминов, рассмотрен механизм бюджетного процесса в городском округе. Ключевые параметры бюджета на 2025 год приведены в основном разделе практически в полном объеме, дают наглядное представление о сложившейся ситуации.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 надеемся, что «Бюджет для граждан» будет интересен для каждого жителя нашего города.</a:t>
            </a:r>
            <a:endParaRPr lang="ru-RU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53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61083" y="261442"/>
            <a:ext cx="10312366" cy="56280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2025 год и плановый период 2026-2027 годы, млн. рублей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8212" y="1197546"/>
            <a:ext cx="7279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tx1"/>
                </a:solidFill>
                <a:latin typeface="Arial Narrow" panose="020B0606020202030204" pitchFamily="34" charset="0"/>
              </a:rPr>
              <a:t>Динамика показателей местного бюджета</a:t>
            </a:r>
            <a:endParaRPr lang="en-IN" sz="3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83232497"/>
              </p:ext>
            </p:extLst>
          </p:nvPr>
        </p:nvGraphicFramePr>
        <p:xfrm>
          <a:off x="1129035" y="1751544"/>
          <a:ext cx="972108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227703"/>
              </p:ext>
            </p:extLst>
          </p:nvPr>
        </p:nvGraphicFramePr>
        <p:xfrm>
          <a:off x="3505301" y="5085980"/>
          <a:ext cx="5904654" cy="1656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9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741"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5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млн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9 065,5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9 451,4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9 820,5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млн  руб.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9 165,5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9 451,4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9 820,5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/ профицит,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  руб.</a:t>
                      </a:r>
                      <a:endParaRPr lang="ru-RU" sz="15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9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89476" y="117426"/>
            <a:ext cx="10312366" cy="56280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2025 год и плановый период 2026-2027 годы, тыс. рублей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2F0F94-5D92-4901-8C16-0A6E38B56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39765"/>
              </p:ext>
            </p:extLst>
          </p:nvPr>
        </p:nvGraphicFramePr>
        <p:xfrm>
          <a:off x="273195" y="680231"/>
          <a:ext cx="11801054" cy="6150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6400">
                  <a:extLst>
                    <a:ext uri="{9D8B030D-6E8A-4147-A177-3AD203B41FA5}">
                      <a16:colId xmlns:a16="http://schemas.microsoft.com/office/drawing/2014/main" val="114989646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50388929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58798405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90491936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184086834"/>
                    </a:ext>
                  </a:extLst>
                </a:gridCol>
                <a:gridCol w="1080118">
                  <a:extLst>
                    <a:ext uri="{9D8B030D-6E8A-4147-A177-3AD203B41FA5}">
                      <a16:colId xmlns:a16="http://schemas.microsoft.com/office/drawing/2014/main" val="2597829000"/>
                    </a:ext>
                  </a:extLst>
                </a:gridCol>
              </a:tblGrid>
              <a:tr h="341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Исчисленная потребность 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2025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2025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потребности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2026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2027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0719567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1057963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9 065 492,56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9 451 408,43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9 820 488,69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5059657"/>
                  </a:ext>
                </a:extLst>
              </a:tr>
              <a:tr h="1024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3 442 561,00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3 513 920,00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3 631 082,00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0254746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5 622 931,56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5 937 488,43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6 189 406,69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6354852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7 913 208,13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7 830 481,73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7 855 921,60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453486"/>
                  </a:ext>
                </a:extLst>
              </a:tr>
              <a:tr h="11523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Социально-значимые расходы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4 675 923,41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4 675 923,41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4 679 467,89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4 682 111,93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7456804"/>
                  </a:ext>
                </a:extLst>
              </a:tr>
              <a:tr h="26959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 фонда оплаты труда и взносы по обязательному социальному страхованию на выплаты по оплате труда работников и иные выплаты работникам, в т.ч.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4 494 344,29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4 494 344,29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4 494 648,35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4 494 344,29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92945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органов</a:t>
                      </a:r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449 146,79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449 146,79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449 146,79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449 146,79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7019909"/>
                  </a:ext>
                </a:extLst>
              </a:tr>
              <a:tr h="1152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 автономных и бюджетных учреждений</a:t>
                      </a:r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4 045 197,50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4 045 197,50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4 045 501,56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4 045 197,50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264807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1372265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выплаты гражданам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181 579,12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181 579,12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184 819,54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187 767,64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4695611"/>
                  </a:ext>
                </a:extLst>
              </a:tr>
              <a:tr h="11064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обязательное медицинское страхование неработающего населения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549289"/>
                  </a:ext>
                </a:extLst>
              </a:tr>
              <a:tr h="11523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Первоочередные расходы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2 536 198,71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2 536 198,71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2 426 492,81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2 494 957,59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1339478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мун.долга</a:t>
                      </a:r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8536109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первоочередные нужды, из них:                   </a:t>
                      </a:r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1 061 559,70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1 061 559,70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954 511,80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1 019 995,22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9217719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выплаты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7221368"/>
                  </a:ext>
                </a:extLst>
              </a:tr>
              <a:tr h="21257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закупки товаров, работ и услуг для обеспечения муниципальных нужд (за исключением закупки товаров, работ, услуг в целях капитального ремонта муниципального имущества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1 056 044,70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1 056 044,70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948 996,80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1 014 480,22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7200682"/>
                  </a:ext>
                </a:extLst>
              </a:tr>
              <a:tr h="1068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Публичные нормативные выплаты гражданам несоциального характера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7351948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прочие нужды, из них:</a:t>
                      </a:r>
                      <a:endParaRPr lang="ru-RU" sz="9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1 474 539,01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1 474 539,01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1 471 881,01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1 474 862,37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6752068"/>
                  </a:ext>
                </a:extLst>
              </a:tr>
              <a:tr h="29495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бюджетным и автономным учреждениям за исключением расходов на фонд оплаты труда и взносы по обязательному социальному страхованию на выплаты по оплате труда работников и иные выплаты работникам учреждений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1 380 474,92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1 380 474,92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1 377 816,92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1 380 798,28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9813011"/>
                  </a:ext>
                </a:extLst>
              </a:tr>
              <a:tr h="16106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некоммерческим организациям (за исключением муниципальных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56 598,09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56 598,09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56 598,09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56 598,09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9678245"/>
                  </a:ext>
                </a:extLst>
              </a:tr>
              <a:tr h="2357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юридическим лицам (кроме некоммерческих организаций) индивидуальным предпринимателям, физическим лицам - производителям товаров, работ,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2543878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судебных актов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2424891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Уплата налогов, сборов и иных платежей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3 466,00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3 466,00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3 466,00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3 466,00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0659158"/>
                  </a:ext>
                </a:extLst>
              </a:tr>
              <a:tr h="11096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</a:t>
                      </a: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600 238,30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560 994,07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364 930,93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3870282"/>
                  </a:ext>
                </a:extLst>
              </a:tr>
              <a:tr h="16305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 вложения в объекты недвижимого имущества муниципальной собственности                                                                                                                                         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249 743,66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276 129,35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80 566,20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9384924"/>
                  </a:ext>
                </a:extLst>
              </a:tr>
              <a:tr h="16568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товаров, работ, услуг в целях капитального ремонта муниципального имущества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345 994,64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280 364,72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279 864,73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9240328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Премии и гранты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742156"/>
                  </a:ext>
                </a:extLst>
              </a:tr>
              <a:tr h="11396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муниципальных гарантий без права регрессивного требования гаранта к принципалу или уступки гаранту прав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6045763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средства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466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расходы (за искл. групп 1, 2 и 3.1)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100 847,71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163 526,96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313 921,15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35442"/>
                  </a:ext>
                </a:extLst>
              </a:tr>
              <a:tr h="13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 без учёта безвозмездных поступлений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2 290 276,57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1 892 993,30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1 666 514,91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5075440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(+)/дефицит (-)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1 152 284,43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1 620 926,70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1 964 567,09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0543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123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17467" y="304770"/>
            <a:ext cx="2880319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1633091" y="909512"/>
            <a:ext cx="10369152" cy="568863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поступающие в бюджет денежные средства, за исключением средств, являющихся в соответствии с бюджетным кодексом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поступления.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1489076" y="2565697"/>
            <a:ext cx="3024336" cy="4032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7" tIns="54439" rIns="108877" bIns="54439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408291" indent="-4082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631" indent="-3402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970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5358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746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сельскохозяйственный налог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товары (работы, услуги), реализуемые на территории РФ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Налоги, сборы и регулярные платежи за пользование природными ресурсами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 видов деятельности (ЕНВД)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взимаемый в связи с применением патентной системы налогообложения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  <a:p>
            <a:pPr>
              <a:buFont typeface="Arial" charset="0"/>
              <a:buBlip>
                <a:blip r:embed="rId2"/>
              </a:buBlip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089477" y="2562789"/>
            <a:ext cx="2880321" cy="3537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 государства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542525" y="2562789"/>
            <a:ext cx="2826180" cy="3537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Дотации из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Субсидии, субвенции, иные межбюджетные трансферты из других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Безвозмездные поступления от юридических и физических лиц, в том числе добровольные пожертвования.</a:t>
            </a:r>
          </a:p>
        </p:txBody>
      </p:sp>
    </p:spTree>
    <p:extLst>
      <p:ext uri="{BB962C8B-B14F-4D97-AF65-F5344CB8AC3E}">
        <p14:creationId xmlns:p14="http://schemas.microsoft.com/office/powerpoint/2010/main" val="2322833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04597" y="321221"/>
            <a:ext cx="4536504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3091" y="2061646"/>
            <a:ext cx="2448272" cy="2473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Субсидии</a:t>
            </a:r>
          </a:p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помощь, поддержка. 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софинансирования расходных обязательств нижестоящего бюджета.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9395" y="3430591"/>
            <a:ext cx="2448272" cy="29515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subvenre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приходить на помощь.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105698" y="2048754"/>
            <a:ext cx="2304256" cy="2486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дар, пожертвование.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60282" y="1153387"/>
            <a:ext cx="10225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– межбюджетные трансферты (средства), предоставляемые одним бюджетом другому. Межбюджетные трансферты формируют значительную часть бюджетов всех уровней.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697987" y="3430588"/>
            <a:ext cx="2304256" cy="2486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Предоставляются на конкретные цели без условий долевого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368696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5840" y="612906"/>
            <a:ext cx="10312366" cy="730937"/>
          </a:xfrm>
        </p:spPr>
        <p:txBody>
          <a:bodyPr>
            <a:normAutofit fontScale="90000"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 формирования доходов бюджета на 2025 год и плановый период 2026 и 2027 годов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130BA59-F2D1-4420-8BE3-0B58C0E00512}"/>
              </a:ext>
            </a:extLst>
          </p:cNvPr>
          <p:cNvGrpSpPr/>
          <p:nvPr/>
        </p:nvGrpSpPr>
        <p:grpSpPr>
          <a:xfrm>
            <a:off x="606174" y="2243190"/>
            <a:ext cx="11075543" cy="3575407"/>
            <a:chOff x="-1835773" y="1856014"/>
            <a:chExt cx="9455718" cy="2826930"/>
          </a:xfrm>
        </p:grpSpPr>
        <p:sp>
          <p:nvSpPr>
            <p:cNvPr id="9" name="Google Shape;1098;p45">
              <a:extLst>
                <a:ext uri="{FF2B5EF4-FFF2-40B4-BE49-F238E27FC236}">
                  <a16:creationId xmlns:a16="http://schemas.microsoft.com/office/drawing/2014/main" id="{FB1D7BCA-AA1E-4EF5-A49F-3B27CC45D292}"/>
                </a:ext>
              </a:extLst>
            </p:cNvPr>
            <p:cNvSpPr/>
            <p:nvPr/>
          </p:nvSpPr>
          <p:spPr>
            <a:xfrm rot="16200000">
              <a:off x="228513" y="2220944"/>
              <a:ext cx="2825328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2000">
                  <a:srgbClr val="D6E4D2"/>
                </a:gs>
                <a:gs pos="28000">
                  <a:srgbClr val="7BA86F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116;p45">
              <a:extLst>
                <a:ext uri="{FF2B5EF4-FFF2-40B4-BE49-F238E27FC236}">
                  <a16:creationId xmlns:a16="http://schemas.microsoft.com/office/drawing/2014/main" id="{1D728BDD-56FC-4C2F-9A99-4701B7AD1BFC}"/>
                </a:ext>
              </a:extLst>
            </p:cNvPr>
            <p:cNvSpPr/>
            <p:nvPr/>
          </p:nvSpPr>
          <p:spPr>
            <a:xfrm rot="16200000">
              <a:off x="5157946" y="2219342"/>
              <a:ext cx="2825327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CE4D0"/>
                </a:gs>
                <a:gs pos="35000">
                  <a:srgbClr val="F4A462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71113B6D-BD9A-4AC3-A7BC-C93AB0E6E45C}"/>
                </a:ext>
              </a:extLst>
            </p:cNvPr>
            <p:cNvGrpSpPr/>
            <p:nvPr/>
          </p:nvGrpSpPr>
          <p:grpSpPr>
            <a:xfrm>
              <a:off x="-1835773" y="1856014"/>
              <a:ext cx="8431506" cy="2826929"/>
              <a:chOff x="-2379427" y="1807058"/>
              <a:chExt cx="9146858" cy="3066775"/>
            </a:xfrm>
          </p:grpSpPr>
          <p:sp>
            <p:nvSpPr>
              <p:cNvPr id="12" name="Google Shape;1088;p45">
                <a:extLst>
                  <a:ext uri="{FF2B5EF4-FFF2-40B4-BE49-F238E27FC236}">
                    <a16:creationId xmlns:a16="http://schemas.microsoft.com/office/drawing/2014/main" id="{4ACFCFA7-F0F1-49EB-8D44-AE507A9C59F6}"/>
                  </a:ext>
                </a:extLst>
              </p:cNvPr>
              <p:cNvSpPr/>
              <p:nvPr/>
            </p:nvSpPr>
            <p:spPr>
              <a:xfrm rot="16200000">
                <a:off x="-2774451" y="2202082"/>
                <a:ext cx="3066775" cy="2276728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F0F3FA"/>
                  </a:gs>
                  <a:gs pos="36000">
                    <a:srgbClr val="468198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3" name="Google Shape;1096;p45">
                <a:extLst>
                  <a:ext uri="{FF2B5EF4-FFF2-40B4-BE49-F238E27FC236}">
                    <a16:creationId xmlns:a16="http://schemas.microsoft.com/office/drawing/2014/main" id="{E17DD432-E211-4665-ABC0-0FEC8476E3CA}"/>
                  </a:ext>
                </a:extLst>
              </p:cNvPr>
              <p:cNvCxnSpPr/>
              <p:nvPr/>
            </p:nvCxnSpPr>
            <p:spPr>
              <a:xfrm>
                <a:off x="5842981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07E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105;p45">
                <a:extLst>
                  <a:ext uri="{FF2B5EF4-FFF2-40B4-BE49-F238E27FC236}">
                    <a16:creationId xmlns:a16="http://schemas.microsoft.com/office/drawing/2014/main" id="{55DDFC04-4A3A-4CB0-8706-6E013087325F}"/>
                  </a:ext>
                </a:extLst>
              </p:cNvPr>
              <p:cNvCxnSpPr/>
              <p:nvPr/>
            </p:nvCxnSpPr>
            <p:spPr>
              <a:xfrm>
                <a:off x="481937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2754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" name="Google Shape;1107;p45">
                <a:extLst>
                  <a:ext uri="{FF2B5EF4-FFF2-40B4-BE49-F238E27FC236}">
                    <a16:creationId xmlns:a16="http://schemas.microsoft.com/office/drawing/2014/main" id="{D5923279-4150-49F8-A69F-C3604688109A}"/>
                  </a:ext>
                </a:extLst>
              </p:cNvPr>
              <p:cNvSpPr/>
              <p:nvPr/>
            </p:nvSpPr>
            <p:spPr>
              <a:xfrm rot="16200000">
                <a:off x="2548990" y="2203820"/>
                <a:ext cx="3063297" cy="227672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2000">
                    <a:srgbClr val="F8D4CC"/>
                  </a:gs>
                  <a:gs pos="39000">
                    <a:srgbClr val="E87256"/>
                  </a:gs>
                </a:gsLst>
                <a:lin ang="10800000" scaled="1"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6" name="Google Shape;1114;p45">
                <a:extLst>
                  <a:ext uri="{FF2B5EF4-FFF2-40B4-BE49-F238E27FC236}">
                    <a16:creationId xmlns:a16="http://schemas.microsoft.com/office/drawing/2014/main" id="{25CD2E24-E1EC-4245-8596-0D2BBD9BCB89}"/>
                  </a:ext>
                </a:extLst>
              </p:cNvPr>
              <p:cNvCxnSpPr/>
              <p:nvPr/>
            </p:nvCxnSpPr>
            <p:spPr>
              <a:xfrm>
                <a:off x="3185431" y="2506627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B0351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" name="Google Shape;1117;p45">
                <a:extLst>
                  <a:ext uri="{FF2B5EF4-FFF2-40B4-BE49-F238E27FC236}">
                    <a16:creationId xmlns:a16="http://schemas.microsoft.com/office/drawing/2014/main" id="{B07E96E2-B865-4BDC-9AB5-44BD5F5AA8FE}"/>
                  </a:ext>
                </a:extLst>
              </p:cNvPr>
              <p:cNvGrpSpPr/>
              <p:nvPr/>
            </p:nvGrpSpPr>
            <p:grpSpPr>
              <a:xfrm>
                <a:off x="-2250706" y="2202453"/>
                <a:ext cx="9018137" cy="302872"/>
                <a:chOff x="-5259743" y="435292"/>
                <a:chExt cx="9018137" cy="302872"/>
              </a:xfrm>
            </p:grpSpPr>
            <p:sp>
              <p:nvSpPr>
                <p:cNvPr id="18" name="Google Shape;1121;p45">
                  <a:extLst>
                    <a:ext uri="{FF2B5EF4-FFF2-40B4-BE49-F238E27FC236}">
                      <a16:creationId xmlns:a16="http://schemas.microsoft.com/office/drawing/2014/main" id="{080B4B98-EF78-4F8C-9661-758ECCA326DB}"/>
                    </a:ext>
                  </a:extLst>
                </p:cNvPr>
                <p:cNvSpPr txBox="1"/>
                <p:nvPr/>
              </p:nvSpPr>
              <p:spPr>
                <a:xfrm>
                  <a:off x="-5259743" y="435292"/>
                  <a:ext cx="1014299" cy="20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4653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4653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cxnSp>
              <p:nvCxnSpPr>
                <p:cNvPr id="19" name="Google Shape;1123;p45">
                  <a:extLst>
                    <a:ext uri="{FF2B5EF4-FFF2-40B4-BE49-F238E27FC236}">
                      <a16:creationId xmlns:a16="http://schemas.microsoft.com/office/drawing/2014/main" id="{E4D3480E-2AFA-4091-A09C-BDE017082274}"/>
                    </a:ext>
                  </a:extLst>
                </p:cNvPr>
                <p:cNvCxnSpPr/>
                <p:nvPr/>
              </p:nvCxnSpPr>
              <p:spPr>
                <a:xfrm>
                  <a:off x="-5138017" y="738164"/>
                  <a:ext cx="4173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3C546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0" name="Google Shape;1121;p45">
                  <a:extLst>
                    <a:ext uri="{FF2B5EF4-FFF2-40B4-BE49-F238E27FC236}">
                      <a16:creationId xmlns:a16="http://schemas.microsoft.com/office/drawing/2014/main" id="{51160727-44EF-418C-9BEE-7FE250F1A2D9}"/>
                    </a:ext>
                  </a:extLst>
                </p:cNvPr>
                <p:cNvSpPr txBox="1"/>
                <p:nvPr/>
              </p:nvSpPr>
              <p:spPr>
                <a:xfrm>
                  <a:off x="-2627590" y="435293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27547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2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27547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21" name="Google Shape;1121;p45">
                  <a:extLst>
                    <a:ext uri="{FF2B5EF4-FFF2-40B4-BE49-F238E27FC236}">
                      <a16:creationId xmlns:a16="http://schemas.microsoft.com/office/drawing/2014/main" id="{9F530666-0874-481D-9EAE-5ED11FD468DF}"/>
                    </a:ext>
                  </a:extLst>
                </p:cNvPr>
                <p:cNvSpPr txBox="1"/>
                <p:nvPr/>
              </p:nvSpPr>
              <p:spPr>
                <a:xfrm>
                  <a:off x="57303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03518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3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03518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22" name="Google Shape;1121;p45">
                  <a:extLst>
                    <a:ext uri="{FF2B5EF4-FFF2-40B4-BE49-F238E27FC236}">
                      <a16:creationId xmlns:a16="http://schemas.microsoft.com/office/drawing/2014/main" id="{9098511D-3A8D-48A1-ACB9-920B97855117}"/>
                    </a:ext>
                  </a:extLst>
                </p:cNvPr>
                <p:cNvSpPr txBox="1"/>
                <p:nvPr/>
              </p:nvSpPr>
              <p:spPr>
                <a:xfrm>
                  <a:off x="2744095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07E20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07E2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  <p:sp>
        <p:nvSpPr>
          <p:cNvPr id="23" name="Shape">
            <a:extLst>
              <a:ext uri="{FF2B5EF4-FFF2-40B4-BE49-F238E27FC236}">
                <a16:creationId xmlns:a16="http://schemas.microsoft.com/office/drawing/2014/main" id="{08BA5150-54B9-4BD1-AFE9-8BC86732978C}"/>
              </a:ext>
            </a:extLst>
          </p:cNvPr>
          <p:cNvSpPr/>
          <p:nvPr/>
        </p:nvSpPr>
        <p:spPr>
          <a:xfrm>
            <a:off x="745154" y="3184572"/>
            <a:ext cx="2182980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3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BA3AF470-09A2-41C3-A343-AE6FDFDACFA5}"/>
              </a:ext>
            </a:extLst>
          </p:cNvPr>
          <p:cNvSpPr/>
          <p:nvPr/>
        </p:nvSpPr>
        <p:spPr>
          <a:xfrm>
            <a:off x="3587256" y="3184571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55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79CDCABD-771B-436D-A097-AFAB1E13196A}"/>
              </a:ext>
            </a:extLst>
          </p:cNvPr>
          <p:cNvSpPr/>
          <p:nvPr/>
        </p:nvSpPr>
        <p:spPr>
          <a:xfrm>
            <a:off x="6489625" y="3196791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5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F2D90882-F7F7-4CD9-A09A-A40E6848167C}"/>
              </a:ext>
            </a:extLst>
          </p:cNvPr>
          <p:cNvSpPr/>
          <p:nvPr/>
        </p:nvSpPr>
        <p:spPr>
          <a:xfrm>
            <a:off x="9361133" y="3186423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7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EBC6A1-9868-4759-B520-F7F9FE89BB53}"/>
              </a:ext>
            </a:extLst>
          </p:cNvPr>
          <p:cNvSpPr txBox="1"/>
          <p:nvPr/>
        </p:nvSpPr>
        <p:spPr>
          <a:xfrm>
            <a:off x="706185" y="3276491"/>
            <a:ext cx="2221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Обеспечение исполнения плановых назначений по доходам в условиях применения ЕНС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DBBAC8-12CD-45E2-9136-AA31E51C8E50}"/>
              </a:ext>
            </a:extLst>
          </p:cNvPr>
          <p:cNvSpPr txBox="1"/>
          <p:nvPr/>
        </p:nvSpPr>
        <p:spPr>
          <a:xfrm>
            <a:off x="3608554" y="3275642"/>
            <a:ext cx="2182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89489A-4D85-4781-BCB6-159F34B146A4}"/>
              </a:ext>
            </a:extLst>
          </p:cNvPr>
          <p:cNvSpPr txBox="1"/>
          <p:nvPr/>
        </p:nvSpPr>
        <p:spPr>
          <a:xfrm>
            <a:off x="6510923" y="3280227"/>
            <a:ext cx="2405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9DE08-85C9-4021-9B83-3022780E5C4D}"/>
              </a:ext>
            </a:extLst>
          </p:cNvPr>
          <p:cNvSpPr txBox="1"/>
          <p:nvPr/>
        </p:nvSpPr>
        <p:spPr>
          <a:xfrm>
            <a:off x="9344966" y="3310944"/>
            <a:ext cx="229480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Улучшение качества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администрирова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ния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доходов с использованием ГИИС «Электронный бюджет»</a:t>
            </a:r>
          </a:p>
        </p:txBody>
      </p:sp>
    </p:spTree>
    <p:extLst>
      <p:ext uri="{BB962C8B-B14F-4D97-AF65-F5344CB8AC3E}">
        <p14:creationId xmlns:p14="http://schemas.microsoft.com/office/powerpoint/2010/main" val="1408746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82809" y="176435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на 2025 год, млн. рублей</a:t>
            </a: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610100922"/>
              </p:ext>
            </p:extLst>
          </p:nvPr>
        </p:nvGraphicFramePr>
        <p:xfrm>
          <a:off x="3217592" y="1413574"/>
          <a:ext cx="6480721" cy="458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971580366"/>
              </p:ext>
            </p:extLst>
          </p:nvPr>
        </p:nvGraphicFramePr>
        <p:xfrm>
          <a:off x="913012" y="863767"/>
          <a:ext cx="3528392" cy="587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788208928"/>
              </p:ext>
            </p:extLst>
          </p:nvPr>
        </p:nvGraphicFramePr>
        <p:xfrm>
          <a:off x="8185819" y="1053531"/>
          <a:ext cx="352839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77138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85D98-1ED4-4D42-9738-51FB5EC5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107" y="315277"/>
            <a:ext cx="10518338" cy="1325870"/>
          </a:xfrm>
        </p:spPr>
        <p:txBody>
          <a:bodyPr>
            <a:normAutofit/>
          </a:bodyPr>
          <a:lstStyle/>
          <a:p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Топ крупнейших налогоплательщиков</a:t>
            </a:r>
            <a:b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37">
            <a:extLst>
              <a:ext uri="{FF2B5EF4-FFF2-40B4-BE49-F238E27FC236}">
                <a16:creationId xmlns:a16="http://schemas.microsoft.com/office/drawing/2014/main" id="{91028590-E7CF-4332-A724-CAA0A00800CE}"/>
              </a:ext>
            </a:extLst>
          </p:cNvPr>
          <p:cNvSpPr/>
          <p:nvPr/>
        </p:nvSpPr>
        <p:spPr>
          <a:xfrm flipH="1">
            <a:off x="3026463" y="1708381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五边形 38">
            <a:extLst>
              <a:ext uri="{FF2B5EF4-FFF2-40B4-BE49-F238E27FC236}">
                <a16:creationId xmlns:a16="http://schemas.microsoft.com/office/drawing/2014/main" id="{3B543FE0-BCB7-425D-97DA-771FAC8EC2B0}"/>
              </a:ext>
            </a:extLst>
          </p:cNvPr>
          <p:cNvSpPr/>
          <p:nvPr/>
        </p:nvSpPr>
        <p:spPr>
          <a:xfrm flipH="1">
            <a:off x="3026463" y="2533222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五边形 41">
            <a:extLst>
              <a:ext uri="{FF2B5EF4-FFF2-40B4-BE49-F238E27FC236}">
                <a16:creationId xmlns:a16="http://schemas.microsoft.com/office/drawing/2014/main" id="{F1FCC0CF-39D7-4BC6-9B30-39D12157228B}"/>
              </a:ext>
            </a:extLst>
          </p:cNvPr>
          <p:cNvSpPr/>
          <p:nvPr/>
        </p:nvSpPr>
        <p:spPr>
          <a:xfrm flipH="1">
            <a:off x="3026463" y="3358061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五边形 42">
            <a:extLst>
              <a:ext uri="{FF2B5EF4-FFF2-40B4-BE49-F238E27FC236}">
                <a16:creationId xmlns:a16="http://schemas.microsoft.com/office/drawing/2014/main" id="{7445C0CE-AFBA-459C-8819-7D235041A82C}"/>
              </a:ext>
            </a:extLst>
          </p:cNvPr>
          <p:cNvSpPr/>
          <p:nvPr/>
        </p:nvSpPr>
        <p:spPr>
          <a:xfrm flipH="1">
            <a:off x="3026463" y="4182899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五边形 43">
            <a:extLst>
              <a:ext uri="{FF2B5EF4-FFF2-40B4-BE49-F238E27FC236}">
                <a16:creationId xmlns:a16="http://schemas.microsoft.com/office/drawing/2014/main" id="{8A49BE42-D51A-4F3B-BAEA-376E3A693813}"/>
              </a:ext>
            </a:extLst>
          </p:cNvPr>
          <p:cNvSpPr/>
          <p:nvPr/>
        </p:nvSpPr>
        <p:spPr>
          <a:xfrm flipH="1">
            <a:off x="3026463" y="5007739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888F607D-4567-48F9-A077-3AF735715C74}"/>
              </a:ext>
            </a:extLst>
          </p:cNvPr>
          <p:cNvSpPr txBox="1"/>
          <p:nvPr/>
        </p:nvSpPr>
        <p:spPr>
          <a:xfrm>
            <a:off x="3902210" y="1855555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АО «БСК»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242F23-2414-40DE-B515-E7FC0B754A93}"/>
              </a:ext>
            </a:extLst>
          </p:cNvPr>
          <p:cNvSpPr txBox="1"/>
          <p:nvPr/>
        </p:nvSpPr>
        <p:spPr>
          <a:xfrm>
            <a:off x="3902210" y="2688400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ОАО «СНХЗ»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C781B1CB-0F02-4CDF-823C-31145FDE5298}"/>
              </a:ext>
            </a:extLst>
          </p:cNvPr>
          <p:cNvSpPr txBox="1"/>
          <p:nvPr/>
        </p:nvSpPr>
        <p:spPr>
          <a:xfrm>
            <a:off x="3902210" y="3531706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ГБУЗ РБ КБ-1 Стерлитамак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26406985-E973-43E5-A0D3-74C0D24277CD}"/>
              </a:ext>
            </a:extLst>
          </p:cNvPr>
          <p:cNvSpPr txBox="1"/>
          <p:nvPr/>
        </p:nvSpPr>
        <p:spPr>
          <a:xfrm>
            <a:off x="3902210" y="5149619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ФКП «Авангард»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C9D7A202-930F-4CE9-B8EB-F5535E4FB9CC}"/>
              </a:ext>
            </a:extLst>
          </p:cNvPr>
          <p:cNvSpPr txBox="1"/>
          <p:nvPr/>
        </p:nvSpPr>
        <p:spPr>
          <a:xfrm>
            <a:off x="2234262" y="1824778"/>
            <a:ext cx="3622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-150" normalizeH="0" baseline="0" noProof="0" dirty="0">
                <a:ln>
                  <a:noFill/>
                </a:ln>
                <a:solidFill>
                  <a:srgbClr val="A0CC8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01</a:t>
            </a:r>
            <a:endParaRPr kumimoji="0" lang="zh-CN" altLang="en-US" sz="2800" b="1" i="0" u="none" strike="noStrike" kern="1200" cap="none" spc="-150" normalizeH="0" baseline="0" noProof="0" dirty="0">
              <a:ln>
                <a:noFill/>
              </a:ln>
              <a:solidFill>
                <a:srgbClr val="A0CC82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84ACC690-545D-431A-AA51-150DC2341F56}"/>
              </a:ext>
            </a:extLst>
          </p:cNvPr>
          <p:cNvSpPr txBox="1"/>
          <p:nvPr/>
        </p:nvSpPr>
        <p:spPr>
          <a:xfrm>
            <a:off x="2234262" y="2649617"/>
            <a:ext cx="400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9ACC1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9ACC1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36BB8-4BC9-4674-AAF8-16C0F69CF695}"/>
              </a:ext>
            </a:extLst>
          </p:cNvPr>
          <p:cNvSpPr txBox="1"/>
          <p:nvPr/>
        </p:nvSpPr>
        <p:spPr>
          <a:xfrm>
            <a:off x="2218649" y="3474456"/>
            <a:ext cx="400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A0CC8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A0CC82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6651CACF-1554-402B-882E-7B47193C33AF}"/>
              </a:ext>
            </a:extLst>
          </p:cNvPr>
          <p:cNvSpPr txBox="1"/>
          <p:nvPr/>
        </p:nvSpPr>
        <p:spPr>
          <a:xfrm>
            <a:off x="2237387" y="4299295"/>
            <a:ext cx="400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9ACC1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9ACC1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C83E29E7-5DAA-43E8-957E-010A800C650D}"/>
              </a:ext>
            </a:extLst>
          </p:cNvPr>
          <p:cNvSpPr txBox="1"/>
          <p:nvPr/>
        </p:nvSpPr>
        <p:spPr>
          <a:xfrm>
            <a:off x="2224893" y="5124134"/>
            <a:ext cx="400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A0CC8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A0CC82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D7B55EA-0916-4754-A4BD-610EDCB7A7F0}"/>
              </a:ext>
            </a:extLst>
          </p:cNvPr>
          <p:cNvSpPr>
            <a:spLocks/>
          </p:cNvSpPr>
          <p:nvPr/>
        </p:nvSpPr>
        <p:spPr bwMode="auto">
          <a:xfrm>
            <a:off x="8844547" y="5250977"/>
            <a:ext cx="178113" cy="27846"/>
          </a:xfrm>
          <a:custGeom>
            <a:avLst/>
            <a:gdLst>
              <a:gd name="T0" fmla="*/ 11 w 109"/>
              <a:gd name="T1" fmla="*/ 0 h 25"/>
              <a:gd name="T2" fmla="*/ 0 w 109"/>
              <a:gd name="T3" fmla="*/ 10 h 25"/>
              <a:gd name="T4" fmla="*/ 10 w 109"/>
              <a:gd name="T5" fmla="*/ 20 h 25"/>
              <a:gd name="T6" fmla="*/ 98 w 109"/>
              <a:gd name="T7" fmla="*/ 25 h 25"/>
              <a:gd name="T8" fmla="*/ 108 w 109"/>
              <a:gd name="T9" fmla="*/ 16 h 25"/>
              <a:gd name="T10" fmla="*/ 99 w 109"/>
              <a:gd name="T11" fmla="*/ 5 h 25"/>
              <a:gd name="T12" fmla="*/ 11 w 109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" h="25">
                <a:moveTo>
                  <a:pt x="11" y="0"/>
                </a:moveTo>
                <a:cubicBezTo>
                  <a:pt x="5" y="0"/>
                  <a:pt x="1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98" y="25"/>
                  <a:pt x="98" y="25"/>
                  <a:pt x="98" y="25"/>
                </a:cubicBezTo>
                <a:cubicBezTo>
                  <a:pt x="103" y="25"/>
                  <a:pt x="108" y="21"/>
                  <a:pt x="108" y="16"/>
                </a:cubicBezTo>
                <a:cubicBezTo>
                  <a:pt x="109" y="10"/>
                  <a:pt x="104" y="6"/>
                  <a:pt x="99" y="5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Google Shape;1098;p45">
            <a:extLst>
              <a:ext uri="{FF2B5EF4-FFF2-40B4-BE49-F238E27FC236}">
                <a16:creationId xmlns:a16="http://schemas.microsoft.com/office/drawing/2014/main" id="{C5CCABED-CEA0-4BBA-B664-D5EC50DE72C6}"/>
              </a:ext>
            </a:extLst>
          </p:cNvPr>
          <p:cNvSpPr/>
          <p:nvPr/>
        </p:nvSpPr>
        <p:spPr>
          <a:xfrm>
            <a:off x="8767923" y="5007739"/>
            <a:ext cx="1122876" cy="679694"/>
          </a:xfrm>
          <a:prstGeom prst="roundRect">
            <a:avLst>
              <a:gd name="adj" fmla="val 0"/>
            </a:avLst>
          </a:prstGeom>
          <a:gradFill>
            <a:gsLst>
              <a:gs pos="2000">
                <a:srgbClr val="D6E4D2"/>
              </a:gs>
              <a:gs pos="28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26BE7488-32A2-45CD-AC8D-567100DDDF66}"/>
              </a:ext>
            </a:extLst>
          </p:cNvPr>
          <p:cNvSpPr/>
          <p:nvPr/>
        </p:nvSpPr>
        <p:spPr>
          <a:xfrm>
            <a:off x="8924499" y="519712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1,3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Google Shape;1098;p45">
            <a:extLst>
              <a:ext uri="{FF2B5EF4-FFF2-40B4-BE49-F238E27FC236}">
                <a16:creationId xmlns:a16="http://schemas.microsoft.com/office/drawing/2014/main" id="{4DF29696-B9F9-49B9-9DE9-6E532B9F01DE}"/>
              </a:ext>
            </a:extLst>
          </p:cNvPr>
          <p:cNvSpPr/>
          <p:nvPr/>
        </p:nvSpPr>
        <p:spPr>
          <a:xfrm>
            <a:off x="8767923" y="1700374"/>
            <a:ext cx="1122876" cy="679694"/>
          </a:xfrm>
          <a:prstGeom prst="roundRect">
            <a:avLst>
              <a:gd name="adj" fmla="val 0"/>
            </a:avLst>
          </a:prstGeom>
          <a:gradFill>
            <a:gsLst>
              <a:gs pos="2000">
                <a:srgbClr val="D6E4D2"/>
              </a:gs>
              <a:gs pos="28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1098;p45">
            <a:extLst>
              <a:ext uri="{FF2B5EF4-FFF2-40B4-BE49-F238E27FC236}">
                <a16:creationId xmlns:a16="http://schemas.microsoft.com/office/drawing/2014/main" id="{1612D615-F6C1-48BA-A401-BE5EAC1CEA7E}"/>
              </a:ext>
            </a:extLst>
          </p:cNvPr>
          <p:cNvSpPr/>
          <p:nvPr/>
        </p:nvSpPr>
        <p:spPr>
          <a:xfrm>
            <a:off x="8777451" y="3350052"/>
            <a:ext cx="1122876" cy="679694"/>
          </a:xfrm>
          <a:prstGeom prst="roundRect">
            <a:avLst>
              <a:gd name="adj" fmla="val 0"/>
            </a:avLst>
          </a:prstGeom>
          <a:gradFill>
            <a:gsLst>
              <a:gs pos="2000">
                <a:srgbClr val="D6E4D2"/>
              </a:gs>
              <a:gs pos="28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1088;p45">
            <a:extLst>
              <a:ext uri="{FF2B5EF4-FFF2-40B4-BE49-F238E27FC236}">
                <a16:creationId xmlns:a16="http://schemas.microsoft.com/office/drawing/2014/main" id="{33D5E748-1616-4788-9FD5-BB137FEED4D7}"/>
              </a:ext>
            </a:extLst>
          </p:cNvPr>
          <p:cNvSpPr/>
          <p:nvPr/>
        </p:nvSpPr>
        <p:spPr>
          <a:xfrm>
            <a:off x="8767923" y="4182899"/>
            <a:ext cx="1132404" cy="6796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0F3FA"/>
              </a:gs>
              <a:gs pos="36000">
                <a:srgbClr val="468198"/>
              </a:gs>
            </a:gsLst>
            <a:lin ang="10800000" scaled="1"/>
            <a:tileRect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1088;p45">
            <a:extLst>
              <a:ext uri="{FF2B5EF4-FFF2-40B4-BE49-F238E27FC236}">
                <a16:creationId xmlns:a16="http://schemas.microsoft.com/office/drawing/2014/main" id="{20C6F464-0E59-4E49-A99F-9B23B3C1E726}"/>
              </a:ext>
            </a:extLst>
          </p:cNvPr>
          <p:cNvSpPr/>
          <p:nvPr/>
        </p:nvSpPr>
        <p:spPr>
          <a:xfrm>
            <a:off x="8777451" y="2533218"/>
            <a:ext cx="1132404" cy="6796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0F3FA"/>
              </a:gs>
              <a:gs pos="36000">
                <a:srgbClr val="468198"/>
              </a:gs>
            </a:gsLst>
            <a:lin ang="10800000" scaled="1"/>
            <a:tileRect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67FC2A98-949B-44CD-BE57-207F6F75BAE8}"/>
              </a:ext>
            </a:extLst>
          </p:cNvPr>
          <p:cNvSpPr/>
          <p:nvPr/>
        </p:nvSpPr>
        <p:spPr>
          <a:xfrm>
            <a:off x="8903951" y="4375409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1,6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18BAB615-7954-4415-AE11-D00814922D61}"/>
              </a:ext>
            </a:extLst>
          </p:cNvPr>
          <p:cNvSpPr/>
          <p:nvPr/>
        </p:nvSpPr>
        <p:spPr>
          <a:xfrm>
            <a:off x="8914225" y="3560787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1,8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34">
            <a:extLst>
              <a:ext uri="{FF2B5EF4-FFF2-40B4-BE49-F238E27FC236}">
                <a16:creationId xmlns:a16="http://schemas.microsoft.com/office/drawing/2014/main" id="{DC316AEE-BB42-413A-A3E4-93604E96DCC7}"/>
              </a:ext>
            </a:extLst>
          </p:cNvPr>
          <p:cNvSpPr/>
          <p:nvPr/>
        </p:nvSpPr>
        <p:spPr>
          <a:xfrm>
            <a:off x="8934773" y="2705787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2,9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37DB60D5-E80D-4C3B-A519-9E1CB8646E8B}"/>
              </a:ext>
            </a:extLst>
          </p:cNvPr>
          <p:cNvSpPr/>
          <p:nvPr/>
        </p:nvSpPr>
        <p:spPr>
          <a:xfrm>
            <a:off x="8861363" y="1936299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8,9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文本框 9">
            <a:extLst>
              <a:ext uri="{FF2B5EF4-FFF2-40B4-BE49-F238E27FC236}">
                <a16:creationId xmlns:a16="http://schemas.microsoft.com/office/drawing/2014/main" id="{76CACF07-59EB-4DAD-A1C6-BC0B0342111C}"/>
              </a:ext>
            </a:extLst>
          </p:cNvPr>
          <p:cNvSpPr txBox="1"/>
          <p:nvPr/>
        </p:nvSpPr>
        <p:spPr>
          <a:xfrm>
            <a:off x="3902210" y="4348811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ООО «Риком»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56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421261" y="6966"/>
            <a:ext cx="7077660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3001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Налоговые и неналоговые доходы</a:t>
            </a:r>
            <a:r>
              <a:rPr lang="ru-RU" sz="3001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местного бюджета</a:t>
            </a:r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8152150" y="-2187"/>
            <a:ext cx="4042849" cy="6859588"/>
          </a:xfrm>
          <a:prstGeom prst="rect">
            <a:avLst/>
          </a:prstGeom>
        </p:spPr>
      </p:pic>
      <p:sp>
        <p:nvSpPr>
          <p:cNvPr id="127" name="Google Shape;79;p16"/>
          <p:cNvSpPr txBox="1"/>
          <p:nvPr/>
        </p:nvSpPr>
        <p:spPr>
          <a:xfrm>
            <a:off x="8372794" y="1359300"/>
            <a:ext cx="3348545" cy="41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lnSpc>
                <a:spcPct val="80000"/>
              </a:lnSpc>
              <a:buClr>
                <a:srgbClr val="000000"/>
              </a:buClr>
              <a:defRPr/>
            </a:pPr>
            <a:r>
              <a:rPr lang="ru-RU" sz="2400" b="1" kern="0" dirty="0">
                <a:solidFill>
                  <a:srgbClr val="2F5597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Факторы роста налоговых доходов:</a:t>
            </a:r>
            <a:endParaRPr sz="2400" b="1" kern="0" dirty="0">
              <a:solidFill>
                <a:srgbClr val="2F5597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36" name="Google Shape;80;p16"/>
          <p:cNvSpPr txBox="1"/>
          <p:nvPr/>
        </p:nvSpPr>
        <p:spPr>
          <a:xfrm>
            <a:off x="8457669" y="2126596"/>
            <a:ext cx="3704978" cy="4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buSzPts val="1100"/>
              <a:defRPr/>
            </a:pPr>
            <a:r>
              <a:rPr lang="ru-RU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 Medium"/>
              </a:rPr>
              <a:t>Стимулирование притока инвестиций в экономику</a:t>
            </a:r>
            <a:endParaRPr b="1" kern="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137" name="Google Shape;80;p16"/>
          <p:cNvSpPr txBox="1"/>
          <p:nvPr/>
        </p:nvSpPr>
        <p:spPr>
          <a:xfrm>
            <a:off x="8490364" y="2928954"/>
            <a:ext cx="3618380" cy="4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lvl="0">
              <a:buClr>
                <a:srgbClr val="000000"/>
              </a:buClr>
              <a:buSzPts val="1100"/>
              <a:defRPr/>
            </a:pPr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 Medium"/>
              </a:rPr>
              <a:t>Изменение налогового законодательства с 2025 года</a:t>
            </a:r>
            <a:endParaRPr b="1" kern="0" dirty="0">
              <a:solidFill>
                <a:srgbClr val="000000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139" name="Google Shape;76;p16"/>
          <p:cNvSpPr txBox="1"/>
          <p:nvPr/>
        </p:nvSpPr>
        <p:spPr>
          <a:xfrm>
            <a:off x="8428233" y="4276029"/>
            <a:ext cx="3463342" cy="44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lnSpc>
                <a:spcPct val="80000"/>
              </a:lnSpc>
              <a:buClr>
                <a:srgbClr val="000000"/>
              </a:buClr>
              <a:defRPr/>
            </a:pPr>
            <a:r>
              <a:rPr lang="ru-RU" sz="2400" b="1" kern="0" dirty="0">
                <a:solidFill>
                  <a:srgbClr val="2F5597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Причины снижения неналоговых доходов:</a:t>
            </a:r>
            <a:endParaRPr sz="2400" b="1" kern="0" dirty="0">
              <a:solidFill>
                <a:srgbClr val="2F5597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40" name="Google Shape;80;p16"/>
          <p:cNvSpPr txBox="1"/>
          <p:nvPr/>
        </p:nvSpPr>
        <p:spPr>
          <a:xfrm>
            <a:off x="8497822" y="5171731"/>
            <a:ext cx="3624674" cy="43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buSzPts val="1100"/>
              <a:defRPr/>
            </a:pPr>
            <a:r>
              <a:rPr lang="ru-RU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 Medium"/>
              </a:rPr>
              <a:t>Реализация большей части муниципального имущества </a:t>
            </a:r>
            <a:endParaRPr b="1" kern="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167" name="五边形 37"/>
          <p:cNvSpPr/>
          <p:nvPr/>
        </p:nvSpPr>
        <p:spPr>
          <a:xfrm rot="10800000" flipH="1">
            <a:off x="8304418" y="2143687"/>
            <a:ext cx="154836" cy="15597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583"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68" name="五边形 37"/>
          <p:cNvSpPr/>
          <p:nvPr/>
        </p:nvSpPr>
        <p:spPr>
          <a:xfrm rot="10800000" flipH="1">
            <a:off x="8295376" y="2933491"/>
            <a:ext cx="154836" cy="15597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583"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70" name="五边形 37"/>
          <p:cNvSpPr/>
          <p:nvPr/>
        </p:nvSpPr>
        <p:spPr>
          <a:xfrm rot="10800000" flipH="1">
            <a:off x="8295376" y="5185661"/>
            <a:ext cx="154836" cy="15597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583"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77686" y="1333140"/>
            <a:ext cx="7561803" cy="5556447"/>
            <a:chOff x="577376" y="883625"/>
            <a:chExt cx="7560053" cy="5555161"/>
          </a:xfrm>
        </p:grpSpPr>
        <p:grpSp>
          <p:nvGrpSpPr>
            <p:cNvPr id="143" name="Группа 142"/>
            <p:cNvGrpSpPr/>
            <p:nvPr/>
          </p:nvGrpSpPr>
          <p:grpSpPr>
            <a:xfrm>
              <a:off x="5445666" y="3396570"/>
              <a:ext cx="2691763" cy="1420288"/>
              <a:chOff x="5178069" y="812645"/>
              <a:chExt cx="2691763" cy="1420288"/>
            </a:xfrm>
          </p:grpSpPr>
          <p:sp>
            <p:nvSpPr>
              <p:cNvPr id="149" name="Прямоугольник 148"/>
              <p:cNvSpPr/>
              <p:nvPr/>
            </p:nvSpPr>
            <p:spPr>
              <a:xfrm>
                <a:off x="5178069" y="812645"/>
                <a:ext cx="26917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Налоговые доходы</a:t>
                </a:r>
              </a:p>
            </p:txBody>
          </p:sp>
          <p:sp>
            <p:nvSpPr>
              <p:cNvPr id="146" name="Прямоугольник 145"/>
              <p:cNvSpPr/>
              <p:nvPr/>
            </p:nvSpPr>
            <p:spPr>
              <a:xfrm>
                <a:off x="5196470" y="1525047"/>
                <a:ext cx="208720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Неналоговые доходы</a:t>
                </a:r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294EC00-D888-4499-9D37-C7C71E84724C}"/>
                </a:ext>
              </a:extLst>
            </p:cNvPr>
            <p:cNvSpPr txBox="1"/>
            <p:nvPr/>
          </p:nvSpPr>
          <p:spPr>
            <a:xfrm>
              <a:off x="6256775" y="883625"/>
              <a:ext cx="1240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583">
                <a:defRPr/>
              </a:pPr>
              <a:r>
                <a:rPr lang="ru-RU" sz="16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 руб.</a:t>
              </a: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77376" y="1961437"/>
              <a:ext cx="4861257" cy="4477349"/>
              <a:chOff x="577376" y="1576867"/>
              <a:chExt cx="4836223" cy="4856468"/>
            </a:xfrm>
          </p:grpSpPr>
          <p:sp>
            <p:nvSpPr>
              <p:cNvPr id="165" name="五边形 37"/>
              <p:cNvSpPr/>
              <p:nvPr/>
            </p:nvSpPr>
            <p:spPr>
              <a:xfrm rot="10800000" flipH="1">
                <a:off x="4821280" y="4053400"/>
                <a:ext cx="592318" cy="489777"/>
              </a:xfrm>
              <a:prstGeom prst="homePlate">
                <a:avLst/>
              </a:prstGeom>
              <a:solidFill>
                <a:srgbClr val="B28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583">
                  <a:defRPr/>
                </a:pPr>
                <a:endParaRPr lang="zh-CN" altLang="en-US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五边形 37"/>
              <p:cNvSpPr/>
              <p:nvPr/>
            </p:nvSpPr>
            <p:spPr>
              <a:xfrm rot="10800000" flipH="1">
                <a:off x="4821281" y="3130214"/>
                <a:ext cx="592318" cy="489777"/>
              </a:xfrm>
              <a:prstGeom prst="homePlate">
                <a:avLst/>
              </a:prstGeom>
              <a:solidFill>
                <a:srgbClr val="5E91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583">
                  <a:defRPr/>
                </a:pPr>
                <a:endParaRPr lang="zh-CN" altLang="en-US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577376" y="1576867"/>
                <a:ext cx="4149903" cy="4856468"/>
                <a:chOff x="1154778" y="1629502"/>
                <a:chExt cx="4757594" cy="4856468"/>
              </a:xfrm>
            </p:grpSpPr>
            <p:grpSp>
              <p:nvGrpSpPr>
                <p:cNvPr id="24" name="组合 3">
                  <a:extLst>
                    <a:ext uri="{FF2B5EF4-FFF2-40B4-BE49-F238E27FC236}">
                      <a16:creationId xmlns:a16="http://schemas.microsoft.com/office/drawing/2014/main" id="{10304681-3383-4CD2-8F85-E90EC616E4CF}"/>
                    </a:ext>
                  </a:extLst>
                </p:cNvPr>
                <p:cNvGrpSpPr/>
                <p:nvPr/>
              </p:nvGrpSpPr>
              <p:grpSpPr>
                <a:xfrm>
                  <a:off x="1215476" y="1629502"/>
                  <a:ext cx="4696896" cy="4447533"/>
                  <a:chOff x="1322674" y="1106785"/>
                  <a:chExt cx="5329133" cy="3676629"/>
                </a:xfrm>
              </p:grpSpPr>
              <p:sp>
                <p:nvSpPr>
                  <p:cNvPr id="25" name="任意多边形 126">
                    <a:extLst>
                      <a:ext uri="{FF2B5EF4-FFF2-40B4-BE49-F238E27FC236}">
                        <a16:creationId xmlns:a16="http://schemas.microsoft.com/office/drawing/2014/main" id="{A1FDC396-BB9D-4387-BE54-ABD1F63CDF74}"/>
                      </a:ext>
                    </a:extLst>
                  </p:cNvPr>
                  <p:cNvSpPr/>
                  <p:nvPr/>
                </p:nvSpPr>
                <p:spPr>
                  <a:xfrm>
                    <a:off x="3080087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" name="任意多边形 127">
                    <a:extLst>
                      <a:ext uri="{FF2B5EF4-FFF2-40B4-BE49-F238E27FC236}">
                        <a16:creationId xmlns:a16="http://schemas.microsoft.com/office/drawing/2014/main" id="{83ED3B33-55BA-4F94-A089-8E6CDF780DAE}"/>
                      </a:ext>
                    </a:extLst>
                  </p:cNvPr>
                  <p:cNvSpPr/>
                  <p:nvPr/>
                </p:nvSpPr>
                <p:spPr>
                  <a:xfrm>
                    <a:off x="4365847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任意多边形 125">
                    <a:extLst>
                      <a:ext uri="{FF2B5EF4-FFF2-40B4-BE49-F238E27FC236}">
                        <a16:creationId xmlns:a16="http://schemas.microsoft.com/office/drawing/2014/main" id="{1D18BC8C-430A-4740-84E2-3CB4FF1A6625}"/>
                      </a:ext>
                    </a:extLst>
                  </p:cNvPr>
                  <p:cNvSpPr/>
                  <p:nvPr/>
                </p:nvSpPr>
                <p:spPr>
                  <a:xfrm>
                    <a:off x="1816065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03" name="组合 32">
                    <a:extLst>
                      <a:ext uri="{FF2B5EF4-FFF2-40B4-BE49-F238E27FC236}">
                        <a16:creationId xmlns:a16="http://schemas.microsoft.com/office/drawing/2014/main" id="{B5AE42DA-3EB6-4995-A339-810DABD8538C}"/>
                      </a:ext>
                    </a:extLst>
                  </p:cNvPr>
                  <p:cNvGrpSpPr/>
                  <p:nvPr/>
                </p:nvGrpSpPr>
                <p:grpSpPr>
                  <a:xfrm>
                    <a:off x="1322674" y="1580978"/>
                    <a:ext cx="1275517" cy="3028323"/>
                    <a:chOff x="1354082" y="1522937"/>
                    <a:chExt cx="1863366" cy="4423993"/>
                  </a:xfrm>
                </p:grpSpPr>
                <p:sp>
                  <p:nvSpPr>
                    <p:cNvPr id="106" name="任意多边形 7">
                      <a:extLst>
                        <a:ext uri="{FF2B5EF4-FFF2-40B4-BE49-F238E27FC236}">
                          <a16:creationId xmlns:a16="http://schemas.microsoft.com/office/drawing/2014/main" id="{4F858F2A-F675-4708-8C3C-F3858553463B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108180" y="3761226"/>
                      <a:ext cx="3415442" cy="923635"/>
                    </a:xfrm>
                    <a:custGeom>
                      <a:avLst/>
                      <a:gdLst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06678 w 2371726"/>
                        <a:gd name="connsiteY4" fmla="*/ 1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51128 w 2371726"/>
                        <a:gd name="connsiteY4" fmla="*/ 4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8" fmla="*/ 0 w 2371726"/>
                        <a:gd name="connsiteY8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17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576261" y="937261"/>
                          </a:lnTo>
                          <a:lnTo>
                            <a:pt x="2371726" y="937261"/>
                          </a:lnTo>
                          <a:lnTo>
                            <a:pt x="2151128" y="4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lnTo>
                            <a:pt x="0" y="937261"/>
                          </a:lnTo>
                          <a:close/>
                        </a:path>
                      </a:pathLst>
                    </a:custGeom>
                    <a:solidFill>
                      <a:srgbClr val="E3B54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7" name="任意多边形 10">
                      <a:extLst>
                        <a:ext uri="{FF2B5EF4-FFF2-40B4-BE49-F238E27FC236}">
                          <a16:creationId xmlns:a16="http://schemas.microsoft.com/office/drawing/2014/main" id="{79706444-794F-4073-94F3-C0A2F6A8937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038811" y="3770578"/>
                      <a:ext cx="3415442" cy="937261"/>
                    </a:xfrm>
                    <a:custGeom>
                      <a:avLst/>
                      <a:gdLst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06678 w 2371726"/>
                        <a:gd name="connsiteY4" fmla="*/ 1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51128 w 2371726"/>
                        <a:gd name="connsiteY4" fmla="*/ 4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8" fmla="*/ 0 w 2371726"/>
                        <a:gd name="connsiteY8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17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576261" y="937261"/>
                          </a:lnTo>
                          <a:lnTo>
                            <a:pt x="2371726" y="937261"/>
                          </a:lnTo>
                          <a:lnTo>
                            <a:pt x="2151128" y="4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lnTo>
                            <a:pt x="0" y="937261"/>
                          </a:lnTo>
                          <a:close/>
                        </a:path>
                      </a:pathLst>
                    </a:custGeom>
                    <a:solidFill>
                      <a:srgbClr val="B2871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8" name="平行四边形 8">
                      <a:extLst>
                        <a:ext uri="{FF2B5EF4-FFF2-40B4-BE49-F238E27FC236}">
                          <a16:creationId xmlns:a16="http://schemas.microsoft.com/office/drawing/2014/main" id="{5B328607-6AE9-44FA-835E-0FD8BAF23155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187478" y="2701952"/>
                      <a:ext cx="3287186" cy="953977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A0CC8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9" name="平行四边形 8">
                      <a:extLst>
                        <a:ext uri="{FF2B5EF4-FFF2-40B4-BE49-F238E27FC236}">
                          <a16:creationId xmlns:a16="http://schemas.microsoft.com/office/drawing/2014/main" id="{F0FA03ED-CD93-433E-9BCE-2B525E8C6A5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097434" y="2702515"/>
                      <a:ext cx="3299591" cy="940436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52" name="任意多边形 96">
                    <a:extLst>
                      <a:ext uri="{FF2B5EF4-FFF2-40B4-BE49-F238E27FC236}">
                        <a16:creationId xmlns:a16="http://schemas.microsoft.com/office/drawing/2014/main" id="{3BC0F56B-3B5C-40B7-9D66-75510510BC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70993" y="2920381"/>
                    <a:ext cx="2992721" cy="102670"/>
                  </a:xfrm>
                  <a:custGeom>
                    <a:avLst/>
                    <a:gdLst>
                      <a:gd name="connsiteX0" fmla="*/ 0 w 2030623"/>
                      <a:gd name="connsiteY0" fmla="*/ 360697 h 360697"/>
                      <a:gd name="connsiteX1" fmla="*/ 12830 w 2030623"/>
                      <a:gd name="connsiteY1" fmla="*/ 0 h 360697"/>
                      <a:gd name="connsiteX2" fmla="*/ 538782 w 2030623"/>
                      <a:gd name="connsiteY2" fmla="*/ 0 h 360697"/>
                      <a:gd name="connsiteX3" fmla="*/ 538782 w 2030623"/>
                      <a:gd name="connsiteY3" fmla="*/ 1 h 360697"/>
                      <a:gd name="connsiteX4" fmla="*/ 1945728 w 2030623"/>
                      <a:gd name="connsiteY4" fmla="*/ 4 h 360697"/>
                      <a:gd name="connsiteX5" fmla="*/ 2030623 w 2030623"/>
                      <a:gd name="connsiteY5" fmla="*/ 360697 h 360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0623" h="360697">
                        <a:moveTo>
                          <a:pt x="0" y="360697"/>
                        </a:moveTo>
                        <a:lnTo>
                          <a:pt x="12830" y="0"/>
                        </a:lnTo>
                        <a:lnTo>
                          <a:pt x="538782" y="0"/>
                        </a:lnTo>
                        <a:lnTo>
                          <a:pt x="538782" y="1"/>
                        </a:lnTo>
                        <a:lnTo>
                          <a:pt x="1945728" y="4"/>
                        </a:lnTo>
                        <a:lnTo>
                          <a:pt x="2030623" y="36069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52000"/>
                        </a:schemeClr>
                      </a:gs>
                      <a:gs pos="100000">
                        <a:srgbClr val="EFF2F5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61" tIns="45731" rIns="91461" bIns="45731" rtlCol="0" anchor="ctr">
                    <a:noAutofit/>
                  </a:bodyPr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53" name="组合 40">
                    <a:extLst>
                      <a:ext uri="{FF2B5EF4-FFF2-40B4-BE49-F238E27FC236}">
                        <a16:creationId xmlns:a16="http://schemas.microsoft.com/office/drawing/2014/main" id="{F5D39594-0BF4-4182-BF36-640F640BA6E5}"/>
                      </a:ext>
                    </a:extLst>
                  </p:cNvPr>
                  <p:cNvGrpSpPr/>
                  <p:nvPr/>
                </p:nvGrpSpPr>
                <p:grpSpPr>
                  <a:xfrm>
                    <a:off x="5158264" y="1106785"/>
                    <a:ext cx="1302313" cy="3511008"/>
                    <a:chOff x="3907323" y="410787"/>
                    <a:chExt cx="1902510" cy="5129137"/>
                  </a:xfrm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96" name="任意多边形 101">
                      <a:extLst>
                        <a:ext uri="{FF2B5EF4-FFF2-40B4-BE49-F238E27FC236}">
                          <a16:creationId xmlns:a16="http://schemas.microsoft.com/office/drawing/2014/main" id="{09D7CDEC-F5AA-4DD2-BE54-ACA49608C7A1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045543" y="2676673"/>
                      <a:ext cx="4725742" cy="1000759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576261 w 3438526"/>
                        <a:gd name="connsiteY1" fmla="*/ 937261 h 937261"/>
                        <a:gd name="connsiteX2" fmla="*/ 1066800 w 3438526"/>
                        <a:gd name="connsiteY2" fmla="*/ 937261 h 937261"/>
                        <a:gd name="connsiteX3" fmla="*/ 1643061 w 3438526"/>
                        <a:gd name="connsiteY3" fmla="*/ 937261 h 937261"/>
                        <a:gd name="connsiteX4" fmla="*/ 2371726 w 3438526"/>
                        <a:gd name="connsiteY4" fmla="*/ 937261 h 937261"/>
                        <a:gd name="connsiteX5" fmla="*/ 3438526 w 3438526"/>
                        <a:gd name="connsiteY5" fmla="*/ 937261 h 937261"/>
                        <a:gd name="connsiteX6" fmla="*/ 3217928 w 3438526"/>
                        <a:gd name="connsiteY6" fmla="*/ 4 h 937261"/>
                        <a:gd name="connsiteX7" fmla="*/ 1676400 w 3438526"/>
                        <a:gd name="connsiteY7" fmla="*/ 1 h 937261"/>
                        <a:gd name="connsiteX8" fmla="*/ 1676400 w 3438526"/>
                        <a:gd name="connsiteY8" fmla="*/ 0 h 937261"/>
                        <a:gd name="connsiteX9" fmla="*/ 1100139 w 3438526"/>
                        <a:gd name="connsiteY9" fmla="*/ 0 h 937261"/>
                        <a:gd name="connsiteX10" fmla="*/ 1100139 w 3438526"/>
                        <a:gd name="connsiteY10" fmla="*/ 2 h 937261"/>
                        <a:gd name="connsiteX11" fmla="*/ 609600 w 3438526"/>
                        <a:gd name="connsiteY11" fmla="*/ 1 h 937261"/>
                        <a:gd name="connsiteX12" fmla="*/ 609600 w 3438526"/>
                        <a:gd name="connsiteY12" fmla="*/ 0 h 937261"/>
                        <a:gd name="connsiteX13" fmla="*/ 33339 w 3438526"/>
                        <a:gd name="connsiteY13" fmla="*/ 0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1066800" y="937261"/>
                          </a:lnTo>
                          <a:lnTo>
                            <a:pt x="1643061" y="937261"/>
                          </a:lnTo>
                          <a:lnTo>
                            <a:pt x="2371726" y="937261"/>
                          </a:lnTo>
                          <a:lnTo>
                            <a:pt x="3438526" y="937261"/>
                          </a:lnTo>
                          <a:lnTo>
                            <a:pt x="3217928" y="4"/>
                          </a:lnTo>
                          <a:lnTo>
                            <a:pt x="1676400" y="1"/>
                          </a:lnTo>
                          <a:lnTo>
                            <a:pt x="1676400" y="0"/>
                          </a:lnTo>
                          <a:lnTo>
                            <a:pt x="1100139" y="0"/>
                          </a:lnTo>
                          <a:lnTo>
                            <a:pt x="1100139" y="2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close/>
                        </a:path>
                      </a:pathLst>
                    </a:custGeom>
                    <a:solidFill>
                      <a:srgbClr val="E3B54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7" name="任意多边形 102">
                      <a:extLst>
                        <a:ext uri="{FF2B5EF4-FFF2-40B4-BE49-F238E27FC236}">
                          <a16:creationId xmlns:a16="http://schemas.microsoft.com/office/drawing/2014/main" id="{1F7BF5EE-A443-408F-8F19-30A590A47B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71580" y="2702218"/>
                      <a:ext cx="4738143" cy="937263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33339 w 3438526"/>
                        <a:gd name="connsiteY1" fmla="*/ 0 h 937261"/>
                        <a:gd name="connsiteX2" fmla="*/ 609600 w 3438526"/>
                        <a:gd name="connsiteY2" fmla="*/ 0 h 937261"/>
                        <a:gd name="connsiteX3" fmla="*/ 609600 w 3438526"/>
                        <a:gd name="connsiteY3" fmla="*/ 1 h 937261"/>
                        <a:gd name="connsiteX4" fmla="*/ 1100139 w 3438526"/>
                        <a:gd name="connsiteY4" fmla="*/ 2 h 937261"/>
                        <a:gd name="connsiteX5" fmla="*/ 1100139 w 3438526"/>
                        <a:gd name="connsiteY5" fmla="*/ 0 h 937261"/>
                        <a:gd name="connsiteX6" fmla="*/ 1676400 w 3438526"/>
                        <a:gd name="connsiteY6" fmla="*/ 0 h 937261"/>
                        <a:gd name="connsiteX7" fmla="*/ 1676400 w 3438526"/>
                        <a:gd name="connsiteY7" fmla="*/ 1 h 937261"/>
                        <a:gd name="connsiteX8" fmla="*/ 3217928 w 3438526"/>
                        <a:gd name="connsiteY8" fmla="*/ 4 h 937261"/>
                        <a:gd name="connsiteX9" fmla="*/ 3438526 w 3438526"/>
                        <a:gd name="connsiteY9" fmla="*/ 937261 h 937261"/>
                        <a:gd name="connsiteX10" fmla="*/ 2371726 w 3438526"/>
                        <a:gd name="connsiteY10" fmla="*/ 937261 h 937261"/>
                        <a:gd name="connsiteX11" fmla="*/ 1643061 w 3438526"/>
                        <a:gd name="connsiteY11" fmla="*/ 937261 h 937261"/>
                        <a:gd name="connsiteX12" fmla="*/ 1066800 w 3438526"/>
                        <a:gd name="connsiteY12" fmla="*/ 937261 h 937261"/>
                        <a:gd name="connsiteX13" fmla="*/ 576261 w 3438526"/>
                        <a:gd name="connsiteY13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33339" y="0"/>
                          </a:lnTo>
                          <a:lnTo>
                            <a:pt x="609600" y="0"/>
                          </a:lnTo>
                          <a:lnTo>
                            <a:pt x="609600" y="1"/>
                          </a:lnTo>
                          <a:lnTo>
                            <a:pt x="1100139" y="2"/>
                          </a:lnTo>
                          <a:lnTo>
                            <a:pt x="1100139" y="0"/>
                          </a:lnTo>
                          <a:lnTo>
                            <a:pt x="1676400" y="0"/>
                          </a:lnTo>
                          <a:lnTo>
                            <a:pt x="1676400" y="1"/>
                          </a:lnTo>
                          <a:lnTo>
                            <a:pt x="3217928" y="4"/>
                          </a:lnTo>
                          <a:lnTo>
                            <a:pt x="3438526" y="937261"/>
                          </a:lnTo>
                          <a:lnTo>
                            <a:pt x="2371726" y="937261"/>
                          </a:lnTo>
                          <a:lnTo>
                            <a:pt x="1643061" y="937261"/>
                          </a:lnTo>
                          <a:lnTo>
                            <a:pt x="1066800" y="937261"/>
                          </a:lnTo>
                          <a:lnTo>
                            <a:pt x="576261" y="937261"/>
                          </a:lnTo>
                          <a:close/>
                        </a:path>
                      </a:pathLst>
                    </a:custGeom>
                    <a:solidFill>
                      <a:srgbClr val="B2871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8" name="平行四边形 8">
                      <a:extLst>
                        <a:ext uri="{FF2B5EF4-FFF2-40B4-BE49-F238E27FC236}">
                          <a16:creationId xmlns:a16="http://schemas.microsoft.com/office/drawing/2014/main" id="{EE142F10-0E4B-413C-BFDD-202E50B6C81F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198567" y="2119543"/>
                      <a:ext cx="4379047" cy="961536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A0CC8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9" name="平行四边形 8">
                      <a:extLst>
                        <a:ext uri="{FF2B5EF4-FFF2-40B4-BE49-F238E27FC236}">
                          <a16:creationId xmlns:a16="http://schemas.microsoft.com/office/drawing/2014/main" id="{E72FE587-5A23-45E3-A761-FD9B6610B0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150093" y="2130092"/>
                      <a:ext cx="4379045" cy="940435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54" name="组合 48">
                    <a:extLst>
                      <a:ext uri="{FF2B5EF4-FFF2-40B4-BE49-F238E27FC236}">
                        <a16:creationId xmlns:a16="http://schemas.microsoft.com/office/drawing/2014/main" id="{49620D3D-E5E8-45A9-999A-FD8C4159AEE0}"/>
                      </a:ext>
                    </a:extLst>
                  </p:cNvPr>
                  <p:cNvGrpSpPr/>
                  <p:nvPr/>
                </p:nvGrpSpPr>
                <p:grpSpPr>
                  <a:xfrm>
                    <a:off x="2591731" y="1253313"/>
                    <a:ext cx="1290837" cy="3325534"/>
                    <a:chOff x="3897787" y="624842"/>
                    <a:chExt cx="1885749" cy="4858185"/>
                  </a:xfrm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89" name="任意多边形 65">
                      <a:extLst>
                        <a:ext uri="{FF2B5EF4-FFF2-40B4-BE49-F238E27FC236}">
                          <a16:creationId xmlns:a16="http://schemas.microsoft.com/office/drawing/2014/main" id="{1DAB57A4-1C6A-4206-AF82-BB10800A768F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318366" y="2953230"/>
                      <a:ext cx="4111986" cy="937261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576261 w 3438526"/>
                        <a:gd name="connsiteY1" fmla="*/ 937261 h 937261"/>
                        <a:gd name="connsiteX2" fmla="*/ 1066800 w 3438526"/>
                        <a:gd name="connsiteY2" fmla="*/ 937261 h 937261"/>
                        <a:gd name="connsiteX3" fmla="*/ 1643061 w 3438526"/>
                        <a:gd name="connsiteY3" fmla="*/ 937261 h 937261"/>
                        <a:gd name="connsiteX4" fmla="*/ 2371726 w 3438526"/>
                        <a:gd name="connsiteY4" fmla="*/ 937261 h 937261"/>
                        <a:gd name="connsiteX5" fmla="*/ 3438526 w 3438526"/>
                        <a:gd name="connsiteY5" fmla="*/ 937261 h 937261"/>
                        <a:gd name="connsiteX6" fmla="*/ 3217928 w 3438526"/>
                        <a:gd name="connsiteY6" fmla="*/ 4 h 937261"/>
                        <a:gd name="connsiteX7" fmla="*/ 1676400 w 3438526"/>
                        <a:gd name="connsiteY7" fmla="*/ 1 h 937261"/>
                        <a:gd name="connsiteX8" fmla="*/ 1676400 w 3438526"/>
                        <a:gd name="connsiteY8" fmla="*/ 0 h 937261"/>
                        <a:gd name="connsiteX9" fmla="*/ 1100139 w 3438526"/>
                        <a:gd name="connsiteY9" fmla="*/ 0 h 937261"/>
                        <a:gd name="connsiteX10" fmla="*/ 1100139 w 3438526"/>
                        <a:gd name="connsiteY10" fmla="*/ 2 h 937261"/>
                        <a:gd name="connsiteX11" fmla="*/ 609600 w 3438526"/>
                        <a:gd name="connsiteY11" fmla="*/ 1 h 937261"/>
                        <a:gd name="connsiteX12" fmla="*/ 609600 w 3438526"/>
                        <a:gd name="connsiteY12" fmla="*/ 0 h 937261"/>
                        <a:gd name="connsiteX13" fmla="*/ 33339 w 3438526"/>
                        <a:gd name="connsiteY13" fmla="*/ 0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1066800" y="937261"/>
                          </a:lnTo>
                          <a:lnTo>
                            <a:pt x="1643061" y="937261"/>
                          </a:lnTo>
                          <a:lnTo>
                            <a:pt x="2371726" y="937261"/>
                          </a:lnTo>
                          <a:lnTo>
                            <a:pt x="3438526" y="937261"/>
                          </a:lnTo>
                          <a:lnTo>
                            <a:pt x="3217928" y="4"/>
                          </a:lnTo>
                          <a:lnTo>
                            <a:pt x="1676400" y="1"/>
                          </a:lnTo>
                          <a:lnTo>
                            <a:pt x="1676400" y="0"/>
                          </a:lnTo>
                          <a:lnTo>
                            <a:pt x="1100139" y="0"/>
                          </a:lnTo>
                          <a:lnTo>
                            <a:pt x="1100139" y="2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close/>
                        </a:path>
                      </a:pathLst>
                    </a:custGeom>
                    <a:solidFill>
                      <a:srgbClr val="E3B54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0" name="任意多边形 66">
                      <a:extLst>
                        <a:ext uri="{FF2B5EF4-FFF2-40B4-BE49-F238E27FC236}">
                          <a16:creationId xmlns:a16="http://schemas.microsoft.com/office/drawing/2014/main" id="{78F7962E-FE04-41EA-BB2C-E04229008F2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257698" y="2962065"/>
                      <a:ext cx="4104663" cy="937261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33339 w 3438526"/>
                        <a:gd name="connsiteY1" fmla="*/ 0 h 937261"/>
                        <a:gd name="connsiteX2" fmla="*/ 609600 w 3438526"/>
                        <a:gd name="connsiteY2" fmla="*/ 0 h 937261"/>
                        <a:gd name="connsiteX3" fmla="*/ 609600 w 3438526"/>
                        <a:gd name="connsiteY3" fmla="*/ 1 h 937261"/>
                        <a:gd name="connsiteX4" fmla="*/ 1100139 w 3438526"/>
                        <a:gd name="connsiteY4" fmla="*/ 2 h 937261"/>
                        <a:gd name="connsiteX5" fmla="*/ 1100139 w 3438526"/>
                        <a:gd name="connsiteY5" fmla="*/ 0 h 937261"/>
                        <a:gd name="connsiteX6" fmla="*/ 1676400 w 3438526"/>
                        <a:gd name="connsiteY6" fmla="*/ 0 h 937261"/>
                        <a:gd name="connsiteX7" fmla="*/ 1676400 w 3438526"/>
                        <a:gd name="connsiteY7" fmla="*/ 1 h 937261"/>
                        <a:gd name="connsiteX8" fmla="*/ 3217928 w 3438526"/>
                        <a:gd name="connsiteY8" fmla="*/ 4 h 937261"/>
                        <a:gd name="connsiteX9" fmla="*/ 3438526 w 3438526"/>
                        <a:gd name="connsiteY9" fmla="*/ 937261 h 937261"/>
                        <a:gd name="connsiteX10" fmla="*/ 2371726 w 3438526"/>
                        <a:gd name="connsiteY10" fmla="*/ 937261 h 937261"/>
                        <a:gd name="connsiteX11" fmla="*/ 1643061 w 3438526"/>
                        <a:gd name="connsiteY11" fmla="*/ 937261 h 937261"/>
                        <a:gd name="connsiteX12" fmla="*/ 1066800 w 3438526"/>
                        <a:gd name="connsiteY12" fmla="*/ 937261 h 937261"/>
                        <a:gd name="connsiteX13" fmla="*/ 576261 w 3438526"/>
                        <a:gd name="connsiteY13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33339" y="0"/>
                          </a:lnTo>
                          <a:lnTo>
                            <a:pt x="609600" y="0"/>
                          </a:lnTo>
                          <a:lnTo>
                            <a:pt x="609600" y="1"/>
                          </a:lnTo>
                          <a:lnTo>
                            <a:pt x="1100139" y="2"/>
                          </a:lnTo>
                          <a:lnTo>
                            <a:pt x="1100139" y="0"/>
                          </a:lnTo>
                          <a:lnTo>
                            <a:pt x="1676400" y="0"/>
                          </a:lnTo>
                          <a:lnTo>
                            <a:pt x="1676400" y="1"/>
                          </a:lnTo>
                          <a:lnTo>
                            <a:pt x="3217928" y="4"/>
                          </a:lnTo>
                          <a:lnTo>
                            <a:pt x="3438526" y="937261"/>
                          </a:lnTo>
                          <a:lnTo>
                            <a:pt x="2371726" y="937261"/>
                          </a:lnTo>
                          <a:lnTo>
                            <a:pt x="1643061" y="937261"/>
                          </a:lnTo>
                          <a:lnTo>
                            <a:pt x="1066800" y="937261"/>
                          </a:lnTo>
                          <a:lnTo>
                            <a:pt x="576261" y="937261"/>
                          </a:lnTo>
                          <a:close/>
                        </a:path>
                      </a:pathLst>
                    </a:custGeom>
                    <a:solidFill>
                      <a:srgbClr val="B2871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1" name="平行四边形 8">
                      <a:extLst>
                        <a:ext uri="{FF2B5EF4-FFF2-40B4-BE49-F238E27FC236}">
                          <a16:creationId xmlns:a16="http://schemas.microsoft.com/office/drawing/2014/main" id="{215BCF9B-5EEC-4198-A06F-850CD07ED7FB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345308" y="2207036"/>
                      <a:ext cx="4050872" cy="945913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A0CC8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2" name="平行四边形 8">
                      <a:extLst>
                        <a:ext uri="{FF2B5EF4-FFF2-40B4-BE49-F238E27FC236}">
                          <a16:creationId xmlns:a16="http://schemas.microsoft.com/office/drawing/2014/main" id="{7E834E4B-D774-4F5E-96A0-6679C52CBE6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273024" y="2194915"/>
                      <a:ext cx="4080586" cy="940439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55" name="任意多边形 97">
                    <a:extLst>
                      <a:ext uri="{FF2B5EF4-FFF2-40B4-BE49-F238E27FC236}">
                        <a16:creationId xmlns:a16="http://schemas.microsoft.com/office/drawing/2014/main" id="{FAB54CFD-C719-4B83-916C-A9E51B1BF0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359034" y="2939360"/>
                    <a:ext cx="2992721" cy="64710"/>
                  </a:xfrm>
                  <a:custGeom>
                    <a:avLst/>
                    <a:gdLst>
                      <a:gd name="connsiteX0" fmla="*/ 0 w 2030623"/>
                      <a:gd name="connsiteY0" fmla="*/ 360697 h 360697"/>
                      <a:gd name="connsiteX1" fmla="*/ 12830 w 2030623"/>
                      <a:gd name="connsiteY1" fmla="*/ 0 h 360697"/>
                      <a:gd name="connsiteX2" fmla="*/ 538782 w 2030623"/>
                      <a:gd name="connsiteY2" fmla="*/ 0 h 360697"/>
                      <a:gd name="connsiteX3" fmla="*/ 538782 w 2030623"/>
                      <a:gd name="connsiteY3" fmla="*/ 1 h 360697"/>
                      <a:gd name="connsiteX4" fmla="*/ 1945728 w 2030623"/>
                      <a:gd name="connsiteY4" fmla="*/ 4 h 360697"/>
                      <a:gd name="connsiteX5" fmla="*/ 2030623 w 2030623"/>
                      <a:gd name="connsiteY5" fmla="*/ 360697 h 360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0623" h="360697">
                        <a:moveTo>
                          <a:pt x="0" y="360697"/>
                        </a:moveTo>
                        <a:lnTo>
                          <a:pt x="12830" y="0"/>
                        </a:lnTo>
                        <a:lnTo>
                          <a:pt x="538782" y="0"/>
                        </a:lnTo>
                        <a:lnTo>
                          <a:pt x="538782" y="1"/>
                        </a:lnTo>
                        <a:lnTo>
                          <a:pt x="1945728" y="4"/>
                        </a:lnTo>
                        <a:lnTo>
                          <a:pt x="2030623" y="36069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52000"/>
                        </a:schemeClr>
                      </a:gs>
                      <a:gs pos="100000">
                        <a:srgbClr val="EFF2F5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61" tIns="45731" rIns="91461" bIns="45731" rtlCol="0" anchor="ctr">
                    <a:noAutofit/>
                  </a:bodyPr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" name="任意多边形 98">
                    <a:extLst>
                      <a:ext uri="{FF2B5EF4-FFF2-40B4-BE49-F238E27FC236}">
                        <a16:creationId xmlns:a16="http://schemas.microsoft.com/office/drawing/2014/main" id="{0233D72C-2952-4C0A-B613-7E8F97EB122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658913" y="2793839"/>
                    <a:ext cx="3107150" cy="63352"/>
                  </a:xfrm>
                  <a:custGeom>
                    <a:avLst/>
                    <a:gdLst>
                      <a:gd name="connsiteX0" fmla="*/ 0 w 2030623"/>
                      <a:gd name="connsiteY0" fmla="*/ 360697 h 360697"/>
                      <a:gd name="connsiteX1" fmla="*/ 12830 w 2030623"/>
                      <a:gd name="connsiteY1" fmla="*/ 0 h 360697"/>
                      <a:gd name="connsiteX2" fmla="*/ 538782 w 2030623"/>
                      <a:gd name="connsiteY2" fmla="*/ 0 h 360697"/>
                      <a:gd name="connsiteX3" fmla="*/ 538782 w 2030623"/>
                      <a:gd name="connsiteY3" fmla="*/ 1 h 360697"/>
                      <a:gd name="connsiteX4" fmla="*/ 1945728 w 2030623"/>
                      <a:gd name="connsiteY4" fmla="*/ 4 h 360697"/>
                      <a:gd name="connsiteX5" fmla="*/ 2030623 w 2030623"/>
                      <a:gd name="connsiteY5" fmla="*/ 360697 h 360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0623" h="360697">
                        <a:moveTo>
                          <a:pt x="0" y="360697"/>
                        </a:moveTo>
                        <a:lnTo>
                          <a:pt x="12830" y="0"/>
                        </a:lnTo>
                        <a:lnTo>
                          <a:pt x="538782" y="0"/>
                        </a:lnTo>
                        <a:lnTo>
                          <a:pt x="538782" y="1"/>
                        </a:lnTo>
                        <a:lnTo>
                          <a:pt x="1945728" y="4"/>
                        </a:lnTo>
                        <a:lnTo>
                          <a:pt x="2030623" y="36069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52000"/>
                        </a:schemeClr>
                      </a:gs>
                      <a:gs pos="100000">
                        <a:srgbClr val="EFF2F5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61" tIns="45731" rIns="91461" bIns="45731" rtlCol="0" anchor="ctr">
                    <a:noAutofit/>
                  </a:bodyPr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" name="任意多边形 78">
                    <a:extLst>
                      <a:ext uri="{FF2B5EF4-FFF2-40B4-BE49-F238E27FC236}">
                        <a16:creationId xmlns:a16="http://schemas.microsoft.com/office/drawing/2014/main" id="{931EA12B-6A55-449A-AAD3-2483EFA054C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24850" y="2751378"/>
                    <a:ext cx="2965387" cy="641576"/>
                  </a:xfrm>
                  <a:custGeom>
                    <a:avLst/>
                    <a:gdLst>
                      <a:gd name="connsiteX0" fmla="*/ 0 w 4606609"/>
                      <a:gd name="connsiteY0" fmla="*/ 937262 h 937262"/>
                      <a:gd name="connsiteX1" fmla="*/ 576261 w 4606609"/>
                      <a:gd name="connsiteY1" fmla="*/ 937262 h 937262"/>
                      <a:gd name="connsiteX2" fmla="*/ 1066800 w 4606609"/>
                      <a:gd name="connsiteY2" fmla="*/ 937262 h 937262"/>
                      <a:gd name="connsiteX3" fmla="*/ 1643061 w 4606609"/>
                      <a:gd name="connsiteY3" fmla="*/ 937262 h 937262"/>
                      <a:gd name="connsiteX4" fmla="*/ 2371726 w 4606609"/>
                      <a:gd name="connsiteY4" fmla="*/ 937262 h 937262"/>
                      <a:gd name="connsiteX5" fmla="*/ 3438526 w 4606609"/>
                      <a:gd name="connsiteY5" fmla="*/ 937262 h 937262"/>
                      <a:gd name="connsiteX6" fmla="*/ 3438526 w 4606609"/>
                      <a:gd name="connsiteY6" fmla="*/ 937261 h 937262"/>
                      <a:gd name="connsiteX7" fmla="*/ 3539809 w 4606609"/>
                      <a:gd name="connsiteY7" fmla="*/ 937261 h 937262"/>
                      <a:gd name="connsiteX8" fmla="*/ 4606609 w 4606609"/>
                      <a:gd name="connsiteY8" fmla="*/ 937261 h 937262"/>
                      <a:gd name="connsiteX9" fmla="*/ 4386011 w 4606609"/>
                      <a:gd name="connsiteY9" fmla="*/ 4 h 937262"/>
                      <a:gd name="connsiteX10" fmla="*/ 2844483 w 4606609"/>
                      <a:gd name="connsiteY10" fmla="*/ 1 h 937262"/>
                      <a:gd name="connsiteX11" fmla="*/ 2844483 w 4606609"/>
                      <a:gd name="connsiteY11" fmla="*/ 0 h 937262"/>
                      <a:gd name="connsiteX12" fmla="*/ 2268222 w 4606609"/>
                      <a:gd name="connsiteY12" fmla="*/ 0 h 937262"/>
                      <a:gd name="connsiteX13" fmla="*/ 2268222 w 4606609"/>
                      <a:gd name="connsiteY13" fmla="*/ 2 h 937262"/>
                      <a:gd name="connsiteX14" fmla="*/ 1777683 w 4606609"/>
                      <a:gd name="connsiteY14" fmla="*/ 1 h 937262"/>
                      <a:gd name="connsiteX15" fmla="*/ 1777683 w 4606609"/>
                      <a:gd name="connsiteY15" fmla="*/ 0 h 937262"/>
                      <a:gd name="connsiteX16" fmla="*/ 1201422 w 4606609"/>
                      <a:gd name="connsiteY16" fmla="*/ 0 h 937262"/>
                      <a:gd name="connsiteX17" fmla="*/ 1201422 w 4606609"/>
                      <a:gd name="connsiteY17" fmla="*/ 1 h 937262"/>
                      <a:gd name="connsiteX18" fmla="*/ 1100139 w 4606609"/>
                      <a:gd name="connsiteY18" fmla="*/ 1 h 937262"/>
                      <a:gd name="connsiteX19" fmla="*/ 1100139 w 4606609"/>
                      <a:gd name="connsiteY19" fmla="*/ 3 h 937262"/>
                      <a:gd name="connsiteX20" fmla="*/ 609600 w 4606609"/>
                      <a:gd name="connsiteY20" fmla="*/ 2 h 937262"/>
                      <a:gd name="connsiteX21" fmla="*/ 609600 w 4606609"/>
                      <a:gd name="connsiteY21" fmla="*/ 1 h 937262"/>
                      <a:gd name="connsiteX22" fmla="*/ 33339 w 4606609"/>
                      <a:gd name="connsiteY22" fmla="*/ 1 h 937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606609" h="937262">
                        <a:moveTo>
                          <a:pt x="0" y="937262"/>
                        </a:moveTo>
                        <a:lnTo>
                          <a:pt x="576261" y="937262"/>
                        </a:lnTo>
                        <a:lnTo>
                          <a:pt x="1066800" y="937262"/>
                        </a:lnTo>
                        <a:lnTo>
                          <a:pt x="1643061" y="937262"/>
                        </a:lnTo>
                        <a:lnTo>
                          <a:pt x="2371726" y="937262"/>
                        </a:lnTo>
                        <a:lnTo>
                          <a:pt x="3438526" y="937262"/>
                        </a:lnTo>
                        <a:lnTo>
                          <a:pt x="3438526" y="937261"/>
                        </a:lnTo>
                        <a:lnTo>
                          <a:pt x="3539809" y="937261"/>
                        </a:lnTo>
                        <a:lnTo>
                          <a:pt x="4606609" y="937261"/>
                        </a:lnTo>
                        <a:lnTo>
                          <a:pt x="4386011" y="4"/>
                        </a:lnTo>
                        <a:lnTo>
                          <a:pt x="2844483" y="1"/>
                        </a:lnTo>
                        <a:lnTo>
                          <a:pt x="2844483" y="0"/>
                        </a:lnTo>
                        <a:lnTo>
                          <a:pt x="2268222" y="0"/>
                        </a:lnTo>
                        <a:lnTo>
                          <a:pt x="2268222" y="2"/>
                        </a:lnTo>
                        <a:lnTo>
                          <a:pt x="1777683" y="1"/>
                        </a:lnTo>
                        <a:lnTo>
                          <a:pt x="1777683" y="0"/>
                        </a:lnTo>
                        <a:lnTo>
                          <a:pt x="1201422" y="0"/>
                        </a:lnTo>
                        <a:lnTo>
                          <a:pt x="1201422" y="1"/>
                        </a:lnTo>
                        <a:lnTo>
                          <a:pt x="1100139" y="1"/>
                        </a:lnTo>
                        <a:lnTo>
                          <a:pt x="1100139" y="3"/>
                        </a:lnTo>
                        <a:lnTo>
                          <a:pt x="609600" y="2"/>
                        </a:lnTo>
                        <a:lnTo>
                          <a:pt x="609600" y="1"/>
                        </a:lnTo>
                        <a:lnTo>
                          <a:pt x="33339" y="1"/>
                        </a:lnTo>
                        <a:close/>
                      </a:path>
                    </a:pathLst>
                  </a:custGeom>
                  <a:solidFill>
                    <a:srgbClr val="E3B541"/>
                  </a:solidFill>
                  <a:ln>
                    <a:noFill/>
                  </a:ln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" name="任意多边形 79">
                    <a:extLst>
                      <a:ext uri="{FF2B5EF4-FFF2-40B4-BE49-F238E27FC236}">
                        <a16:creationId xmlns:a16="http://schemas.microsoft.com/office/drawing/2014/main" id="{789D2532-80E2-47A6-A127-A04610B842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48729" y="2748926"/>
                    <a:ext cx="2977469" cy="641576"/>
                  </a:xfrm>
                  <a:custGeom>
                    <a:avLst/>
                    <a:gdLst>
                      <a:gd name="connsiteX0" fmla="*/ 0 w 4606609"/>
                      <a:gd name="connsiteY0" fmla="*/ 937261 h 937262"/>
                      <a:gd name="connsiteX1" fmla="*/ 33339 w 4606609"/>
                      <a:gd name="connsiteY1" fmla="*/ 0 h 937262"/>
                      <a:gd name="connsiteX2" fmla="*/ 609600 w 4606609"/>
                      <a:gd name="connsiteY2" fmla="*/ 0 h 937262"/>
                      <a:gd name="connsiteX3" fmla="*/ 609600 w 4606609"/>
                      <a:gd name="connsiteY3" fmla="*/ 1 h 937262"/>
                      <a:gd name="connsiteX4" fmla="*/ 1100139 w 4606609"/>
                      <a:gd name="connsiteY4" fmla="*/ 2 h 937262"/>
                      <a:gd name="connsiteX5" fmla="*/ 1100139 w 4606609"/>
                      <a:gd name="connsiteY5" fmla="*/ 0 h 937262"/>
                      <a:gd name="connsiteX6" fmla="*/ 1676400 w 4606609"/>
                      <a:gd name="connsiteY6" fmla="*/ 0 h 937262"/>
                      <a:gd name="connsiteX7" fmla="*/ 1676400 w 4606609"/>
                      <a:gd name="connsiteY7" fmla="*/ 1 h 937262"/>
                      <a:gd name="connsiteX8" fmla="*/ 1777683 w 4606609"/>
                      <a:gd name="connsiteY8" fmla="*/ 1 h 937262"/>
                      <a:gd name="connsiteX9" fmla="*/ 1777683 w 4606609"/>
                      <a:gd name="connsiteY9" fmla="*/ 1 h 937262"/>
                      <a:gd name="connsiteX10" fmla="*/ 2268222 w 4606609"/>
                      <a:gd name="connsiteY10" fmla="*/ 2 h 937262"/>
                      <a:gd name="connsiteX11" fmla="*/ 2268222 w 4606609"/>
                      <a:gd name="connsiteY11" fmla="*/ 1 h 937262"/>
                      <a:gd name="connsiteX12" fmla="*/ 2844483 w 4606609"/>
                      <a:gd name="connsiteY12" fmla="*/ 1 h 937262"/>
                      <a:gd name="connsiteX13" fmla="*/ 2844483 w 4606609"/>
                      <a:gd name="connsiteY13" fmla="*/ 2 h 937262"/>
                      <a:gd name="connsiteX14" fmla="*/ 4386011 w 4606609"/>
                      <a:gd name="connsiteY14" fmla="*/ 5 h 937262"/>
                      <a:gd name="connsiteX15" fmla="*/ 4606609 w 4606609"/>
                      <a:gd name="connsiteY15" fmla="*/ 937262 h 937262"/>
                      <a:gd name="connsiteX16" fmla="*/ 3539809 w 4606609"/>
                      <a:gd name="connsiteY16" fmla="*/ 937262 h 937262"/>
                      <a:gd name="connsiteX17" fmla="*/ 2811144 w 4606609"/>
                      <a:gd name="connsiteY17" fmla="*/ 937262 h 937262"/>
                      <a:gd name="connsiteX18" fmla="*/ 2234883 w 4606609"/>
                      <a:gd name="connsiteY18" fmla="*/ 937262 h 937262"/>
                      <a:gd name="connsiteX19" fmla="*/ 1744344 w 4606609"/>
                      <a:gd name="connsiteY19" fmla="*/ 937262 h 937262"/>
                      <a:gd name="connsiteX20" fmla="*/ 1168083 w 4606609"/>
                      <a:gd name="connsiteY20" fmla="*/ 937262 h 937262"/>
                      <a:gd name="connsiteX21" fmla="*/ 1168083 w 4606609"/>
                      <a:gd name="connsiteY21" fmla="*/ 937261 h 937262"/>
                      <a:gd name="connsiteX22" fmla="*/ 1066800 w 4606609"/>
                      <a:gd name="connsiteY22" fmla="*/ 937261 h 937262"/>
                      <a:gd name="connsiteX23" fmla="*/ 576261 w 4606609"/>
                      <a:gd name="connsiteY23" fmla="*/ 937261 h 937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606609" h="937262">
                        <a:moveTo>
                          <a:pt x="0" y="937261"/>
                        </a:moveTo>
                        <a:lnTo>
                          <a:pt x="33339" y="0"/>
                        </a:lnTo>
                        <a:lnTo>
                          <a:pt x="609600" y="0"/>
                        </a:lnTo>
                        <a:lnTo>
                          <a:pt x="609600" y="1"/>
                        </a:lnTo>
                        <a:lnTo>
                          <a:pt x="1100139" y="2"/>
                        </a:lnTo>
                        <a:lnTo>
                          <a:pt x="1100139" y="0"/>
                        </a:lnTo>
                        <a:lnTo>
                          <a:pt x="1676400" y="0"/>
                        </a:lnTo>
                        <a:lnTo>
                          <a:pt x="1676400" y="1"/>
                        </a:lnTo>
                        <a:lnTo>
                          <a:pt x="1777683" y="1"/>
                        </a:lnTo>
                        <a:lnTo>
                          <a:pt x="1777683" y="1"/>
                        </a:lnTo>
                        <a:lnTo>
                          <a:pt x="2268222" y="2"/>
                        </a:lnTo>
                        <a:lnTo>
                          <a:pt x="2268222" y="1"/>
                        </a:lnTo>
                        <a:lnTo>
                          <a:pt x="2844483" y="1"/>
                        </a:lnTo>
                        <a:lnTo>
                          <a:pt x="2844483" y="2"/>
                        </a:lnTo>
                        <a:lnTo>
                          <a:pt x="4386011" y="5"/>
                        </a:lnTo>
                        <a:lnTo>
                          <a:pt x="4606609" y="937262"/>
                        </a:lnTo>
                        <a:lnTo>
                          <a:pt x="3539809" y="937262"/>
                        </a:lnTo>
                        <a:lnTo>
                          <a:pt x="2811144" y="937262"/>
                        </a:lnTo>
                        <a:lnTo>
                          <a:pt x="2234883" y="937262"/>
                        </a:lnTo>
                        <a:lnTo>
                          <a:pt x="1744344" y="937262"/>
                        </a:lnTo>
                        <a:lnTo>
                          <a:pt x="1168083" y="937262"/>
                        </a:lnTo>
                        <a:lnTo>
                          <a:pt x="1168083" y="937261"/>
                        </a:lnTo>
                        <a:lnTo>
                          <a:pt x="1066800" y="937261"/>
                        </a:lnTo>
                        <a:lnTo>
                          <a:pt x="576261" y="937261"/>
                        </a:lnTo>
                        <a:close/>
                      </a:path>
                    </a:pathLst>
                  </a:custGeom>
                  <a:solidFill>
                    <a:srgbClr val="B2871A"/>
                  </a:solidFill>
                  <a:ln>
                    <a:noFill/>
                  </a:ln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59" name="组合 60">
                    <a:extLst>
                      <a:ext uri="{FF2B5EF4-FFF2-40B4-BE49-F238E27FC236}">
                        <a16:creationId xmlns:a16="http://schemas.microsoft.com/office/drawing/2014/main" id="{1ACB44D0-ED8B-4EAD-AF10-A01DE41B147F}"/>
                      </a:ext>
                    </a:extLst>
                  </p:cNvPr>
                  <p:cNvGrpSpPr/>
                  <p:nvPr/>
                </p:nvGrpSpPr>
                <p:grpSpPr>
                  <a:xfrm>
                    <a:off x="3875101" y="1187815"/>
                    <a:ext cx="1287069" cy="2895849"/>
                    <a:chOff x="5788184" y="529151"/>
                    <a:chExt cx="1880243" cy="4230472"/>
                  </a:xfrm>
                </p:grpSpPr>
                <p:sp>
                  <p:nvSpPr>
                    <p:cNvPr id="87" name="平行四边形 8">
                      <a:extLst>
                        <a:ext uri="{FF2B5EF4-FFF2-40B4-BE49-F238E27FC236}">
                          <a16:creationId xmlns:a16="http://schemas.microsoft.com/office/drawing/2014/main" id="{10A8562E-5A9D-4FC3-8972-542DA6EDCB96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147881" y="2180028"/>
                      <a:ext cx="4219897" cy="939291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A0CC8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8" name="平行四边形 8">
                      <a:extLst>
                        <a:ext uri="{FF2B5EF4-FFF2-40B4-BE49-F238E27FC236}">
                          <a16:creationId xmlns:a16="http://schemas.microsoft.com/office/drawing/2014/main" id="{A9D9ED6E-7DC8-422B-9EC1-4E3D7FD5CCF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081280" y="2172476"/>
                      <a:ext cx="4230472" cy="943822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60" name="任意多边形 120">
                    <a:extLst>
                      <a:ext uri="{FF2B5EF4-FFF2-40B4-BE49-F238E27FC236}">
                        <a16:creationId xmlns:a16="http://schemas.microsoft.com/office/drawing/2014/main" id="{CCE9EDA7-A613-48D0-9D61-92E89B3D6A7B}"/>
                      </a:ext>
                    </a:extLst>
                  </p:cNvPr>
                  <p:cNvSpPr/>
                  <p:nvPr/>
                </p:nvSpPr>
                <p:spPr>
                  <a:xfrm>
                    <a:off x="1950810" y="4174738"/>
                    <a:ext cx="782408" cy="395551"/>
                  </a:xfrm>
                  <a:custGeom>
                    <a:avLst/>
                    <a:gdLst>
                      <a:gd name="connsiteX0" fmla="*/ 0 w 914400"/>
                      <a:gd name="connsiteY0" fmla="*/ 533400 h 533400"/>
                      <a:gd name="connsiteX1" fmla="*/ 914400 w 914400"/>
                      <a:gd name="connsiteY1" fmla="*/ 304800 h 533400"/>
                      <a:gd name="connsiteX2" fmla="*/ 12700 w 914400"/>
                      <a:gd name="connsiteY2" fmla="*/ 0 h 533400"/>
                      <a:gd name="connsiteX3" fmla="*/ 0 w 914400"/>
                      <a:gd name="connsiteY3" fmla="*/ 533400 h 533400"/>
                      <a:gd name="connsiteX0" fmla="*/ 0 w 962526"/>
                      <a:gd name="connsiteY0" fmla="*/ 533400 h 533400"/>
                      <a:gd name="connsiteX1" fmla="*/ 962526 w 962526"/>
                      <a:gd name="connsiteY1" fmla="*/ 304800 h 533400"/>
                      <a:gd name="connsiteX2" fmla="*/ 12700 w 962526"/>
                      <a:gd name="connsiteY2" fmla="*/ 0 h 533400"/>
                      <a:gd name="connsiteX3" fmla="*/ 0 w 962526"/>
                      <a:gd name="connsiteY3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526" h="533400">
                        <a:moveTo>
                          <a:pt x="0" y="533400"/>
                        </a:moveTo>
                        <a:lnTo>
                          <a:pt x="962526" y="304800"/>
                        </a:lnTo>
                        <a:lnTo>
                          <a:pt x="12700" y="0"/>
                        </a:lnTo>
                        <a:lnTo>
                          <a:pt x="0" y="53340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lumMod val="50000"/>
                          <a:alpha val="36000"/>
                        </a:schemeClr>
                      </a:gs>
                      <a:gs pos="0">
                        <a:schemeClr val="bg1">
                          <a:lumMod val="50000"/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38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1" name="任意多边形 121">
                    <a:extLst>
                      <a:ext uri="{FF2B5EF4-FFF2-40B4-BE49-F238E27FC236}">
                        <a16:creationId xmlns:a16="http://schemas.microsoft.com/office/drawing/2014/main" id="{79FEC5A7-36C6-47C9-A7CD-D83185CE92C8}"/>
                      </a:ext>
                    </a:extLst>
                  </p:cNvPr>
                  <p:cNvSpPr/>
                  <p:nvPr/>
                </p:nvSpPr>
                <p:spPr>
                  <a:xfrm>
                    <a:off x="3236134" y="4174738"/>
                    <a:ext cx="782408" cy="395551"/>
                  </a:xfrm>
                  <a:custGeom>
                    <a:avLst/>
                    <a:gdLst>
                      <a:gd name="connsiteX0" fmla="*/ 0 w 914400"/>
                      <a:gd name="connsiteY0" fmla="*/ 533400 h 533400"/>
                      <a:gd name="connsiteX1" fmla="*/ 914400 w 914400"/>
                      <a:gd name="connsiteY1" fmla="*/ 304800 h 533400"/>
                      <a:gd name="connsiteX2" fmla="*/ 12700 w 914400"/>
                      <a:gd name="connsiteY2" fmla="*/ 0 h 533400"/>
                      <a:gd name="connsiteX3" fmla="*/ 0 w 914400"/>
                      <a:gd name="connsiteY3" fmla="*/ 533400 h 533400"/>
                      <a:gd name="connsiteX0" fmla="*/ 0 w 962526"/>
                      <a:gd name="connsiteY0" fmla="*/ 533400 h 533400"/>
                      <a:gd name="connsiteX1" fmla="*/ 962526 w 962526"/>
                      <a:gd name="connsiteY1" fmla="*/ 304800 h 533400"/>
                      <a:gd name="connsiteX2" fmla="*/ 12700 w 962526"/>
                      <a:gd name="connsiteY2" fmla="*/ 0 h 533400"/>
                      <a:gd name="connsiteX3" fmla="*/ 0 w 962526"/>
                      <a:gd name="connsiteY3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526" h="533400">
                        <a:moveTo>
                          <a:pt x="0" y="533400"/>
                        </a:moveTo>
                        <a:lnTo>
                          <a:pt x="962526" y="304800"/>
                        </a:lnTo>
                        <a:lnTo>
                          <a:pt x="12700" y="0"/>
                        </a:lnTo>
                        <a:lnTo>
                          <a:pt x="0" y="53340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lumMod val="50000"/>
                          <a:alpha val="36000"/>
                        </a:schemeClr>
                      </a:gs>
                      <a:gs pos="0">
                        <a:schemeClr val="bg1">
                          <a:lumMod val="50000"/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38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" name="任意多边形 122">
                    <a:extLst>
                      <a:ext uri="{FF2B5EF4-FFF2-40B4-BE49-F238E27FC236}">
                        <a16:creationId xmlns:a16="http://schemas.microsoft.com/office/drawing/2014/main" id="{E7672D9F-0A96-4248-8718-81870771A8B9}"/>
                      </a:ext>
                    </a:extLst>
                  </p:cNvPr>
                  <p:cNvSpPr/>
                  <p:nvPr/>
                </p:nvSpPr>
                <p:spPr>
                  <a:xfrm>
                    <a:off x="4515366" y="4104339"/>
                    <a:ext cx="782408" cy="465951"/>
                  </a:xfrm>
                  <a:custGeom>
                    <a:avLst/>
                    <a:gdLst>
                      <a:gd name="connsiteX0" fmla="*/ 0 w 914400"/>
                      <a:gd name="connsiteY0" fmla="*/ 533400 h 533400"/>
                      <a:gd name="connsiteX1" fmla="*/ 914400 w 914400"/>
                      <a:gd name="connsiteY1" fmla="*/ 304800 h 533400"/>
                      <a:gd name="connsiteX2" fmla="*/ 12700 w 914400"/>
                      <a:gd name="connsiteY2" fmla="*/ 0 h 533400"/>
                      <a:gd name="connsiteX3" fmla="*/ 0 w 914400"/>
                      <a:gd name="connsiteY3" fmla="*/ 533400 h 533400"/>
                      <a:gd name="connsiteX0" fmla="*/ 0 w 962526"/>
                      <a:gd name="connsiteY0" fmla="*/ 533400 h 533400"/>
                      <a:gd name="connsiteX1" fmla="*/ 962526 w 962526"/>
                      <a:gd name="connsiteY1" fmla="*/ 304800 h 533400"/>
                      <a:gd name="connsiteX2" fmla="*/ 12700 w 962526"/>
                      <a:gd name="connsiteY2" fmla="*/ 0 h 533400"/>
                      <a:gd name="connsiteX3" fmla="*/ 0 w 962526"/>
                      <a:gd name="connsiteY3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526" h="533400">
                        <a:moveTo>
                          <a:pt x="0" y="533400"/>
                        </a:moveTo>
                        <a:lnTo>
                          <a:pt x="962526" y="304800"/>
                        </a:lnTo>
                        <a:lnTo>
                          <a:pt x="12700" y="0"/>
                        </a:lnTo>
                        <a:lnTo>
                          <a:pt x="0" y="53340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lumMod val="50000"/>
                          <a:alpha val="36000"/>
                        </a:schemeClr>
                      </a:gs>
                      <a:gs pos="0">
                        <a:schemeClr val="bg1">
                          <a:lumMod val="50000"/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38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任意多边形 123">
                    <a:extLst>
                      <a:ext uri="{FF2B5EF4-FFF2-40B4-BE49-F238E27FC236}">
                        <a16:creationId xmlns:a16="http://schemas.microsoft.com/office/drawing/2014/main" id="{6A4D0877-F3C3-4CF5-A6CC-70C256FE55FD}"/>
                      </a:ext>
                    </a:extLst>
                  </p:cNvPr>
                  <p:cNvSpPr/>
                  <p:nvPr/>
                </p:nvSpPr>
                <p:spPr>
                  <a:xfrm>
                    <a:off x="5869399" y="4154148"/>
                    <a:ext cx="782408" cy="395551"/>
                  </a:xfrm>
                  <a:custGeom>
                    <a:avLst/>
                    <a:gdLst>
                      <a:gd name="connsiteX0" fmla="*/ 0 w 914400"/>
                      <a:gd name="connsiteY0" fmla="*/ 533400 h 533400"/>
                      <a:gd name="connsiteX1" fmla="*/ 914400 w 914400"/>
                      <a:gd name="connsiteY1" fmla="*/ 304800 h 533400"/>
                      <a:gd name="connsiteX2" fmla="*/ 12700 w 914400"/>
                      <a:gd name="connsiteY2" fmla="*/ 0 h 533400"/>
                      <a:gd name="connsiteX3" fmla="*/ 0 w 914400"/>
                      <a:gd name="connsiteY3" fmla="*/ 533400 h 533400"/>
                      <a:gd name="connsiteX0" fmla="*/ 0 w 962526"/>
                      <a:gd name="connsiteY0" fmla="*/ 533400 h 533400"/>
                      <a:gd name="connsiteX1" fmla="*/ 962526 w 962526"/>
                      <a:gd name="connsiteY1" fmla="*/ 304800 h 533400"/>
                      <a:gd name="connsiteX2" fmla="*/ 12700 w 962526"/>
                      <a:gd name="connsiteY2" fmla="*/ 0 h 533400"/>
                      <a:gd name="connsiteX3" fmla="*/ 0 w 962526"/>
                      <a:gd name="connsiteY3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526" h="533400">
                        <a:moveTo>
                          <a:pt x="0" y="533400"/>
                        </a:moveTo>
                        <a:lnTo>
                          <a:pt x="962526" y="304800"/>
                        </a:lnTo>
                        <a:lnTo>
                          <a:pt x="12700" y="0"/>
                        </a:lnTo>
                        <a:lnTo>
                          <a:pt x="0" y="53340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lumMod val="50000"/>
                          <a:alpha val="36000"/>
                        </a:schemeClr>
                      </a:gs>
                      <a:gs pos="0">
                        <a:schemeClr val="bg1">
                          <a:lumMod val="50000"/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38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380D506C-D67E-4767-B864-6C982EE40354}"/>
                    </a:ext>
                  </a:extLst>
                </p:cNvPr>
                <p:cNvSpPr txBox="1"/>
                <p:nvPr/>
              </p:nvSpPr>
              <p:spPr>
                <a:xfrm>
                  <a:off x="4778230" y="5849359"/>
                  <a:ext cx="984710" cy="40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583">
                    <a:lnSpc>
                      <a:spcPct val="120000"/>
                    </a:lnSpc>
                    <a:defRPr/>
                  </a:pPr>
                  <a:r>
                    <a:rPr lang="en-US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</a:t>
                  </a:r>
                  <a:r>
                    <a:rPr lang="ru-RU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27 г.</a:t>
                  </a:r>
                  <a:endParaRPr lang="en-GB" sz="1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C5613FF8-EB35-41FA-96AC-10739D9A4DB4}"/>
                    </a:ext>
                  </a:extLst>
                </p:cNvPr>
                <p:cNvSpPr txBox="1"/>
                <p:nvPr/>
              </p:nvSpPr>
              <p:spPr>
                <a:xfrm>
                  <a:off x="2442655" y="5850716"/>
                  <a:ext cx="984710" cy="40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583">
                    <a:lnSpc>
                      <a:spcPct val="120000"/>
                    </a:lnSpc>
                    <a:defRPr/>
                  </a:pPr>
                  <a:r>
                    <a:rPr lang="ru-RU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2025 г.</a:t>
                  </a:r>
                  <a:endParaRPr lang="en-GB" sz="1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144AC949-D933-4338-93B2-840D9311ED03}"/>
                    </a:ext>
                  </a:extLst>
                </p:cNvPr>
                <p:cNvSpPr txBox="1"/>
                <p:nvPr/>
              </p:nvSpPr>
              <p:spPr>
                <a:xfrm>
                  <a:off x="3558472" y="5820197"/>
                  <a:ext cx="984710" cy="40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583">
                    <a:lnSpc>
                      <a:spcPct val="120000"/>
                    </a:lnSpc>
                    <a:defRPr/>
                  </a:pPr>
                  <a:r>
                    <a:rPr lang="en-US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</a:t>
                  </a:r>
                  <a:r>
                    <a:rPr lang="ru-RU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26 г.</a:t>
                  </a:r>
                  <a:endParaRPr lang="en-GB" sz="1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5613FF8-EB35-41FA-96AC-10739D9A4DB4}"/>
                    </a:ext>
                  </a:extLst>
                </p:cNvPr>
                <p:cNvSpPr txBox="1"/>
                <p:nvPr/>
              </p:nvSpPr>
              <p:spPr>
                <a:xfrm>
                  <a:off x="1154778" y="5931800"/>
                  <a:ext cx="1263668" cy="5541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583">
                    <a:lnSpc>
                      <a:spcPct val="80000"/>
                    </a:lnSpc>
                    <a:defRPr/>
                  </a:pPr>
                  <a:r>
                    <a:rPr lang="ru-RU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2024 г. (оценка)</a:t>
                  </a:r>
                  <a:endParaRPr lang="en-GB" sz="1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53" name="Google Shape;92;p16"/>
              <p:cNvSpPr txBox="1"/>
              <p:nvPr/>
            </p:nvSpPr>
            <p:spPr>
              <a:xfrm flipH="1">
                <a:off x="623149" y="5091219"/>
                <a:ext cx="917974" cy="25360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688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4" name="Google Shape;92;p16"/>
              <p:cNvSpPr txBox="1"/>
              <p:nvPr/>
            </p:nvSpPr>
            <p:spPr>
              <a:xfrm flipH="1">
                <a:off x="3720841" y="5246802"/>
                <a:ext cx="802706" cy="2899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562</a:t>
                </a:r>
                <a:endParaRPr lang="ru-RU" sz="2000" b="1" kern="0" spc="-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5" name="Google Shape;92;p16"/>
              <p:cNvSpPr txBox="1"/>
              <p:nvPr/>
            </p:nvSpPr>
            <p:spPr>
              <a:xfrm flipH="1">
                <a:off x="2687305" y="5253546"/>
                <a:ext cx="789428" cy="24408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562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6" name="Google Shape;92;p16"/>
              <p:cNvSpPr txBox="1"/>
              <p:nvPr/>
            </p:nvSpPr>
            <p:spPr>
              <a:xfrm flipH="1">
                <a:off x="1688012" y="5186609"/>
                <a:ext cx="799987" cy="2610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578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7" name="Google Shape;92;p16"/>
              <p:cNvSpPr txBox="1"/>
              <p:nvPr/>
            </p:nvSpPr>
            <p:spPr>
              <a:xfrm flipH="1">
                <a:off x="623148" y="3516213"/>
                <a:ext cx="917975" cy="2598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2 337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8" name="Google Shape;92;p16"/>
              <p:cNvSpPr txBox="1"/>
              <p:nvPr/>
            </p:nvSpPr>
            <p:spPr>
              <a:xfrm flipH="1">
                <a:off x="2616860" y="2835668"/>
                <a:ext cx="941524" cy="25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2</a:t>
                </a:r>
                <a:r>
                  <a:rPr lang="ru-RU" sz="19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 </a:t>
                </a:r>
                <a:r>
                  <a:rPr lang="ru-RU" sz="20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952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9" name="Google Shape;92;p16"/>
              <p:cNvSpPr txBox="1"/>
              <p:nvPr/>
            </p:nvSpPr>
            <p:spPr>
              <a:xfrm flipH="1">
                <a:off x="1619148" y="3041242"/>
                <a:ext cx="938561" cy="24762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1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2</a:t>
                </a:r>
                <a:r>
                  <a:rPr lang="ru-RU" sz="1900" b="1" kern="0" spc="-1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 </a:t>
                </a:r>
                <a:r>
                  <a:rPr lang="ru-RU" sz="2000" b="1" kern="0" spc="-1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865</a:t>
                </a:r>
                <a:endParaRPr lang="ru-RU" sz="2000" b="1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60" name="Google Shape;92;p16"/>
              <p:cNvSpPr txBox="1"/>
              <p:nvPr/>
            </p:nvSpPr>
            <p:spPr>
              <a:xfrm flipH="1">
                <a:off x="3631483" y="2659646"/>
                <a:ext cx="945751" cy="25854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1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3 069</a:t>
                </a:r>
                <a:endParaRPr lang="ru-RU" sz="2000" b="1" kern="0" spc="-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</p:grpSp>
        <p:sp>
          <p:nvSpPr>
            <p:cNvPr id="171" name="Freeform 45"/>
            <p:cNvSpPr>
              <a:spLocks/>
            </p:cNvSpPr>
            <p:nvPr/>
          </p:nvSpPr>
          <p:spPr bwMode="auto">
            <a:xfrm>
              <a:off x="4984010" y="3475755"/>
              <a:ext cx="197354" cy="288000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583">
                <a:buClr>
                  <a:srgbClr val="000000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2" name="Freeform 45"/>
            <p:cNvSpPr>
              <a:spLocks/>
            </p:cNvSpPr>
            <p:nvPr/>
          </p:nvSpPr>
          <p:spPr bwMode="auto">
            <a:xfrm rot="10632292">
              <a:off x="4967824" y="4328211"/>
              <a:ext cx="197354" cy="288000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583">
                <a:buClr>
                  <a:srgbClr val="000000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3" name="Google Shape;92;p16"/>
            <p:cNvSpPr txBox="1"/>
            <p:nvPr/>
          </p:nvSpPr>
          <p:spPr>
            <a:xfrm flipH="1">
              <a:off x="609133" y="2117042"/>
              <a:ext cx="960898" cy="273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6" tIns="91446" rIns="91446" bIns="91446" anchor="ctr" anchorCtr="0">
              <a:noAutofit/>
            </a:bodyPr>
            <a:lstStyle/>
            <a:p>
              <a:pPr algn="ctr" defTabSz="914583">
                <a:buClr>
                  <a:srgbClr val="000000"/>
                </a:buClr>
                <a:defRPr/>
              </a:pPr>
              <a:r>
                <a:rPr lang="ru-RU" sz="2000" b="1" kern="0" spc="-5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3 026</a:t>
              </a:r>
              <a:endParaRPr lang="ru-RU" sz="2000" b="1" kern="0" spc="-150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74" name="Google Shape;92;p16"/>
            <p:cNvSpPr txBox="1"/>
            <p:nvPr/>
          </p:nvSpPr>
          <p:spPr>
            <a:xfrm flipH="1">
              <a:off x="2629967" y="1738337"/>
              <a:ext cx="951020" cy="26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6" tIns="91446" rIns="91446" bIns="91446" anchor="ctr" anchorCtr="0">
              <a:noAutofit/>
            </a:bodyPr>
            <a:lstStyle/>
            <a:p>
              <a:pPr algn="ctr" defTabSz="914583">
                <a:buClr>
                  <a:srgbClr val="000000"/>
                </a:buClr>
                <a:defRPr/>
              </a:pPr>
              <a:r>
                <a:rPr lang="ru-RU" sz="2000" b="1" kern="0" spc="-5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3 514</a:t>
              </a:r>
              <a:endParaRPr lang="ru-RU" sz="2000" b="1" kern="0" spc="-150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75" name="Google Shape;92;p16"/>
            <p:cNvSpPr txBox="1"/>
            <p:nvPr/>
          </p:nvSpPr>
          <p:spPr>
            <a:xfrm flipH="1">
              <a:off x="1610719" y="1810053"/>
              <a:ext cx="943419" cy="274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6" tIns="91446" rIns="91446" bIns="91446" anchor="ctr" anchorCtr="0">
              <a:noAutofit/>
            </a:bodyPr>
            <a:lstStyle/>
            <a:p>
              <a:pPr algn="ctr" defTabSz="914583">
                <a:buClr>
                  <a:srgbClr val="000000"/>
                </a:buClr>
                <a:defRPr/>
              </a:pPr>
              <a:r>
                <a:rPr lang="ru-RU" sz="2000" b="1" kern="0" spc="-15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3 443</a:t>
              </a:r>
              <a:endParaRPr lang="ru-RU" sz="2000" b="1" kern="0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76" name="Google Shape;92;p16"/>
            <p:cNvSpPr txBox="1"/>
            <p:nvPr/>
          </p:nvSpPr>
          <p:spPr>
            <a:xfrm flipH="1">
              <a:off x="3636302" y="1613853"/>
              <a:ext cx="950647" cy="285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6" tIns="91446" rIns="91446" bIns="91446" anchor="ctr" anchorCtr="0">
              <a:noAutofit/>
            </a:bodyPr>
            <a:lstStyle/>
            <a:p>
              <a:pPr algn="ctr" defTabSz="914583">
                <a:buClr>
                  <a:srgbClr val="000000"/>
                </a:buClr>
                <a:defRPr/>
              </a:pPr>
              <a:r>
                <a:rPr lang="ru-RU" sz="2000" b="1" kern="0" spc="-15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 </a:t>
              </a:r>
              <a:r>
                <a:rPr lang="ru-RU" sz="20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631</a:t>
              </a:r>
              <a:endParaRPr lang="ru-RU" sz="2000" b="1" kern="0" spc="-50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cxnSp>
        <p:nvCxnSpPr>
          <p:cNvPr id="180" name="Прямая со стрелкой 179"/>
          <p:cNvCxnSpPr/>
          <p:nvPr/>
        </p:nvCxnSpPr>
        <p:spPr>
          <a:xfrm flipV="1">
            <a:off x="2271097" y="1774079"/>
            <a:ext cx="404636" cy="278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Прямая со стрелкой 180"/>
          <p:cNvCxnSpPr/>
          <p:nvPr/>
        </p:nvCxnSpPr>
        <p:spPr>
          <a:xfrm flipV="1">
            <a:off x="3514926" y="1768015"/>
            <a:ext cx="404636" cy="278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C5613FF8-EB35-41FA-96AC-10739D9A4DB4}"/>
              </a:ext>
            </a:extLst>
          </p:cNvPr>
          <p:cNvSpPr txBox="1"/>
          <p:nvPr/>
        </p:nvSpPr>
        <p:spPr>
          <a:xfrm>
            <a:off x="1367542" y="1428365"/>
            <a:ext cx="943637" cy="394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20000"/>
              </a:lnSpc>
              <a:defRPr/>
            </a:pPr>
            <a:r>
              <a:rPr lang="ru-RU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+13,8</a:t>
            </a: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b="1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5613FF8-EB35-41FA-96AC-10739D9A4DB4}"/>
              </a:ext>
            </a:extLst>
          </p:cNvPr>
          <p:cNvSpPr txBox="1"/>
          <p:nvPr/>
        </p:nvSpPr>
        <p:spPr>
          <a:xfrm>
            <a:off x="2742347" y="1427146"/>
            <a:ext cx="800404" cy="3943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 defTabSz="914583">
              <a:lnSpc>
                <a:spcPct val="120000"/>
              </a:lnSpc>
              <a:defRPr/>
            </a:pPr>
            <a:r>
              <a:rPr lang="ru-RU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+2,1</a:t>
            </a: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b="1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C5613FF8-EB35-41FA-96AC-10739D9A4DB4}"/>
              </a:ext>
            </a:extLst>
          </p:cNvPr>
          <p:cNvSpPr txBox="1"/>
          <p:nvPr/>
        </p:nvSpPr>
        <p:spPr>
          <a:xfrm>
            <a:off x="4017133" y="1420678"/>
            <a:ext cx="800404" cy="394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just" defTabSz="914583">
              <a:lnSpc>
                <a:spcPct val="120000"/>
              </a:lnSpc>
              <a:defRPr/>
            </a:pPr>
            <a:r>
              <a:rPr lang="ru-RU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+3,3</a:t>
            </a: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b="1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B96AEF5D-03EA-447A-8295-95AFD2CAD2FA}"/>
              </a:ext>
            </a:extLst>
          </p:cNvPr>
          <p:cNvCxnSpPr/>
          <p:nvPr/>
        </p:nvCxnSpPr>
        <p:spPr>
          <a:xfrm flipV="1">
            <a:off x="1302631" y="1947151"/>
            <a:ext cx="404636" cy="278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26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93131" y="249988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бюджета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132660"/>
              </p:ext>
            </p:extLst>
          </p:nvPr>
        </p:nvGraphicFramePr>
        <p:xfrm>
          <a:off x="1165362" y="1269556"/>
          <a:ext cx="10585179" cy="4815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0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66">
                <a:tc>
                  <a:txBody>
                    <a:bodyPr/>
                    <a:lstStyle/>
                    <a:p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1533,6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1476,0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Федерации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 упрощенной системы налогообложения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976,0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Налоги,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сборы и регулярные платежи за пользование природными ресурсами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пошлина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968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81163" y="261442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налоговых доходов бюджета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99725548"/>
              </p:ext>
            </p:extLst>
          </p:nvPr>
        </p:nvGraphicFramePr>
        <p:xfrm>
          <a:off x="985020" y="1098948"/>
          <a:ext cx="345638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82815905"/>
              </p:ext>
            </p:extLst>
          </p:nvPr>
        </p:nvGraphicFramePr>
        <p:xfrm>
          <a:off x="4701042" y="1197546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840803895"/>
              </p:ext>
            </p:extLst>
          </p:nvPr>
        </p:nvGraphicFramePr>
        <p:xfrm>
          <a:off x="8417066" y="1180010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3162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653" y="616927"/>
            <a:ext cx="11665296" cy="93204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2024 году в учреждениях и организациях Стерлитамака прошли мероприятия по финансовой грамотности.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стерлитамаковцев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организованы открытые и бесплатные лекции, мастер-классы, методические семинары. Эксперты провели лекции по вопросам снижения кредитной нагрузки, инвестирования, разобрали популярные схемы финансовых мошенников.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7347" y="143198"/>
            <a:ext cx="6048672" cy="4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2024 году</a:t>
            </a:r>
          </a:p>
        </p:txBody>
      </p:sp>
      <p:sp>
        <p:nvSpPr>
          <p:cNvPr id="7" name="AutoShape 4" descr="AIUwipdWNnE.jpg"/>
          <p:cNvSpPr>
            <a:spLocks noChangeAspect="1" noChangeArrowheads="1"/>
          </p:cNvSpPr>
          <p:nvPr/>
        </p:nvSpPr>
        <p:spPr bwMode="auto">
          <a:xfrm>
            <a:off x="1469359" y="2616063"/>
            <a:ext cx="1603891" cy="160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0E3217-171C-439A-9473-9F68FCB66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" y="1625538"/>
            <a:ext cx="4797634" cy="25944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661C02-DF3F-40CD-A41B-CD440BB4C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52" y="1625538"/>
            <a:ext cx="4653616" cy="25944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E13511-0980-4B8B-9AA3-9796788F7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" y="4293726"/>
            <a:ext cx="4797634" cy="24920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4AC87E-3DD1-4215-BB11-3D2BA1D26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08" y="4293725"/>
            <a:ext cx="4653616" cy="24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96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53171" y="232381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бюджета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910747"/>
              </p:ext>
            </p:extLst>
          </p:nvPr>
        </p:nvGraphicFramePr>
        <p:xfrm>
          <a:off x="1800003" y="1072922"/>
          <a:ext cx="9361040" cy="5501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4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266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041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муниципальной собственности</a:t>
                      </a:r>
                    </a:p>
                    <a:p>
                      <a:pPr algn="ctr"/>
                      <a:endParaRPr lang="ru-RU" sz="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041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2041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природными ресурсами</a:t>
                      </a:r>
                    </a:p>
                    <a:p>
                      <a:endParaRPr lang="ru-RU" sz="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5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2041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санкции, возмещение ущерба</a:t>
                      </a:r>
                    </a:p>
                    <a:p>
                      <a:endParaRPr lang="ru-RU" sz="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5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39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платных услуг (работ) получателями средств бюджетов городских округов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 descr="C:\Documents and Settings\Loner\Рабочий стол\Проект\1550211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90" y="1485581"/>
            <a:ext cx="1536835" cy="10081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6" name="Picture 3" descr="C:\Documents and Settings\Loner\Рабочий стол\Проект\956c08b000913d02f11877d2680b5f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90" y="2637707"/>
            <a:ext cx="153683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7" name="Picture 15" descr="http://gazetagreencity.ru/sites/default/files/field/photo/vozmeshchenie_vreda_okruzh_sred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91" y="3717829"/>
            <a:ext cx="1536833" cy="906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8" name="Picture 4" descr="C:\Documents and Settings\Loner\Рабочий стол\Проект\delklaraci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86" y="4797947"/>
            <a:ext cx="1564368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91" y="5848783"/>
            <a:ext cx="1536833" cy="95235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18052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неналоговых доходов бюджета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08468473"/>
              </p:ext>
            </p:extLst>
          </p:nvPr>
        </p:nvGraphicFramePr>
        <p:xfrm>
          <a:off x="985020" y="765501"/>
          <a:ext cx="3456384" cy="609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73061655"/>
              </p:ext>
            </p:extLst>
          </p:nvPr>
        </p:nvGraphicFramePr>
        <p:xfrm>
          <a:off x="4801443" y="837506"/>
          <a:ext cx="3456384" cy="602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77257151"/>
              </p:ext>
            </p:extLst>
          </p:nvPr>
        </p:nvGraphicFramePr>
        <p:xfrm>
          <a:off x="8473851" y="765501"/>
          <a:ext cx="3456384" cy="609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6753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86392" y="288401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(план) млн. рублей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536066"/>
              </p:ext>
            </p:extLst>
          </p:nvPr>
        </p:nvGraphicFramePr>
        <p:xfrm>
          <a:off x="696990" y="1125538"/>
          <a:ext cx="10729189" cy="210316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808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6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806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безвозмездных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поступлений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259,8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1188,9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1443,5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4186,9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4308,7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4517,4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180,1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180,3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59258260"/>
              </p:ext>
            </p:extLst>
          </p:nvPr>
        </p:nvGraphicFramePr>
        <p:xfrm>
          <a:off x="696987" y="3430588"/>
          <a:ext cx="5976663" cy="340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43268288"/>
              </p:ext>
            </p:extLst>
          </p:nvPr>
        </p:nvGraphicFramePr>
        <p:xfrm>
          <a:off x="6169595" y="3357789"/>
          <a:ext cx="2985306" cy="295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832162147"/>
              </p:ext>
            </p:extLst>
          </p:nvPr>
        </p:nvGraphicFramePr>
        <p:xfrm>
          <a:off x="8833893" y="3393725"/>
          <a:ext cx="3096343" cy="288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0113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9;p17"/>
          <p:cNvSpPr/>
          <p:nvPr/>
        </p:nvSpPr>
        <p:spPr>
          <a:xfrm>
            <a:off x="1177319" y="1934826"/>
            <a:ext cx="4176932" cy="1146340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00;p17"/>
          <p:cNvSpPr/>
          <p:nvPr/>
        </p:nvSpPr>
        <p:spPr>
          <a:xfrm>
            <a:off x="6778029" y="1934826"/>
            <a:ext cx="4176967" cy="1146340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01;p17"/>
          <p:cNvSpPr/>
          <p:nvPr/>
        </p:nvSpPr>
        <p:spPr>
          <a:xfrm>
            <a:off x="1218524" y="4491152"/>
            <a:ext cx="4176833" cy="1145715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02;p17"/>
          <p:cNvSpPr/>
          <p:nvPr/>
        </p:nvSpPr>
        <p:spPr>
          <a:xfrm>
            <a:off x="6778029" y="4460322"/>
            <a:ext cx="4176967" cy="1145715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9;p17"/>
          <p:cNvSpPr/>
          <p:nvPr/>
        </p:nvSpPr>
        <p:spPr>
          <a:xfrm>
            <a:off x="1001006" y="1923973"/>
            <a:ext cx="1145065" cy="114506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10;p17"/>
          <p:cNvSpPr/>
          <p:nvPr/>
        </p:nvSpPr>
        <p:spPr>
          <a:xfrm>
            <a:off x="10141281" y="1934193"/>
            <a:ext cx="1145065" cy="1145065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12;p17"/>
          <p:cNvSpPr/>
          <p:nvPr/>
        </p:nvSpPr>
        <p:spPr>
          <a:xfrm>
            <a:off x="972532" y="4501316"/>
            <a:ext cx="1145065" cy="114506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13;p17"/>
          <p:cNvSpPr/>
          <p:nvPr/>
        </p:nvSpPr>
        <p:spPr>
          <a:xfrm>
            <a:off x="10113891" y="4458368"/>
            <a:ext cx="1145065" cy="1145065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14;p17"/>
          <p:cNvSpPr txBox="1"/>
          <p:nvPr/>
        </p:nvSpPr>
        <p:spPr>
          <a:xfrm>
            <a:off x="10134445" y="2249595"/>
            <a:ext cx="1124511" cy="40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r>
              <a:rPr lang="ru-RU" sz="40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12</a:t>
            </a:r>
            <a:r>
              <a:rPr lang="en" sz="28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lang="en" sz="3601" b="1" kern="0" dirty="0">
              <a:solidFill>
                <a:srgbClr val="FFFFFF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0" name="Google Shape;116;p17"/>
          <p:cNvSpPr txBox="1"/>
          <p:nvPr/>
        </p:nvSpPr>
        <p:spPr>
          <a:xfrm>
            <a:off x="7614124" y="2143970"/>
            <a:ext cx="2504778" cy="66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r" defTabSz="914583">
              <a:buClr>
                <a:srgbClr val="000000"/>
              </a:buClr>
              <a:defRPr/>
            </a:pPr>
            <a:r>
              <a:rPr lang="ru-RU" sz="1900" b="1" kern="0" dirty="0" err="1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Минземимущество</a:t>
            </a:r>
            <a:r>
              <a:rPr lang="ru-RU" sz="19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21" name="Google Shape;119;p17"/>
          <p:cNvSpPr txBox="1"/>
          <p:nvPr/>
        </p:nvSpPr>
        <p:spPr>
          <a:xfrm>
            <a:off x="2229717" y="2007019"/>
            <a:ext cx="2273743" cy="66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t" anchorCtr="0">
            <a:noAutofit/>
          </a:bodyPr>
          <a:lstStyle/>
          <a:p>
            <a:pPr defTabSz="914583">
              <a:lnSpc>
                <a:spcPct val="90000"/>
              </a:lnSpc>
              <a:buClr>
                <a:srgbClr val="000000"/>
              </a:buClr>
              <a:defRPr/>
            </a:pPr>
            <a:r>
              <a:rPr lang="ru-RU" sz="19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22" name="Google Shape;123;p17"/>
          <p:cNvSpPr txBox="1"/>
          <p:nvPr/>
        </p:nvSpPr>
        <p:spPr>
          <a:xfrm>
            <a:off x="1001006" y="2273781"/>
            <a:ext cx="1145065" cy="40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r>
              <a:rPr lang="ru-RU" sz="40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83</a:t>
            </a:r>
            <a:r>
              <a:rPr lang="en" sz="28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lang="en" sz="4001" b="1" kern="0" dirty="0">
              <a:solidFill>
                <a:srgbClr val="FFFFFF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1089" y="4631637"/>
            <a:ext cx="2261936" cy="881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583">
              <a:lnSpc>
                <a:spcPct val="90000"/>
              </a:lnSpc>
              <a:buClr>
                <a:srgbClr val="000000"/>
              </a:buClr>
              <a:defRPr/>
            </a:pPr>
            <a:r>
              <a:rPr lang="ru-RU" sz="19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МКУ «Городская казна» </a:t>
            </a:r>
          </a:p>
          <a:p>
            <a:pPr defTabSz="914583">
              <a:lnSpc>
                <a:spcPct val="90000"/>
              </a:lnSpc>
              <a:buClr>
                <a:srgbClr val="000000"/>
              </a:buClr>
              <a:defRPr/>
            </a:pPr>
            <a:r>
              <a:rPr lang="ru-RU" sz="19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24" name="Google Shape;710;p35"/>
          <p:cNvSpPr txBox="1"/>
          <p:nvPr/>
        </p:nvSpPr>
        <p:spPr>
          <a:xfrm rot="10800000" flipV="1">
            <a:off x="7614124" y="4655957"/>
            <a:ext cx="2394800" cy="81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r" defTabSz="914583">
              <a:buClr>
                <a:srgbClr val="000000"/>
              </a:buClr>
              <a:defRPr/>
            </a:pPr>
            <a:r>
              <a:rPr lang="ru-RU" sz="1900" b="1" kern="0" dirty="0">
                <a:solidFill>
                  <a:srgbClr val="303030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Прочие администраторы доходов</a:t>
            </a:r>
            <a:endParaRPr sz="1900" b="1" kern="0" dirty="0">
              <a:solidFill>
                <a:srgbClr val="303030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25" name="Google Shape;111;p17"/>
          <p:cNvSpPr txBox="1"/>
          <p:nvPr/>
        </p:nvSpPr>
        <p:spPr>
          <a:xfrm>
            <a:off x="1122488" y="4829554"/>
            <a:ext cx="902101" cy="40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r>
              <a:rPr lang="ru-RU" sz="40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4</a:t>
            </a:r>
            <a:r>
              <a:rPr lang="en" sz="28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lang="en" sz="3201" b="1" kern="0" dirty="0">
              <a:solidFill>
                <a:srgbClr val="FFFFFF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6" name="Google Shape;111;p17"/>
          <p:cNvSpPr txBox="1"/>
          <p:nvPr/>
        </p:nvSpPr>
        <p:spPr>
          <a:xfrm>
            <a:off x="10251892" y="4812156"/>
            <a:ext cx="935129" cy="40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r>
              <a:rPr lang="ru-RU" sz="40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1</a:t>
            </a:r>
            <a:r>
              <a:rPr lang="en" sz="28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</a:p>
        </p:txBody>
      </p: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53309" y="378606"/>
            <a:ext cx="11841689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010306" y="1133231"/>
          <a:ext cx="6751684" cy="572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3603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65139" y="261442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2025 год, млн. рублей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56602547"/>
              </p:ext>
            </p:extLst>
          </p:nvPr>
        </p:nvGraphicFramePr>
        <p:xfrm>
          <a:off x="1239183" y="1269554"/>
          <a:ext cx="489686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13490"/>
              </p:ext>
            </p:extLst>
          </p:nvPr>
        </p:nvGraphicFramePr>
        <p:xfrm>
          <a:off x="6169595" y="2349675"/>
          <a:ext cx="5184574" cy="1455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9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96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265144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571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93131" y="18943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2025 год,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82582279"/>
              </p:ext>
            </p:extLst>
          </p:nvPr>
        </p:nvGraphicFramePr>
        <p:xfrm>
          <a:off x="1245294" y="772422"/>
          <a:ext cx="10585176" cy="561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6079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2025 год,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52329328"/>
              </p:ext>
            </p:extLst>
          </p:nvPr>
        </p:nvGraphicFramePr>
        <p:xfrm>
          <a:off x="913011" y="1197549"/>
          <a:ext cx="10513168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2501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на 2025 год,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90879944"/>
              </p:ext>
            </p:extLst>
          </p:nvPr>
        </p:nvGraphicFramePr>
        <p:xfrm>
          <a:off x="913011" y="1197549"/>
          <a:ext cx="10513168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5857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4151" y="261442"/>
            <a:ext cx="10441159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2025 год и плановый период 2026 и 2027 годы, млн. рублей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29956558"/>
              </p:ext>
            </p:extLst>
          </p:nvPr>
        </p:nvGraphicFramePr>
        <p:xfrm>
          <a:off x="2281164" y="1125538"/>
          <a:ext cx="8798396" cy="365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16419"/>
              </p:ext>
            </p:extLst>
          </p:nvPr>
        </p:nvGraphicFramePr>
        <p:xfrm>
          <a:off x="2425181" y="4869957"/>
          <a:ext cx="792088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7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3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3068,6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942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822" y="1171004"/>
            <a:ext cx="5256261" cy="113877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– выплачиваемы 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1767" y="2734685"/>
            <a:ext cx="10312366" cy="1708160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Бюджетного кодекса Российской Федерации).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6191728" y="2318916"/>
            <a:ext cx="532449" cy="43887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21445" y="4835511"/>
            <a:ext cx="9073009" cy="166199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ведомствам. 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191725" y="4442847"/>
            <a:ext cx="532449" cy="43887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26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Стерлитамак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1926" y="1875934"/>
            <a:ext cx="4032449" cy="388843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самых красивых городов Башкортостана, стал домом для 280 тысяч жителей. Это второй после Уфы по численности населения, промышленному и культурному потенциалу город республики.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республиканского значения, образует муниципальное образование Городской округ город Стерлитамак как единственный населённый пункт в его составе.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химической промышленности и машиностроения, один из центров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Стерлитамакской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агломерации.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Здесь размещена крупная промышленность (производство соды, каучука), активный потребительский рынок, крупные торговые центры, развитая инфраструктура социокультурных объектов, которой пользуются, в том числе жители всей агломерации.</a:t>
            </a:r>
            <a:r>
              <a:rPr lang="ru-RU" sz="1500" dirty="0">
                <a:highlight>
                  <a:srgbClr val="FFFFFF"/>
                </a:highligh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Стерлитамак будущего – это город </a:t>
            </a:r>
            <a:b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</a:br>
            <a: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 диверсифицированной экономикой и разнообразной городской средой, позволяющей реализовать всё многообразие образов жизни горожан.</a:t>
            </a:r>
            <a:endParaRPr lang="ru-RU" sz="15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www.google.com/maps/vt/data=nHtTZczQNlmQyTvkswKPOUiUmZJ90zMJyYK58MciRyRdglLjV-Zl-ZGsp5d7fQQU0Xu6jyT40DWfv1B8Z3QbSGDLgHZadJ5NV8AgCu7UZ8CW-nWh7lKLuKvUal1VW78mYFaLRyxCoaDj13weJgDhMV5bLyDJLe7y8D3DzOgno6Qfed3YWa4h1zdQwWrqN0yFmWNVFEdbMelOPojpDM6HObeNetsEih8XRLrddpgBDvA7WZZiv39_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" b="3774"/>
          <a:stretch/>
        </p:blipFill>
        <p:spPr bwMode="auto">
          <a:xfrm>
            <a:off x="1143214" y="1845618"/>
            <a:ext cx="632252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98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77107" y="222246"/>
            <a:ext cx="10312366" cy="171493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расходной части бюджета городского округа город Стерлитамак Республики Башкортостан в 2025 году и на период до 2027 года обусловлены необходимостью реализации следующих подходов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80963" y="4217079"/>
            <a:ext cx="11377264" cy="262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50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75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90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-обеспечить высокую результативность расходов бюджета в рамках федеральных, региональных и национальных проектов;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-обеспечить открытость и прозрачность бюджетного процесса;   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  </a:r>
          </a:p>
          <a:p>
            <a:pPr algn="l"/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-усилить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  </a:r>
            <a:endParaRPr lang="ru-RU" sz="1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1003" y="1978493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установленных Правительством Республики Башкортостан нормативов формирования расходов на содержание органов местного самоуправления</a:t>
            </a:r>
            <a:endParaRPr lang="ru-RU" sz="1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61083" y="2690403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заработной платы работников учреждений бюджетной сферы с учетом установленного с 1 января 2025 года минимального размера оплаты труда 21 860 рублей (с районным коэффициентом –25 139,00 рублей)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40401" y="3463140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829859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849115" y="765501"/>
            <a:ext cx="9302244" cy="5904653"/>
            <a:chOff x="12364" y="486489"/>
            <a:chExt cx="9151354" cy="5679854"/>
          </a:xfrm>
        </p:grpSpPr>
        <p:sp>
          <p:nvSpPr>
            <p:cNvPr id="5" name="Rectangle 57"/>
            <p:cNvSpPr/>
            <p:nvPr/>
          </p:nvSpPr>
          <p:spPr>
            <a:xfrm>
              <a:off x="12364" y="486489"/>
              <a:ext cx="9131636" cy="5679854"/>
            </a:xfrm>
            <a:prstGeom prst="rect">
              <a:avLst/>
            </a:prstGeom>
            <a:pattFill prst="smGrid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49"/>
            </a:p>
          </p:txBody>
        </p:sp>
        <p:sp>
          <p:nvSpPr>
            <p:cNvPr id="6" name="Rectangle 30"/>
            <p:cNvSpPr/>
            <p:nvPr/>
          </p:nvSpPr>
          <p:spPr>
            <a:xfrm>
              <a:off x="19719" y="486489"/>
              <a:ext cx="9143999" cy="56798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49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82563" y="1368937"/>
              <a:ext cx="8980535" cy="4631813"/>
              <a:chOff x="82563" y="1368937"/>
              <a:chExt cx="8980535" cy="4631813"/>
            </a:xfrm>
          </p:grpSpPr>
          <p:cxnSp>
            <p:nvCxnSpPr>
              <p:cNvPr id="27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>
              <a:xfrm flipV="1">
                <a:off x="5482654" y="2934590"/>
                <a:ext cx="1316794" cy="75410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511261" y="1851565"/>
                <a:ext cx="1336578" cy="1229211"/>
              </a:xfrm>
              <a:prstGeom prst="bentConnector2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Группа 7"/>
              <p:cNvGrpSpPr/>
              <p:nvPr/>
            </p:nvGrpSpPr>
            <p:grpSpPr>
              <a:xfrm>
                <a:off x="82563" y="1368937"/>
                <a:ext cx="5520848" cy="4631813"/>
                <a:chOff x="321586" y="0"/>
                <a:chExt cx="7361130" cy="6175750"/>
              </a:xfrm>
            </p:grpSpPr>
            <p:grpSp>
              <p:nvGrpSpPr>
                <p:cNvPr id="42" name="Группа 41"/>
                <p:cNvGrpSpPr/>
                <p:nvPr/>
              </p:nvGrpSpPr>
              <p:grpSpPr>
                <a:xfrm>
                  <a:off x="321586" y="0"/>
                  <a:ext cx="7361130" cy="6175750"/>
                  <a:chOff x="77895" y="103647"/>
                  <a:chExt cx="7361130" cy="6175750"/>
                </a:xfrm>
              </p:grpSpPr>
              <p:grpSp>
                <p:nvGrpSpPr>
                  <p:cNvPr id="44" name="Группа 43"/>
                  <p:cNvGrpSpPr/>
                  <p:nvPr/>
                </p:nvGrpSpPr>
                <p:grpSpPr>
                  <a:xfrm>
                    <a:off x="77895" y="103647"/>
                    <a:ext cx="7361130" cy="6175750"/>
                    <a:chOff x="97090" y="176389"/>
                    <a:chExt cx="7361130" cy="6175750"/>
                  </a:xfrm>
                </p:grpSpPr>
                <p:grpSp>
                  <p:nvGrpSpPr>
                    <p:cNvPr id="59" name="Группа 58"/>
                    <p:cNvGrpSpPr/>
                    <p:nvPr/>
                  </p:nvGrpSpPr>
                  <p:grpSpPr>
                    <a:xfrm>
                      <a:off x="97090" y="176389"/>
                      <a:ext cx="7361130" cy="6175750"/>
                      <a:chOff x="104776" y="209551"/>
                      <a:chExt cx="7361130" cy="6175750"/>
                    </a:xfrm>
                  </p:grpSpPr>
                  <p:sp>
                    <p:nvSpPr>
                      <p:cNvPr id="71" name="Скругленный прямоугольник 70"/>
                      <p:cNvSpPr/>
                      <p:nvPr/>
                    </p:nvSpPr>
                    <p:spPr>
                      <a:xfrm>
                        <a:off x="3212504" y="5059367"/>
                        <a:ext cx="4253402" cy="312450"/>
                      </a:xfrm>
                      <a:prstGeom prst="roundRect">
                        <a:avLst/>
                      </a:prstGeom>
                      <a:gradFill>
                        <a:gsLst>
                          <a:gs pos="11000">
                            <a:schemeClr val="accent3">
                              <a:lumMod val="67000"/>
                            </a:schemeClr>
                          </a:gs>
                          <a:gs pos="62000">
                            <a:schemeClr val="accent3">
                              <a:lumMod val="97000"/>
                              <a:lumOff val="3000"/>
                            </a:schemeClr>
                          </a:gs>
                          <a:gs pos="96000">
                            <a:schemeClr val="accent3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  <p:sp>
                    <p:nvSpPr>
                      <p:cNvPr id="72" name="Овал 71"/>
                      <p:cNvSpPr/>
                      <p:nvPr/>
                    </p:nvSpPr>
                    <p:spPr>
                      <a:xfrm>
                        <a:off x="104776" y="209551"/>
                        <a:ext cx="6343650" cy="617575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11000">
                            <a:schemeClr val="accent3">
                              <a:lumMod val="67000"/>
                            </a:schemeClr>
                          </a:gs>
                          <a:gs pos="62000">
                            <a:schemeClr val="accent3">
                              <a:lumMod val="97000"/>
                              <a:lumOff val="3000"/>
                            </a:schemeClr>
                          </a:gs>
                          <a:gs pos="96000">
                            <a:schemeClr val="accent3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</p:grpSp>
                <p:grpSp>
                  <p:nvGrpSpPr>
                    <p:cNvPr id="60" name="Группа 59"/>
                    <p:cNvGrpSpPr/>
                    <p:nvPr/>
                  </p:nvGrpSpPr>
                  <p:grpSpPr>
                    <a:xfrm>
                      <a:off x="392477" y="489212"/>
                      <a:ext cx="7065743" cy="5562600"/>
                      <a:chOff x="392477" y="489212"/>
                      <a:chExt cx="7065743" cy="5562600"/>
                    </a:xfrm>
                  </p:grpSpPr>
                  <p:sp>
                    <p:nvSpPr>
                      <p:cNvPr id="69" name="Скругленный прямоугольник 68"/>
                      <p:cNvSpPr/>
                      <p:nvPr/>
                    </p:nvSpPr>
                    <p:spPr>
                      <a:xfrm>
                        <a:off x="4261890" y="4661243"/>
                        <a:ext cx="3196330" cy="312450"/>
                      </a:xfrm>
                      <a:prstGeom prst="roundRect">
                        <a:avLst/>
                      </a:prstGeom>
                      <a:gradFill>
                        <a:gsLst>
                          <a:gs pos="3000">
                            <a:srgbClr val="85DB93"/>
                          </a:gs>
                          <a:gs pos="95000">
                            <a:schemeClr val="accent6">
                              <a:lumMod val="75000"/>
                            </a:schemeClr>
                          </a:gs>
                        </a:gsLst>
                        <a:lin ang="1620000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  <p:sp>
                    <p:nvSpPr>
                      <p:cNvPr id="70" name="Овал 69"/>
                      <p:cNvSpPr/>
                      <p:nvPr/>
                    </p:nvSpPr>
                    <p:spPr>
                      <a:xfrm>
                        <a:off x="392477" y="489212"/>
                        <a:ext cx="5781675" cy="55626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3000">
                            <a:srgbClr val="85DB93"/>
                          </a:gs>
                          <a:gs pos="95000">
                            <a:schemeClr val="accent6">
                              <a:lumMod val="75000"/>
                            </a:schemeClr>
                          </a:gs>
                        </a:gsLst>
                        <a:lin ang="81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</p:grpSp>
                <p:grpSp>
                  <p:nvGrpSpPr>
                    <p:cNvPr id="61" name="Группа 60"/>
                    <p:cNvGrpSpPr/>
                    <p:nvPr/>
                  </p:nvGrpSpPr>
                  <p:grpSpPr>
                    <a:xfrm>
                      <a:off x="768581" y="784486"/>
                      <a:ext cx="6670443" cy="4972050"/>
                      <a:chOff x="724429" y="784486"/>
                      <a:chExt cx="6670443" cy="4972050"/>
                    </a:xfrm>
                  </p:grpSpPr>
                  <p:grpSp>
                    <p:nvGrpSpPr>
                      <p:cNvPr id="62" name="Группа 61"/>
                      <p:cNvGrpSpPr/>
                      <p:nvPr/>
                    </p:nvGrpSpPr>
                    <p:grpSpPr>
                      <a:xfrm>
                        <a:off x="724429" y="784486"/>
                        <a:ext cx="6670443" cy="4972050"/>
                        <a:chOff x="571501" y="1112330"/>
                        <a:chExt cx="6670443" cy="4972050"/>
                      </a:xfrm>
                    </p:grpSpPr>
                    <p:sp>
                      <p:nvSpPr>
                        <p:cNvPr id="67" name="Скругленный прямоугольник 66"/>
                        <p:cNvSpPr/>
                        <p:nvPr/>
                      </p:nvSpPr>
                      <p:spPr>
                        <a:xfrm>
                          <a:off x="4537076" y="4619493"/>
                          <a:ext cx="2704868" cy="312450"/>
                        </a:xfrm>
                        <a:prstGeom prst="roundRect">
                          <a:avLst/>
                        </a:prstGeom>
                        <a:gradFill>
                          <a:gsLst>
                            <a:gs pos="29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62000">
                              <a:srgbClr val="F78221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68" name="Овал 67"/>
                        <p:cNvSpPr/>
                        <p:nvPr/>
                      </p:nvSpPr>
                      <p:spPr>
                        <a:xfrm>
                          <a:off x="571501" y="1112330"/>
                          <a:ext cx="5091474" cy="4972050"/>
                        </a:xfrm>
                        <a:prstGeom prst="ellipse">
                          <a:avLst/>
                        </a:prstGeom>
                        <a:gradFill>
                          <a:gsLst>
                            <a:gs pos="9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62000">
                              <a:srgbClr val="F78221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</p:grpSp>
                  <p:grpSp>
                    <p:nvGrpSpPr>
                      <p:cNvPr id="63" name="Группа 62"/>
                      <p:cNvGrpSpPr/>
                      <p:nvPr/>
                    </p:nvGrpSpPr>
                    <p:grpSpPr>
                      <a:xfrm>
                        <a:off x="1035365" y="1044870"/>
                        <a:ext cx="6353185" cy="4316360"/>
                        <a:chOff x="514350" y="390525"/>
                        <a:chExt cx="8096564" cy="5837696"/>
                      </a:xfrm>
                    </p:grpSpPr>
                    <p:sp>
                      <p:nvSpPr>
                        <p:cNvPr id="64" name="Скругленный прямоугольник 63"/>
                        <p:cNvSpPr/>
                        <p:nvPr/>
                      </p:nvSpPr>
                      <p:spPr>
                        <a:xfrm>
                          <a:off x="5163801" y="4222585"/>
                          <a:ext cx="3447113" cy="422576"/>
                        </a:xfrm>
                        <a:prstGeom prst="roundRect">
                          <a:avLst/>
                        </a:prstGeom>
                        <a:gradFill>
                          <a:gsLst>
                            <a:gs pos="60000">
                              <a:srgbClr val="0AC5DC"/>
                            </a:gs>
                            <a:gs pos="4000">
                              <a:srgbClr val="73E9F9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65" name="Овал 64"/>
                        <p:cNvSpPr/>
                        <p:nvPr/>
                      </p:nvSpPr>
                      <p:spPr>
                        <a:xfrm>
                          <a:off x="514350" y="390525"/>
                          <a:ext cx="5753100" cy="5837696"/>
                        </a:xfrm>
                        <a:prstGeom prst="ellipse">
                          <a:avLst/>
                        </a:prstGeom>
                        <a:gradFill>
                          <a:gsLst>
                            <a:gs pos="58000">
                              <a:srgbClr val="0AC5DC"/>
                            </a:gs>
                            <a:gs pos="4000">
                              <a:srgbClr val="73E9F9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66" name="Oval 24">
                          <a:extLst>
                            <a:ext uri="{FF2B5EF4-FFF2-40B4-BE49-F238E27FC236}">
                              <a16:creationId xmlns:a16="http://schemas.microsoft.com/office/drawing/2014/main" id="{EC0C2F50-584E-4369-BF81-C922804B8E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09017" y="2229372"/>
                          <a:ext cx="2160001" cy="216000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100000">
                              <a:srgbClr val="FFFFFF"/>
                            </a:gs>
                            <a:gs pos="0">
                              <a:srgbClr val="DDE2E3"/>
                            </a:gs>
                          </a:gsLst>
                          <a:lin ang="13500000" scaled="1"/>
                          <a:tileRect/>
                        </a:gradFill>
                        <a:ln>
                          <a:noFill/>
                        </a:ln>
                        <a:effectLst>
                          <a:outerShdw blurRad="3810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dk1"/>
                        </a:fillRef>
                        <a:effectRef idx="1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49"/>
                        </a:p>
                      </p:txBody>
                    </p:sp>
                  </p:grpSp>
                </p:grpSp>
              </p:grpSp>
              <p:grpSp>
                <p:nvGrpSpPr>
                  <p:cNvPr id="45" name="Группа 44"/>
                  <p:cNvGrpSpPr/>
                  <p:nvPr/>
                </p:nvGrpSpPr>
                <p:grpSpPr>
                  <a:xfrm>
                    <a:off x="1347532" y="1251889"/>
                    <a:ext cx="6091493" cy="3842727"/>
                    <a:chOff x="7456611" y="537513"/>
                    <a:chExt cx="6091493" cy="3842727"/>
                  </a:xfrm>
                </p:grpSpPr>
                <p:grpSp>
                  <p:nvGrpSpPr>
                    <p:cNvPr id="46" name="Группа 45"/>
                    <p:cNvGrpSpPr/>
                    <p:nvPr/>
                  </p:nvGrpSpPr>
                  <p:grpSpPr>
                    <a:xfrm>
                      <a:off x="7456611" y="537513"/>
                      <a:ext cx="6091493" cy="3842727"/>
                      <a:chOff x="6854590" y="428330"/>
                      <a:chExt cx="6020279" cy="3726548"/>
                    </a:xfrm>
                    <a:solidFill>
                      <a:srgbClr val="EDB336"/>
                    </a:solidFill>
                  </p:grpSpPr>
                  <p:sp>
                    <p:nvSpPr>
                      <p:cNvPr id="57" name="Скругленный прямоугольник 56"/>
                      <p:cNvSpPr/>
                      <p:nvPr/>
                    </p:nvSpPr>
                    <p:spPr>
                      <a:xfrm>
                        <a:off x="8158187" y="2536901"/>
                        <a:ext cx="4716682" cy="312450"/>
                      </a:xfrm>
                      <a:prstGeom prst="roundRect">
                        <a:avLst/>
                      </a:prstGeom>
                      <a:gradFill>
                        <a:gsLst>
                          <a:gs pos="58000">
                            <a:srgbClr val="FDCF35"/>
                          </a:gs>
                          <a:gs pos="16000">
                            <a:srgbClr val="F5F874"/>
                          </a:gs>
                        </a:gsLst>
                        <a:lin ang="810000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  <p:sp>
                    <p:nvSpPr>
                      <p:cNvPr id="58" name="Овал 57"/>
                      <p:cNvSpPr/>
                      <p:nvPr/>
                    </p:nvSpPr>
                    <p:spPr>
                      <a:xfrm>
                        <a:off x="6854590" y="428330"/>
                        <a:ext cx="3918185" cy="3726548"/>
                      </a:xfrm>
                      <a:prstGeom prst="ellipse">
                        <a:avLst/>
                      </a:prstGeom>
                      <a:gradFill>
                        <a:gsLst>
                          <a:gs pos="31000">
                            <a:srgbClr val="FDCF35"/>
                          </a:gs>
                          <a:gs pos="16000">
                            <a:srgbClr val="F5F874"/>
                          </a:gs>
                        </a:gsLst>
                        <a:lin ang="810000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</p:grpSp>
                <p:grpSp>
                  <p:nvGrpSpPr>
                    <p:cNvPr id="47" name="Группа 46"/>
                    <p:cNvGrpSpPr/>
                    <p:nvPr/>
                  </p:nvGrpSpPr>
                  <p:grpSpPr>
                    <a:xfrm>
                      <a:off x="7712902" y="868227"/>
                      <a:ext cx="5835202" cy="3233533"/>
                      <a:chOff x="7413870" y="1276392"/>
                      <a:chExt cx="5835202" cy="3233533"/>
                    </a:xfrm>
                  </p:grpSpPr>
                  <p:grpSp>
                    <p:nvGrpSpPr>
                      <p:cNvPr id="48" name="Группа 47"/>
                      <p:cNvGrpSpPr/>
                      <p:nvPr/>
                    </p:nvGrpSpPr>
                    <p:grpSpPr>
                      <a:xfrm>
                        <a:off x="7413870" y="1276392"/>
                        <a:ext cx="5835202" cy="3233533"/>
                        <a:chOff x="6828709" y="608895"/>
                        <a:chExt cx="5835202" cy="3233533"/>
                      </a:xfrm>
                    </p:grpSpPr>
                    <p:sp>
                      <p:nvSpPr>
                        <p:cNvPr id="55" name="Скругленный прямоугольник 54"/>
                        <p:cNvSpPr/>
                        <p:nvPr/>
                      </p:nvSpPr>
                      <p:spPr>
                        <a:xfrm>
                          <a:off x="7874033" y="2069436"/>
                          <a:ext cx="4789878" cy="312450"/>
                        </a:xfrm>
                        <a:prstGeom prst="roundRect">
                          <a:avLst/>
                        </a:prstGeom>
                        <a:gradFill>
                          <a:gsLst>
                            <a:gs pos="66000">
                              <a:srgbClr val="C54199"/>
                            </a:gs>
                            <a:gs pos="35000">
                              <a:srgbClr val="EE7EC9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56" name="Овал 55"/>
                        <p:cNvSpPr/>
                        <p:nvPr/>
                      </p:nvSpPr>
                      <p:spPr>
                        <a:xfrm>
                          <a:off x="6828709" y="608895"/>
                          <a:ext cx="3372566" cy="3233533"/>
                        </a:xfrm>
                        <a:prstGeom prst="ellipse">
                          <a:avLst/>
                        </a:prstGeom>
                        <a:gradFill>
                          <a:gsLst>
                            <a:gs pos="69000">
                              <a:srgbClr val="C54199"/>
                            </a:gs>
                            <a:gs pos="35000">
                              <a:srgbClr val="EE7EC9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</p:grpSp>
                  <p:grpSp>
                    <p:nvGrpSpPr>
                      <p:cNvPr id="49" name="Группа 48"/>
                      <p:cNvGrpSpPr/>
                      <p:nvPr/>
                    </p:nvGrpSpPr>
                    <p:grpSpPr>
                      <a:xfrm>
                        <a:off x="7693616" y="1601555"/>
                        <a:ext cx="5555456" cy="2661820"/>
                        <a:chOff x="7066775" y="1175123"/>
                        <a:chExt cx="5555456" cy="2661820"/>
                      </a:xfrm>
                    </p:grpSpPr>
                    <p:sp>
                      <p:nvSpPr>
                        <p:cNvPr id="53" name="Скругленный прямоугольник 52"/>
                        <p:cNvSpPr/>
                        <p:nvPr/>
                      </p:nvSpPr>
                      <p:spPr>
                        <a:xfrm>
                          <a:off x="7829464" y="1903771"/>
                          <a:ext cx="4792767" cy="312450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73000">
                              <a:srgbClr val="7030A0"/>
                            </a:gs>
                            <a:gs pos="32000">
                              <a:srgbClr val="AF8FDD"/>
                            </a:gs>
                          </a:gsLst>
                          <a:lin ang="27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 dirty="0"/>
                        </a:p>
                      </p:txBody>
                    </p:sp>
                    <p:sp>
                      <p:nvSpPr>
                        <p:cNvPr id="54" name="Овал 53"/>
                        <p:cNvSpPr/>
                        <p:nvPr/>
                      </p:nvSpPr>
                      <p:spPr>
                        <a:xfrm>
                          <a:off x="7066775" y="1175123"/>
                          <a:ext cx="2835698" cy="2661820"/>
                        </a:xfrm>
                        <a:prstGeom prst="ellipse">
                          <a:avLst/>
                        </a:prstGeom>
                        <a:gradFill>
                          <a:gsLst>
                            <a:gs pos="50000">
                              <a:srgbClr val="7030A0"/>
                            </a:gs>
                            <a:gs pos="13000">
                              <a:srgbClr val="AF8FDD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</p:grpSp>
                  <p:grpSp>
                    <p:nvGrpSpPr>
                      <p:cNvPr id="50" name="Группа 49"/>
                      <p:cNvGrpSpPr/>
                      <p:nvPr/>
                    </p:nvGrpSpPr>
                    <p:grpSpPr>
                      <a:xfrm>
                        <a:off x="7973596" y="1893843"/>
                        <a:ext cx="5275476" cy="2135767"/>
                        <a:chOff x="6397032" y="1702296"/>
                        <a:chExt cx="5275476" cy="2135767"/>
                      </a:xfrm>
                    </p:grpSpPr>
                    <p:sp>
                      <p:nvSpPr>
                        <p:cNvPr id="51" name="Скругленный прямоугольник 50"/>
                        <p:cNvSpPr/>
                        <p:nvPr/>
                      </p:nvSpPr>
                      <p:spPr>
                        <a:xfrm>
                          <a:off x="7419106" y="1702296"/>
                          <a:ext cx="4253402" cy="312450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70000">
                              <a:srgbClr val="0AC5DC"/>
                            </a:gs>
                            <a:gs pos="40000">
                              <a:srgbClr val="73E9F9"/>
                            </a:gs>
                          </a:gsLst>
                          <a:lin ang="27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52" name="Овал 51"/>
                        <p:cNvSpPr/>
                        <p:nvPr/>
                      </p:nvSpPr>
                      <p:spPr>
                        <a:xfrm>
                          <a:off x="6397032" y="1702296"/>
                          <a:ext cx="2223179" cy="2135767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48000">
                              <a:srgbClr val="0AC5DC"/>
                            </a:gs>
                            <a:gs pos="25000">
                              <a:srgbClr val="73E9F9"/>
                            </a:gs>
                          </a:gsLst>
                          <a:lin ang="27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</p:grpSp>
                </p:grpSp>
              </p:grpSp>
            </p:grpSp>
            <p:sp>
              <p:nvSpPr>
                <p:cNvPr id="43" name="Oval 24">
                  <a:extLst>
                    <a:ext uri="{FF2B5EF4-FFF2-40B4-BE49-F238E27FC236}">
                      <a16:creationId xmlns:a16="http://schemas.microsoft.com/office/drawing/2014/main" id="{EC0C2F50-584E-4369-BF81-C922804B8EC7}"/>
                    </a:ext>
                  </a:extLst>
                </p:cNvPr>
                <p:cNvSpPr/>
                <p:nvPr/>
              </p:nvSpPr>
              <p:spPr>
                <a:xfrm>
                  <a:off x="2660980" y="2408856"/>
                  <a:ext cx="1774802" cy="154698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FFFFF"/>
                    </a:gs>
                    <a:gs pos="0">
                      <a:srgbClr val="DDE2E3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3810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</a:rPr>
                    <a:t>9165,5 </a:t>
                  </a:r>
                  <a:r>
                    <a:rPr lang="ru-RU" sz="1349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</a:rPr>
                    <a:t>млн руб.</a:t>
                  </a:r>
                  <a:endParaRPr lang="en-IN" sz="1349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9" name="Rectangle: Rounded Corners 37">
                <a:extLst>
                  <a:ext uri="{FF2B5EF4-FFF2-40B4-BE49-F238E27FC236}">
                    <a16:creationId xmlns:a16="http://schemas.microsoft.com/office/drawing/2014/main" id="{FAE596AC-7D6C-4FBB-80A1-FBF3DF8975EF}"/>
                  </a:ext>
                </a:extLst>
              </p:cNvPr>
              <p:cNvSpPr/>
              <p:nvPr/>
            </p:nvSpPr>
            <p:spPr>
              <a:xfrm>
                <a:off x="6821568" y="1567058"/>
                <a:ext cx="2220925" cy="44580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0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23709" y="2124136"/>
                <a:ext cx="2218784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2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15237" y="2715661"/>
                <a:ext cx="2227256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3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799448" y="3272122"/>
                <a:ext cx="2234499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4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21636" y="3825847"/>
                <a:ext cx="2220857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5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15237" y="4360948"/>
                <a:ext cx="2239736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6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35612" y="4933822"/>
                <a:ext cx="2207705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7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41752" y="5506696"/>
                <a:ext cx="2200742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22809" y="1640366"/>
                <a:ext cx="2211139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Образование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15411" y="2161978"/>
                <a:ext cx="2218536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Национальная экономика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799448" y="2704106"/>
                <a:ext cx="2241953" cy="460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Жилищно-коммунальное хозяйство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11030" y="3268867"/>
                <a:ext cx="2241953" cy="460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Общегосударственные расходы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23767" y="3886912"/>
                <a:ext cx="2210179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Социальная политика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07081" y="4352242"/>
                <a:ext cx="2241953" cy="460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Физическая культура и спорт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21145" y="5018314"/>
                <a:ext cx="2241953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Культура, кинематография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49107" y="5553415"/>
                <a:ext cx="2184838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Прочие расходы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98778" y="2418318"/>
                <a:ext cx="1192610" cy="923750"/>
              </a:xfrm>
              <a:prstGeom prst="bentConnector3">
                <a:avLst>
                  <a:gd name="adj1" fmla="val 35396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3727" y="3523072"/>
                <a:ext cx="1206800" cy="508781"/>
              </a:xfrm>
              <a:prstGeom prst="bentConnector3">
                <a:avLst>
                  <a:gd name="adj1" fmla="val 68762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5616932" y="5194629"/>
                <a:ext cx="1224820" cy="543163"/>
              </a:xfrm>
              <a:prstGeom prst="bentConnector3">
                <a:avLst>
                  <a:gd name="adj1" fmla="val 33647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5744" y="4860149"/>
                <a:ext cx="1210151" cy="25645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  <a:stCxn id="67" idx="3"/>
                <a:endCxn id="15" idx="1"/>
              </p:cNvCxnSpPr>
              <p:nvPr/>
            </p:nvCxnSpPr>
            <p:spPr>
              <a:xfrm>
                <a:off x="5589014" y="4572552"/>
                <a:ext cx="1226224" cy="19492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  <a:stCxn id="64" idx="3"/>
              </p:cNvCxnSpPr>
              <p:nvPr/>
            </p:nvCxnSpPr>
            <p:spPr>
              <a:xfrm flipV="1">
                <a:off x="5584272" y="4154795"/>
                <a:ext cx="1216250" cy="107725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4942590" y="2909847"/>
                <a:ext cx="866489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6136,6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4973580" y="3246714"/>
                <a:ext cx="848080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678,0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50111" y="3538367"/>
                <a:ext cx="767062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822,3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61755" y="3832541"/>
                <a:ext cx="767254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454,0</a:t>
                </a:r>
                <a:endParaRPr lang="en-IN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49572" y="4109880"/>
                <a:ext cx="741143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427,9</a:t>
                </a:r>
                <a:endParaRPr lang="en-IN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55709" y="4423323"/>
                <a:ext cx="743163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404,7</a:t>
                </a:r>
                <a:endParaRPr lang="en-IN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61842" y="4688913"/>
                <a:ext cx="765928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149,9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122910" y="4962124"/>
                <a:ext cx="702527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92,1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87741" y="224352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на 2025 год,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188057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86564" y="52228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городского округа город Стерлитамак Республики Башкортостан, млн.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900013"/>
              </p:ext>
            </p:extLst>
          </p:nvPr>
        </p:nvGraphicFramePr>
        <p:xfrm>
          <a:off x="1113751" y="652035"/>
          <a:ext cx="10585179" cy="6088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0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666">
                <a:tc>
                  <a:txBody>
                    <a:bodyPr/>
                    <a:lstStyle/>
                    <a:p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00">
                <a:tc>
                  <a:txBody>
                    <a:bodyPr/>
                    <a:lstStyle/>
                    <a:p>
                      <a:pPr marL="720725" indent="0">
                        <a:tabLst>
                          <a:tab pos="534988" algn="l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вопросы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999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202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1195,4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1587,8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197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6136,6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6236,2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Охрана окружающей среды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12778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 массовой информации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925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муниципального долга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2764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4394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57" y="911018"/>
            <a:ext cx="447801" cy="416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57" y="1394025"/>
            <a:ext cx="425792" cy="4433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18" y="1929216"/>
            <a:ext cx="426656" cy="413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73" y="2367339"/>
            <a:ext cx="443301" cy="3826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48" y="5195817"/>
            <a:ext cx="466415" cy="432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70" y="5675427"/>
            <a:ext cx="499762" cy="4432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7" y="3751992"/>
            <a:ext cx="499787" cy="4482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70" y="2791095"/>
            <a:ext cx="550366" cy="4368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45" y="4739444"/>
            <a:ext cx="492812" cy="4342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02" y="3276631"/>
            <a:ext cx="467645" cy="434242"/>
          </a:xfrm>
          <a:prstGeom prst="rect">
            <a:avLst/>
          </a:prstGeom>
        </p:spPr>
      </p:pic>
      <p:pic>
        <p:nvPicPr>
          <p:cNvPr id="1028" name="Picture 4" descr="https://w7.pngwing.com/pngs/767/607/png-transparent-natural-environment-tree-environmental-protection-environmental-policy-earth-natural-environment-food-leaf-branch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6" y="4243855"/>
            <a:ext cx="490928" cy="40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21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вопросы, млн. рублей</a:t>
            </a:r>
          </a:p>
        </p:txBody>
      </p:sp>
      <p:graphicFrame>
        <p:nvGraphicFramePr>
          <p:cNvPr id="26" name="Chart 4"/>
          <p:cNvGraphicFramePr/>
          <p:nvPr>
            <p:extLst>
              <p:ext uri="{D42A27DB-BD31-4B8C-83A1-F6EECF244321}">
                <p14:modId xmlns:p14="http://schemas.microsoft.com/office/powerpoint/2010/main" val="456484355"/>
              </p:ext>
            </p:extLst>
          </p:nvPr>
        </p:nvGraphicFramePr>
        <p:xfrm>
          <a:off x="1301767" y="752240"/>
          <a:ext cx="4867828" cy="6637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048654"/>
              </p:ext>
            </p:extLst>
          </p:nvPr>
        </p:nvGraphicFramePr>
        <p:xfrm>
          <a:off x="6745662" y="1917626"/>
          <a:ext cx="5232848" cy="34978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84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4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593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деятельность, млн. рублей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15438912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84202"/>
              </p:ext>
            </p:extLst>
          </p:nvPr>
        </p:nvGraphicFramePr>
        <p:xfrm>
          <a:off x="6745662" y="1917626"/>
          <a:ext cx="5232848" cy="231800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52,9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792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167226324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12900"/>
              </p:ext>
            </p:extLst>
          </p:nvPr>
        </p:nvGraphicFramePr>
        <p:xfrm>
          <a:off x="6745662" y="1917626"/>
          <a:ext cx="5232848" cy="228989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1195,4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1587,8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682,7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1196,2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3718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1287846280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11464"/>
              </p:ext>
            </p:extLst>
          </p:nvPr>
        </p:nvGraphicFramePr>
        <p:xfrm>
          <a:off x="6601643" y="3357786"/>
          <a:ext cx="4868472" cy="235475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73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696,2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663,9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46923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232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среды, млн. рублей</a:t>
            </a:r>
            <a:endParaRPr lang="ru-RU" sz="2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846321864"/>
              </p:ext>
            </p:extLst>
          </p:nvPr>
        </p:nvGraphicFramePr>
        <p:xfrm>
          <a:off x="1057027" y="1341562"/>
          <a:ext cx="4867828" cy="4680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06787"/>
              </p:ext>
            </p:extLst>
          </p:nvPr>
        </p:nvGraphicFramePr>
        <p:xfrm>
          <a:off x="6745659" y="3573810"/>
          <a:ext cx="4864980" cy="121175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6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2414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621208401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892153"/>
              </p:ext>
            </p:extLst>
          </p:nvPr>
        </p:nvGraphicFramePr>
        <p:xfrm>
          <a:off x="6745662" y="1917626"/>
          <a:ext cx="5232848" cy="303157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6136,6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6029,6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6236,2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2395,4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2489,0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2583,8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3156,5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2941,9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3053,4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 и оздоровление детей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800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кинематография,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1721386693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747550"/>
              </p:ext>
            </p:extLst>
          </p:nvPr>
        </p:nvGraphicFramePr>
        <p:xfrm>
          <a:off x="6745662" y="1917627"/>
          <a:ext cx="5232848" cy="154821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14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бюджета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7596537" y="5766856"/>
            <a:ext cx="3898776" cy="892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(-) Дефицит (расходы больше доходов)</a:t>
            </a:r>
          </a:p>
          <a:p>
            <a:pPr marL="0" indent="0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(+) Профицит (доходы больше расходов)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73775" y="1124752"/>
            <a:ext cx="1016835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</a:t>
            </a:r>
            <a:r>
              <a:rPr lang="ru-RU" sz="15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профицитным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обратном случае </a:t>
            </a:r>
            <a:r>
              <a:rPr lang="ru-RU" sz="15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дефицитным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</p:txBody>
      </p:sp>
      <p:sp>
        <p:nvSpPr>
          <p:cNvPr id="5" name="Цилиндр 4"/>
          <p:cNvSpPr/>
          <p:nvPr/>
        </p:nvSpPr>
        <p:spPr>
          <a:xfrm>
            <a:off x="1849115" y="4005858"/>
            <a:ext cx="1440160" cy="1584176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21326" y="4653930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Цилиндр 6"/>
          <p:cNvSpPr/>
          <p:nvPr/>
        </p:nvSpPr>
        <p:spPr>
          <a:xfrm>
            <a:off x="4729435" y="4005858"/>
            <a:ext cx="1440160" cy="1584176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30449" y="4509915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30449" y="4831539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Цилиндр 9"/>
          <p:cNvSpPr/>
          <p:nvPr/>
        </p:nvSpPr>
        <p:spPr>
          <a:xfrm>
            <a:off x="7609757" y="3933850"/>
            <a:ext cx="2227491" cy="1656184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(-) Дефицит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(+) 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1385698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857786464"/>
              </p:ext>
            </p:extLst>
          </p:nvPr>
        </p:nvGraphicFramePr>
        <p:xfrm>
          <a:off x="133532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619385"/>
              </p:ext>
            </p:extLst>
          </p:nvPr>
        </p:nvGraphicFramePr>
        <p:xfrm>
          <a:off x="6779222" y="1917627"/>
          <a:ext cx="5232848" cy="1854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350,2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965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3805965471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951041"/>
              </p:ext>
            </p:extLst>
          </p:nvPr>
        </p:nvGraphicFramePr>
        <p:xfrm>
          <a:off x="6745662" y="1917630"/>
          <a:ext cx="5232848" cy="1854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404,7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2230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472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600667499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415580"/>
              </p:ext>
            </p:extLst>
          </p:nvPr>
        </p:nvGraphicFramePr>
        <p:xfrm>
          <a:off x="6745662" y="1917627"/>
          <a:ext cx="5232848" cy="11125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856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внутреннего долга,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910473975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45851"/>
              </p:ext>
            </p:extLst>
          </p:nvPr>
        </p:nvGraphicFramePr>
        <p:xfrm>
          <a:off x="6745662" y="1917627"/>
          <a:ext cx="5232848" cy="14555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864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56831" y="88993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774531"/>
              </p:ext>
            </p:extLst>
          </p:nvPr>
        </p:nvGraphicFramePr>
        <p:xfrm>
          <a:off x="147916" y="579790"/>
          <a:ext cx="11521281" cy="6284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9165,5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9451,4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9820,5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строительного комплекса и архитектуры в городском округе город Стерлитамак Республики Башкортостан на 2022-2024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1094,3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жильем молодых семей городского округа город Стерлитамак на 2022 - 2024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системы образования городского округа город Стерлитамак Республики Башкортостан до 2025 года»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5946,9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6154,7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«Сохранение и развитие культуры в городском округе город Стерлитамак Республики Башкортостан на период 2023-2029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физической культуры и спорта в городском округе город Стерлитамак Республики Башкортостан на 2023-2027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молодежной политики в городском округе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«Снижение рисков и смягчение последствий чрезвычайных ситуаций природного и техногенного характера в городском округе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транспортной инфраструктуры и обеспечение безопасности дорожного движения на территории городского округа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«Управление муниципальными финансами и муниципальным долгом городского округа город Стерлитамак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и поддержка малого и среднего предпринимательства городского округа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5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«Противодействие злоупотреблению наркотикам и их незаконному обороту, профилактика заболеваемости наркологическими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расстройствами и бытовыми отравлениями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городском округе город»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5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«Формирование современной городской среды городского округа город Стерлитамак Республики Башкортостан на 2018-2024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6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«Реализация проектов по комплексному благоустройству дворовых территорий городского округа город Стерлитамак Республики Башкортостан «Башкирские дворики»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общественной безопасности на территории городского округа город Стерлитамак РБ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0984">
                <a:tc>
                  <a:txBody>
                    <a:bodyPr/>
                    <a:lstStyle/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терроризма и экстремизма,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минимизация и (или) ликвидация последствий проявления терроризма и экстремизма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территории городского округа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г.Стерлитамак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Республики Башкортостан на 2021-2024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883741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архивного дела в городском округе город Стерлитамак Республики Башкортостан на 2022-2024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«Благоустройство городского округа город Стерлитамак Республики Башкортостан на 2017-2027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968">
                <a:tc>
                  <a:txBody>
                    <a:bodyPr/>
                    <a:lstStyle/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муниципальной службы в городском округе город Стерлитамак Республики Башкортостан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66"/>
                  </a:ext>
                </a:extLst>
              </a:tr>
              <a:tr h="3027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«Создание благоприятных условий в целях привлечения медицинских работников для работы в государственных медицинских учреждениях городского округа город Стерлитамак Республики Башкортостан на 2023-2027 годы»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704775"/>
                  </a:ext>
                </a:extLst>
              </a:tr>
              <a:tr h="13945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«Поддержка социально-ориентированных некоммерческих организациях в городском округе город Стерлитамак Республики Башкортостан»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714975"/>
                  </a:ext>
                </a:extLst>
              </a:tr>
              <a:tr h="166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и борьба с употреблением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алкогольной продукции в городском округе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48877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правонарушений, преступлений несовершеннолетних и обеспечение правопорядка в ГО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г.Стерлитамак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РБ на 2023-2025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«Здоровый муниципалитет»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958533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«Реализация государственной национальной политики в ГО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г.Стерлитамак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РБ на 2025-2030 годы»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6381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869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2" y="274704"/>
            <a:ext cx="10441159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2025 год и плановый период 2026 и 2027 годы, млн. рублей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742539696"/>
              </p:ext>
            </p:extLst>
          </p:nvPr>
        </p:nvGraphicFramePr>
        <p:xfrm>
          <a:off x="2065140" y="1125538"/>
          <a:ext cx="8130118" cy="542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18856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45418"/>
            <a:ext cx="10312366" cy="72008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к проекту бюджета о расходах бюджета городского округа город Стерлитамак Республики Башкортостан,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8430D0B-FD71-4F31-99A2-04DDF40CF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304417"/>
              </p:ext>
            </p:extLst>
          </p:nvPr>
        </p:nvGraphicFramePr>
        <p:xfrm>
          <a:off x="624980" y="909514"/>
          <a:ext cx="11233245" cy="56166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925">
                  <a:extLst>
                    <a:ext uri="{9D8B030D-6E8A-4147-A177-3AD203B41FA5}">
                      <a16:colId xmlns:a16="http://schemas.microsoft.com/office/drawing/2014/main" val="3582707864"/>
                    </a:ext>
                  </a:extLst>
                </a:gridCol>
                <a:gridCol w="942894">
                  <a:extLst>
                    <a:ext uri="{9D8B030D-6E8A-4147-A177-3AD203B41FA5}">
                      <a16:colId xmlns:a16="http://schemas.microsoft.com/office/drawing/2014/main" val="2321104127"/>
                    </a:ext>
                  </a:extLst>
                </a:gridCol>
                <a:gridCol w="1038929">
                  <a:extLst>
                    <a:ext uri="{9D8B030D-6E8A-4147-A177-3AD203B41FA5}">
                      <a16:colId xmlns:a16="http://schemas.microsoft.com/office/drawing/2014/main" val="4274221400"/>
                    </a:ext>
                  </a:extLst>
                </a:gridCol>
                <a:gridCol w="934164">
                  <a:extLst>
                    <a:ext uri="{9D8B030D-6E8A-4147-A177-3AD203B41FA5}">
                      <a16:colId xmlns:a16="http://schemas.microsoft.com/office/drawing/2014/main" val="1802837950"/>
                    </a:ext>
                  </a:extLst>
                </a:gridCol>
                <a:gridCol w="1036019">
                  <a:extLst>
                    <a:ext uri="{9D8B030D-6E8A-4147-A177-3AD203B41FA5}">
                      <a16:colId xmlns:a16="http://schemas.microsoft.com/office/drawing/2014/main" val="62463488"/>
                    </a:ext>
                  </a:extLst>
                </a:gridCol>
                <a:gridCol w="954534">
                  <a:extLst>
                    <a:ext uri="{9D8B030D-6E8A-4147-A177-3AD203B41FA5}">
                      <a16:colId xmlns:a16="http://schemas.microsoft.com/office/drawing/2014/main" val="3679242018"/>
                    </a:ext>
                  </a:extLst>
                </a:gridCol>
                <a:gridCol w="759554">
                  <a:extLst>
                    <a:ext uri="{9D8B030D-6E8A-4147-A177-3AD203B41FA5}">
                      <a16:colId xmlns:a16="http://schemas.microsoft.com/office/drawing/2014/main" val="375469711"/>
                    </a:ext>
                  </a:extLst>
                </a:gridCol>
                <a:gridCol w="919613">
                  <a:extLst>
                    <a:ext uri="{9D8B030D-6E8A-4147-A177-3AD203B41FA5}">
                      <a16:colId xmlns:a16="http://schemas.microsoft.com/office/drawing/2014/main" val="1905613965"/>
                    </a:ext>
                  </a:extLst>
                </a:gridCol>
                <a:gridCol w="919613">
                  <a:extLst>
                    <a:ext uri="{9D8B030D-6E8A-4147-A177-3AD203B41FA5}">
                      <a16:colId xmlns:a16="http://schemas.microsoft.com/office/drawing/2014/main" val="2341179281"/>
                    </a:ext>
                  </a:extLst>
                </a:gridCol>
              </a:tblGrid>
              <a:tr h="878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Муниципальные 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План 2025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План 2026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План 2027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Утвержденный план 2024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Оценка ожидаемого исполнения за 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% исполнения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Исполнено за 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Темп роста к 2024 году, 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047864648"/>
                  </a:ext>
                </a:extLst>
              </a:tr>
              <a:tr h="3223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454 020,10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405 094,70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305 094,70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411 396,50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407 436,45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99,0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404 143,13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99,2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902777734"/>
                  </a:ext>
                </a:extLst>
              </a:tr>
              <a:tr h="4454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53 595,80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53 700,00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53 740,00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51 820,00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61 863,05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119,4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47 774,33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77,2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86593284"/>
                  </a:ext>
                </a:extLst>
              </a:tr>
              <a:tr h="373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713 985,70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1 231 438,01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1 623 849,27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712 039,72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1 267 115,42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178,0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853 758,25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67,4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579801520"/>
                  </a:ext>
                </a:extLst>
              </a:tr>
              <a:tr h="309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653 107,15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637 272,67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637 290,17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816 689,39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884 786,25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108,3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1 161 741,07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131,3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922594909"/>
                  </a:ext>
                </a:extLst>
              </a:tr>
              <a:tr h="3609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19 400,00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19 400,00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19 400,00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17 900,00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17 900,00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28 795,17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160,9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440713198"/>
                  </a:ext>
                </a:extLst>
              </a:tr>
              <a:tr h="386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6 105 222,09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6 028 670,07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6 248 602,54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5 264 504,25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5 577 658,91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105,9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4 812 597,86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86,3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958041988"/>
                  </a:ext>
                </a:extLst>
              </a:tr>
              <a:tr h="386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150 453,86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152 261,47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154 761,87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133 911,37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137 613,37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102,8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124 638,25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90,6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914075661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405 926,47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330 347,82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333 579,81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407 304,32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410 415,01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283 039,61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69,0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250923307"/>
                  </a:ext>
                </a:extLst>
              </a:tr>
              <a:tr h="373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230 229,30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231 962,90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233 852,90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187 921,00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183 013,92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97,4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189 853,11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103,7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4216809903"/>
                  </a:ext>
                </a:extLst>
              </a:tr>
              <a:tr h="3223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5 209,99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104,2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077146508"/>
                  </a:ext>
                </a:extLst>
              </a:tr>
              <a:tr h="502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ОБСЛУЖИВАНИЕ ГОСУДАРСТВЕННОГО (МУНИЦИПАЛЬНОГО)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81,16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81,2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81,16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4074286719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Условно утвержденные расходы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102 000,00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200 000,00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634779869"/>
                  </a:ext>
                </a:extLst>
              </a:tr>
              <a:tr h="257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8 791 040,47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9 197 247,64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</a:rPr>
                        <a:t>9 815 281,26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8 008 586,55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8 952 883,54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92,2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7 911 631,93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88,4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971654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897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45418"/>
            <a:ext cx="10312366" cy="72008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 к проекту бюджета о расходах бюджета городского округа город Стерлитамак Республики Башкортостан по муниципальным программам,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015746"/>
              </p:ext>
            </p:extLst>
          </p:nvPr>
        </p:nvGraphicFramePr>
        <p:xfrm>
          <a:off x="264939" y="693490"/>
          <a:ext cx="11858230" cy="60188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1741">
                  <a:extLst>
                    <a:ext uri="{9D8B030D-6E8A-4147-A177-3AD203B41FA5}">
                      <a16:colId xmlns:a16="http://schemas.microsoft.com/office/drawing/2014/main" val="2810835329"/>
                    </a:ext>
                  </a:extLst>
                </a:gridCol>
                <a:gridCol w="727499">
                  <a:extLst>
                    <a:ext uri="{9D8B030D-6E8A-4147-A177-3AD203B41FA5}">
                      <a16:colId xmlns:a16="http://schemas.microsoft.com/office/drawing/2014/main" val="1622858922"/>
                    </a:ext>
                  </a:extLst>
                </a:gridCol>
                <a:gridCol w="770093">
                  <a:extLst>
                    <a:ext uri="{9D8B030D-6E8A-4147-A177-3AD203B41FA5}">
                      <a16:colId xmlns:a16="http://schemas.microsoft.com/office/drawing/2014/main" val="177266780"/>
                    </a:ext>
                  </a:extLst>
                </a:gridCol>
                <a:gridCol w="780147">
                  <a:extLst>
                    <a:ext uri="{9D8B030D-6E8A-4147-A177-3AD203B41FA5}">
                      <a16:colId xmlns:a16="http://schemas.microsoft.com/office/drawing/2014/main" val="2505127849"/>
                    </a:ext>
                  </a:extLst>
                </a:gridCol>
                <a:gridCol w="858161">
                  <a:extLst>
                    <a:ext uri="{9D8B030D-6E8A-4147-A177-3AD203B41FA5}">
                      <a16:colId xmlns:a16="http://schemas.microsoft.com/office/drawing/2014/main" val="815326512"/>
                    </a:ext>
                  </a:extLst>
                </a:gridCol>
                <a:gridCol w="1014190">
                  <a:extLst>
                    <a:ext uri="{9D8B030D-6E8A-4147-A177-3AD203B41FA5}">
                      <a16:colId xmlns:a16="http://schemas.microsoft.com/office/drawing/2014/main" val="3284073650"/>
                    </a:ext>
                  </a:extLst>
                </a:gridCol>
                <a:gridCol w="546103">
                  <a:extLst>
                    <a:ext uri="{9D8B030D-6E8A-4147-A177-3AD203B41FA5}">
                      <a16:colId xmlns:a16="http://schemas.microsoft.com/office/drawing/2014/main" val="2466990977"/>
                    </a:ext>
                  </a:extLst>
                </a:gridCol>
                <a:gridCol w="858161">
                  <a:extLst>
                    <a:ext uri="{9D8B030D-6E8A-4147-A177-3AD203B41FA5}">
                      <a16:colId xmlns:a16="http://schemas.microsoft.com/office/drawing/2014/main" val="1671649402"/>
                    </a:ext>
                  </a:extLst>
                </a:gridCol>
                <a:gridCol w="702135">
                  <a:extLst>
                    <a:ext uri="{9D8B030D-6E8A-4147-A177-3AD203B41FA5}">
                      <a16:colId xmlns:a16="http://schemas.microsoft.com/office/drawing/2014/main" val="508551441"/>
                    </a:ext>
                  </a:extLst>
                </a:gridCol>
              </a:tblGrid>
              <a:tr h="296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программы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2024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2026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план 2023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ожидаемого исполнения за 2023 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2022 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2023 году, 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762293869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01 - Муниципальная программа «Развитие строительного комплекса и архитектуры в ГО г.Стерлитамак РБ на 2022-2024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348 369 722,00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186 389 048,00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65 773 393,00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949 564 825,49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395 308 706,79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182 780 024,50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4120090728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«Обеспечение жильем молодых семей городского округа город Стерлитамак на 2022–2024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гг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20 384 257,15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23 457 923,99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23 580 275,04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21 426 210,76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21 367 711,97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27 405 056,91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960709625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«Развитие системы образования городского округа город Стерлитамак Республики Башкортостан до 2025 года»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5 276 943 054,46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5 271 191 568,94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4 901 462 493,07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4 802 966 635,44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4 778 601 143,77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4 443 672 772,26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477715311"/>
                  </a:ext>
                </a:extLst>
              </a:tr>
              <a:tr h="1621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«Сохранение и развитие культуры в ГО г.Стерлитамак РБ на период 2023-2029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276 325 768,66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276 420 612,61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276 269 604,20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256 262 169,20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247 273 578,82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227 942 854,40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831666323"/>
                  </a:ext>
                </a:extLst>
              </a:tr>
              <a:tr h="2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«Развитие физической культуры и спорта в городском округе город Стерлитамак Республики Башкортостан на 2023-2027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182 235 705,14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182 235 705,14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182 235 705,14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163 244 983,80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157 910 012,88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149 886 288,38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905205793"/>
                  </a:ext>
                </a:extLst>
              </a:tr>
              <a:tr h="776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«Развитие молодежной политики в городском округе город Стерлитамак на 2018-2023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10 876 500,00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10 876 500,00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10 876 500,00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13 339 969,11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12 907 365,73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13 594 776,70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398111415"/>
                  </a:ext>
                </a:extLst>
              </a:tr>
              <a:tr h="2744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«Снижение рисков и смягчение последствий чрезвычайных ситуаций природного и техногенного характера в городском округе город Стерлитамак Республики Башкортостан»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47 316 071,86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47 159 337,63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40 884 990,58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356948592"/>
                  </a:ext>
                </a:extLst>
              </a:tr>
              <a:tr h="2328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«Развитие транспортной инфраструктуры и обеспечение безопасности дорожного движения на территории ГО город Стерлитамак РБ 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166 820 000,00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166 820 000,00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166 820 000,00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195 934 439,94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195 460 979,79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358 845 011,82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265650144"/>
                  </a:ext>
                </a:extLst>
              </a:tr>
              <a:tr h="2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«Управление муниципальными финансами и муниципальным долгом городского округа город Стерлитамак на 2023-2028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103 288 100,00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103 188 100,00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103 188 100,00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166 262 658,68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163 200 154,71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33 233 841,29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99024097"/>
                  </a:ext>
                </a:extLst>
              </a:tr>
              <a:tr h="12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«Развитие и поддержка малого и среднего предпринимательства ГО г.Стерлитамак РБ»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4 567 818,00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4 567 818,00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4 988 630,00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997777921"/>
                  </a:ext>
                </a:extLst>
              </a:tr>
              <a:tr h="4059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«Противодействие злоупотреблению наркотикам и их незаконному обороту,профилактики заболеваемости наркологическими расстройствами и бытовыми отравлениями в городском округе город Стерлитамак Республики Башкортостан на 2021-2023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498271651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«Формирование современной городской среды городского округа город Стерлитамак РБ на 2018-2024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69 792 421,55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123 391 338,17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123 391 338,16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171 071 246,10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246905884"/>
                  </a:ext>
                </a:extLst>
              </a:tr>
              <a:tr h="2328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«Реализация проектов по комплексному благоустройству дворовых территорий ГО г.Стерлитамак РБ «Башкирские дворики»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84 581 100,00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70 863 102,61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70 863 102,61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65 955 827,20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576942973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"Обеспечение общественной безопасности на территории городского округа город Стерлитамак Республики Башкортостан на 2023-2028 годы"."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226485948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 Профилактика терроризма и экстремизма, минимизация и (или) ликвидация последствий проявления терроризма и экстремизма на территории ГО г. Стерлитамак на 2021-2024 годы"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212 656 320,00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212 656 320,00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212 656 320,00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158 131 724,77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158 010 653,00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19 474 068,09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09862102"/>
                  </a:ext>
                </a:extLst>
              </a:tr>
              <a:tr h="2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"Развитие архивного дела в городском округе город Стерлитамак Республики Башкортостан на 2022-2024 годы"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356 964,40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350 124,40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190 130,00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436579520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«Благоустройство городского округа город Стерлитамак Республики Башкортостан на 2017-2027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740 645 865,51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681 936 405,04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636 177 063,30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778 184 953,64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767 021 471,46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631 451 290,49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173632403"/>
                  </a:ext>
                </a:extLst>
              </a:tr>
              <a:tr h="2287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18 - Муниципальная программа «Развитие муниципальной службы в ГО г.Стерлитамак Республики Башкортостан на 2023-2028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14 980 000,00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14 980 000,00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14 980 000,00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9 907 960,65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9 852 690,65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9 308 323,41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451388945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«Комплексное развитие систем коммунальной инфраструктуры городского округа город Стерлитамак Республики Башкортостан на 2016-2030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319 267 498,32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319 267 498,32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626994923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20 - Муниципальная программа «Реализация государственной национальной политики в городском округе город Стерлитамак Республики Башкортостан на 2017-2022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300 250,75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998721381"/>
                  </a:ext>
                </a:extLst>
              </a:tr>
              <a:tr h="338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21 - Муниципальная программа " Создание благоприятных условий в целях привлечения медицинских работников для работы в государственных медицинских учреждениях городского округа город Стерлитамак Республики Башкортостан на 2023-2027 годы"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1 875 000,00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1 875 000,00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06139461"/>
                  </a:ext>
                </a:extLst>
              </a:tr>
              <a:tr h="2578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22 - Муниципальная программа " Поддержка социально ориентированных некоммерческих организация в городском округе город Стерлитамак Республики Башкортостан"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293881101"/>
                  </a:ext>
                </a:extLst>
              </a:tr>
              <a:tr h="83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441 796 738,68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590 085 897,75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844 010 638,44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499 631 929,53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438 842 237,98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465 198 136,57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4246421576"/>
                  </a:ext>
                </a:extLst>
              </a:tr>
              <a:tr h="8316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8 008 586 553,15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7 779 129 081,47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7 496 921 092,19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8 580 897 254,37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7 911 631 926,67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6 846 323 519,45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334157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501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>
            <a:stCxn id="31" idx="1"/>
          </p:cNvCxnSpPr>
          <p:nvPr/>
        </p:nvCxnSpPr>
        <p:spPr>
          <a:xfrm flipH="1" flipV="1">
            <a:off x="3706261" y="4175217"/>
            <a:ext cx="829640" cy="14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 в городском округе город Стерлитамак в 2025 году </a:t>
            </a:r>
          </a:p>
        </p:txBody>
      </p:sp>
      <p:sp>
        <p:nvSpPr>
          <p:cNvPr id="24" name="Овал 23"/>
          <p:cNvSpPr/>
          <p:nvPr/>
        </p:nvSpPr>
        <p:spPr>
          <a:xfrm>
            <a:off x="1306193" y="2549440"/>
            <a:ext cx="1944215" cy="194421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рапеция 25"/>
          <p:cNvSpPr/>
          <p:nvPr/>
        </p:nvSpPr>
        <p:spPr>
          <a:xfrm rot="15489180">
            <a:off x="3149593" y="2807361"/>
            <a:ext cx="936104" cy="720080"/>
          </a:xfrm>
          <a:prstGeom prst="trapezoi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Трапеция 26"/>
          <p:cNvSpPr/>
          <p:nvPr/>
        </p:nvSpPr>
        <p:spPr>
          <a:xfrm rot="17435307">
            <a:off x="3096419" y="3709562"/>
            <a:ext cx="936104" cy="720080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499181" y="2766257"/>
            <a:ext cx="4799901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Молодежь и дети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535904" y="3852616"/>
            <a:ext cx="4763177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Инфраструктура для жизни</a:t>
            </a:r>
          </a:p>
        </p:txBody>
      </p:sp>
      <p:cxnSp>
        <p:nvCxnSpPr>
          <p:cNvPr id="48" name="Прямая соединительная линия 47"/>
          <p:cNvCxnSpPr>
            <a:stCxn id="26" idx="2"/>
            <a:endCxn id="30" idx="1"/>
          </p:cNvCxnSpPr>
          <p:nvPr/>
        </p:nvCxnSpPr>
        <p:spPr>
          <a:xfrm flipV="1">
            <a:off x="3970019" y="3090297"/>
            <a:ext cx="529163" cy="31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01187" y="3004904"/>
            <a:ext cx="1398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521,6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81073" y="3013035"/>
            <a:ext cx="694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86,9%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75796" y="3885261"/>
            <a:ext cx="694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587112" y="2766257"/>
            <a:ext cx="1224136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453,1</a:t>
            </a:r>
            <a:r>
              <a:rPr lang="ru-RU" sz="1600" dirty="0"/>
              <a:t> млн.руб.</a:t>
            </a:r>
          </a:p>
        </p:txBody>
      </p:sp>
      <p:cxnSp>
        <p:nvCxnSpPr>
          <p:cNvPr id="8" name="Прямая соединительная линия 7"/>
          <p:cNvCxnSpPr>
            <a:stCxn id="30" idx="3"/>
            <a:endCxn id="35" idx="1"/>
          </p:cNvCxnSpPr>
          <p:nvPr/>
        </p:nvCxnSpPr>
        <p:spPr>
          <a:xfrm>
            <a:off x="9299081" y="3090293"/>
            <a:ext cx="2880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9596046" y="3868999"/>
            <a:ext cx="1224136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68,5 </a:t>
            </a:r>
            <a:r>
              <a:rPr lang="ru-RU" sz="1600" dirty="0"/>
              <a:t>млн.руб.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299079" y="4175216"/>
            <a:ext cx="2880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29" y="3894842"/>
            <a:ext cx="594281" cy="5942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15CAD5-4D22-4784-A673-266F1D2BB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19" y="2813779"/>
            <a:ext cx="555900" cy="5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03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3C69811F-6C91-44E4-8011-F526F1C01CCA}"/>
              </a:ext>
            </a:extLst>
          </p:cNvPr>
          <p:cNvSpPr txBox="1">
            <a:spLocks/>
          </p:cNvSpPr>
          <p:nvPr/>
        </p:nvSpPr>
        <p:spPr>
          <a:xfrm>
            <a:off x="634296" y="0"/>
            <a:ext cx="11303911" cy="931884"/>
          </a:xfrm>
          <a:prstGeom prst="rect">
            <a:avLst/>
          </a:prstGeom>
        </p:spPr>
        <p:txBody>
          <a:bodyPr spcFirstLastPara="1" wrap="square" lIns="121928" tIns="121928" rIns="121928" bIns="12192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414">
              <a:lnSpc>
                <a:spcPct val="80000"/>
              </a:lnSpc>
            </a:pPr>
            <a:r>
              <a:rPr lang="ru-RU" sz="2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Мероприятия на условиях софинансирования на 3 года</a:t>
            </a:r>
            <a:endParaRPr lang="ru-RU" sz="24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66" name="Google Shape;859;p25">
            <a:extLst>
              <a:ext uri="{FF2B5EF4-FFF2-40B4-BE49-F238E27FC236}">
                <a16:creationId xmlns:a16="http://schemas.microsoft.com/office/drawing/2014/main" id="{A1C4DA86-0CC8-4CB4-A4D4-EEB1391AD2A6}"/>
              </a:ext>
            </a:extLst>
          </p:cNvPr>
          <p:cNvSpPr/>
          <p:nvPr/>
        </p:nvSpPr>
        <p:spPr>
          <a:xfrm>
            <a:off x="3767609" y="3006431"/>
            <a:ext cx="4613185" cy="1096169"/>
          </a:xfrm>
          <a:prstGeom prst="roundRect">
            <a:avLst>
              <a:gd name="adj" fmla="val 50000"/>
            </a:avLst>
          </a:prstGeom>
          <a:solidFill>
            <a:srgbClr val="96ADC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endParaRPr sz="1400" kern="0" dirty="0">
              <a:solidFill>
                <a:srgbClr val="191919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7D02A-8F6A-434C-BB76-B7B79A1D8EDF}"/>
              </a:ext>
            </a:extLst>
          </p:cNvPr>
          <p:cNvSpPr txBox="1"/>
          <p:nvPr/>
        </p:nvSpPr>
        <p:spPr>
          <a:xfrm>
            <a:off x="3959821" y="3141053"/>
            <a:ext cx="4259589" cy="7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1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Свыше</a:t>
            </a:r>
            <a:r>
              <a:rPr lang="ru-RU" sz="4001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 2,0 </a:t>
            </a: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млрд руб.</a:t>
            </a:r>
            <a:endParaRPr lang="ru-RU" sz="3201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1B430A-9E88-4EAC-BCED-AF2AAB6AB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68" y="585778"/>
            <a:ext cx="2256781" cy="16725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2" name="Shape">
            <a:extLst>
              <a:ext uri="{FF2B5EF4-FFF2-40B4-BE49-F238E27FC236}">
                <a16:creationId xmlns:a16="http://schemas.microsoft.com/office/drawing/2014/main" id="{DBCE360F-488A-4D74-A4E0-CD6D17671498}"/>
              </a:ext>
            </a:extLst>
          </p:cNvPr>
          <p:cNvSpPr/>
          <p:nvPr/>
        </p:nvSpPr>
        <p:spPr>
          <a:xfrm>
            <a:off x="2676068" y="1287364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17F70-310F-44DA-9264-C86F01EF572C}"/>
              </a:ext>
            </a:extLst>
          </p:cNvPr>
          <p:cNvSpPr txBox="1"/>
          <p:nvPr/>
        </p:nvSpPr>
        <p:spPr>
          <a:xfrm>
            <a:off x="2701351" y="1287363"/>
            <a:ext cx="1388130" cy="75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116,7</a:t>
            </a:r>
            <a:endParaRPr lang="ru-RU" sz="11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DCA6147D-0A18-4B93-BA95-9B7C0A5B5B2F}"/>
              </a:ext>
            </a:extLst>
          </p:cNvPr>
          <p:cNvSpPr/>
          <p:nvPr/>
        </p:nvSpPr>
        <p:spPr>
          <a:xfrm>
            <a:off x="2197542" y="3074643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A0C0F-5C15-4305-950A-1A4B94DAC067}"/>
              </a:ext>
            </a:extLst>
          </p:cNvPr>
          <p:cNvSpPr txBox="1"/>
          <p:nvPr/>
        </p:nvSpPr>
        <p:spPr>
          <a:xfrm>
            <a:off x="2149548" y="3074643"/>
            <a:ext cx="1388130" cy="75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222,0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68386-FFA9-42A8-9486-A9FEDA0EE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679" y="679508"/>
            <a:ext cx="2287808" cy="18844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9" name="Shape">
            <a:extLst>
              <a:ext uri="{FF2B5EF4-FFF2-40B4-BE49-F238E27FC236}">
                <a16:creationId xmlns:a16="http://schemas.microsoft.com/office/drawing/2014/main" id="{F94F30C5-0EBA-49C2-8D08-D215130B7BD8}"/>
              </a:ext>
            </a:extLst>
          </p:cNvPr>
          <p:cNvSpPr/>
          <p:nvPr/>
        </p:nvSpPr>
        <p:spPr>
          <a:xfrm>
            <a:off x="6677887" y="1372696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A099C-F6FE-4006-862F-D66E73992F70}"/>
              </a:ext>
            </a:extLst>
          </p:cNvPr>
          <p:cNvSpPr txBox="1"/>
          <p:nvPr/>
        </p:nvSpPr>
        <p:spPr>
          <a:xfrm>
            <a:off x="6583190" y="1308329"/>
            <a:ext cx="1528871" cy="815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1</a:t>
            </a:r>
            <a:r>
              <a:rPr lang="ru-RU" sz="2801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676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004EB8CD-E83C-49D8-8481-1CE401897762}"/>
              </a:ext>
            </a:extLst>
          </p:cNvPr>
          <p:cNvSpPr/>
          <p:nvPr/>
        </p:nvSpPr>
        <p:spPr>
          <a:xfrm>
            <a:off x="8708911" y="3074643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A5B365-7443-4118-8E3A-46D4232CA3CD}"/>
              </a:ext>
            </a:extLst>
          </p:cNvPr>
          <p:cNvSpPr txBox="1"/>
          <p:nvPr/>
        </p:nvSpPr>
        <p:spPr>
          <a:xfrm>
            <a:off x="8681791" y="3077726"/>
            <a:ext cx="1388130" cy="75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310,4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B3FF0F-9BAF-40A8-9918-A427A2B9D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764" y="693372"/>
            <a:ext cx="2287808" cy="18282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8" name="Shape">
            <a:extLst>
              <a:ext uri="{FF2B5EF4-FFF2-40B4-BE49-F238E27FC236}">
                <a16:creationId xmlns:a16="http://schemas.microsoft.com/office/drawing/2014/main" id="{B406180E-FC1E-4896-91FB-71ABF33724AB}"/>
              </a:ext>
            </a:extLst>
          </p:cNvPr>
          <p:cNvSpPr/>
          <p:nvPr/>
        </p:nvSpPr>
        <p:spPr>
          <a:xfrm>
            <a:off x="10653764" y="1387488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79272B-F57B-4CAC-888F-510B076CE669}"/>
              </a:ext>
            </a:extLst>
          </p:cNvPr>
          <p:cNvSpPr txBox="1"/>
          <p:nvPr/>
        </p:nvSpPr>
        <p:spPr>
          <a:xfrm>
            <a:off x="10605770" y="1376795"/>
            <a:ext cx="1388130" cy="75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34,0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pic>
        <p:nvPicPr>
          <p:cNvPr id="30" name="Picture 2" descr="https://sun9-72.userapi.com/impg/d2rBZh4MdiYuyA3orDxMna3lHfCtV0G5M04bfg/kXt6HXQVJFo.jpg?size=1280x853&amp;quality=95&amp;sign=00c381b825b6a9329b3330f5733e6152&amp;type=album">
            <a:extLst>
              <a:ext uri="{FF2B5EF4-FFF2-40B4-BE49-F238E27FC236}">
                <a16:creationId xmlns:a16="http://schemas.microsoft.com/office/drawing/2014/main" id="{3A41E1E9-443F-45F3-A6FF-C54ED63B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64" y="4679579"/>
            <a:ext cx="2348127" cy="17806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E179F2-D724-4B0B-B6E2-AAC4B677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609" y="4679579"/>
            <a:ext cx="2334568" cy="17806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E04A3C-34E3-4BA7-96DC-05D83E938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2975" y="2664324"/>
            <a:ext cx="1798740" cy="17707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8CF539-0C55-4B85-A3BC-9B5EDA336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586" y="4679578"/>
            <a:ext cx="2458261" cy="17806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0BBB3D-EE32-47A6-A4DD-3163F16F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97" y="2424536"/>
            <a:ext cx="1971384" cy="20105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02208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887B976-E349-4598-A880-83BAFAB12FD1}"/>
              </a:ext>
            </a:extLst>
          </p:cNvPr>
          <p:cNvSpPr txBox="1">
            <a:spLocks/>
          </p:cNvSpPr>
          <p:nvPr/>
        </p:nvSpPr>
        <p:spPr>
          <a:xfrm>
            <a:off x="1345059" y="-29503"/>
            <a:ext cx="10585176" cy="722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47602C7-9936-40AC-95C1-6489170FC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787610"/>
              </p:ext>
            </p:extLst>
          </p:nvPr>
        </p:nvGraphicFramePr>
        <p:xfrm>
          <a:off x="264941" y="693490"/>
          <a:ext cx="11737308" cy="6095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9105">
                  <a:extLst>
                    <a:ext uri="{9D8B030D-6E8A-4147-A177-3AD203B41FA5}">
                      <a16:colId xmlns:a16="http://schemas.microsoft.com/office/drawing/2014/main" val="560025099"/>
                    </a:ext>
                  </a:extLst>
                </a:gridCol>
                <a:gridCol w="1319615">
                  <a:extLst>
                    <a:ext uri="{9D8B030D-6E8A-4147-A177-3AD203B41FA5}">
                      <a16:colId xmlns:a16="http://schemas.microsoft.com/office/drawing/2014/main" val="2995174931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1844289782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2203277660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2202408297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3899219501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705612488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4038451219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1327166837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2878118170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1999228503"/>
                    </a:ext>
                  </a:extLst>
                </a:gridCol>
              </a:tblGrid>
              <a:tr h="1367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1208583"/>
                  </a:ext>
                </a:extLst>
              </a:tr>
              <a:tr h="136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688811"/>
                  </a:ext>
                </a:extLst>
              </a:tr>
              <a:tr h="387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3487640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ДЕМОГРАФИЧЕСКИЕ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2037909"/>
                  </a:ext>
                </a:extLst>
              </a:tr>
              <a:tr h="281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278771,00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279835,00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280699,00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281513,00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281625,00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282329,00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282554,00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283148,00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283487,00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3999129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6866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0527426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городского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278771,00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279835,00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280699,00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281513,00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281625,00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282329,00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282554,00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283148,00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283487,00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2852715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сельского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7030617"/>
                  </a:ext>
                </a:extLst>
              </a:tr>
              <a:tr h="387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рождаемости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родившихся на 1000 человек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725675"/>
                  </a:ext>
                </a:extLst>
              </a:tr>
              <a:tr h="387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смертности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умерших на 1000 человек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4858834"/>
                  </a:ext>
                </a:extLst>
              </a:tr>
              <a:tr h="281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 на 10 тыс. 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0850214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ФИНАНСОВЫЕ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560881"/>
                  </a:ext>
                </a:extLst>
              </a:tr>
              <a:tr h="281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по всем видам деятельности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13306,70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23291,11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19576,61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23136,05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24866,45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20822,45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24617,78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18948,43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23386,90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960245"/>
                  </a:ext>
                </a:extLst>
              </a:tr>
              <a:tr h="281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14920,98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25546,93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20182,07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24353,74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25635,51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21918,37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25379,16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19945,71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24110,20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5155025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ПРОМЫШЛЕННОЕ ПРОИЗВОДСТВО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1874402"/>
                  </a:ext>
                </a:extLst>
              </a:tr>
              <a:tr h="828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135807,09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151054,14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160625,61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163516,87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166086,88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166950,72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169906,87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169454,98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173984,64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1221347"/>
                  </a:ext>
                </a:extLst>
              </a:tr>
              <a:tr h="828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7835470"/>
                  </a:ext>
                </a:extLst>
              </a:tr>
              <a:tr h="828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ценах соответствующих лет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135807,09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151054,14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165411,34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168388,74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171035,33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178629,98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180918,09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188017,88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191373,71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9264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494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7147" y="139871"/>
            <a:ext cx="9016222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3" y="641693"/>
            <a:ext cx="1440160" cy="125631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282384" y="4324584"/>
            <a:ext cx="8639737" cy="6847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В этом году на поддержку одного проекта из бюджета республики выделяется до 1,2 млн рублей. 15%  добавляет город, а сами жители должны собрать не менее 4%.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93518" y="3631636"/>
            <a:ext cx="8628604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Софинансирование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: участвуют все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04653" y="2938688"/>
            <a:ext cx="8639737" cy="6929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Жители сами на собрании определяют те проблемы, которые надо решить. Жители определяют размер вклада, который они готовы внести.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93518" y="2245659"/>
            <a:ext cx="8639738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Определение проблемы: выбор за жителями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82384" y="820894"/>
            <a:ext cx="8639737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ППМИ – решение насущных проблем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82384" y="1503844"/>
            <a:ext cx="8639738" cy="7276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Программа поддержки местных инициатив (ППМИ) - это механизм, позволяющий объединить финансовые ресурсы республиканского бюджета, бюджета города, средства жителей и юридических лиц, и направить их на решение социально-значимых проблем.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78708" y="5699684"/>
            <a:ext cx="8635098" cy="650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Немаловажную роль для победы играет активность жителей.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Можно подключить спонсоров – это лишь увеличит шансы на победу.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82383" y="5009271"/>
            <a:ext cx="8628602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Участие жителей: чем активнее, тем лучше</a:t>
            </a:r>
          </a:p>
        </p:txBody>
      </p:sp>
    </p:spTree>
    <p:extLst>
      <p:ext uri="{BB962C8B-B14F-4D97-AF65-F5344CB8AC3E}">
        <p14:creationId xmlns:p14="http://schemas.microsoft.com/office/powerpoint/2010/main" val="25831020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06818" y="309792"/>
            <a:ext cx="10312366" cy="49079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в 2025 году</a:t>
            </a:r>
          </a:p>
        </p:txBody>
      </p:sp>
      <p:sp>
        <p:nvSpPr>
          <p:cNvPr id="2" name="AutoShape 2" descr="https://www.clipartmax.com/png/full/232-2328123_call-for-price-play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clipartmax.com/png/full/232-2328123_call-for-price-playground.png"/>
          <p:cNvSpPr>
            <a:spLocks noChangeAspect="1" noChangeArrowheads="1"/>
          </p:cNvSpPr>
          <p:nvPr/>
        </p:nvSpPr>
        <p:spPr bwMode="auto">
          <a:xfrm>
            <a:off x="307975" y="7937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avatars.mds.yandex.net/i?id=881339c0b1155bee4f03c32af70d1ee8740284e0-830937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37" y="1625871"/>
            <a:ext cx="2473497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acf0244fbea644a59ee768b29eba7badcd56c940-10868764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4" y="1620874"/>
            <a:ext cx="1502768" cy="13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i?id=6e14f52f5b1a4c9b0c73cb13d2d8be0dda135e5e-7761683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10" y="1604850"/>
            <a:ext cx="1568352" cy="13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avatars.mds.yandex.net/i?id=05fa263f373ef22105079c16065a03d3e9888b8c-9095672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77" y="1616650"/>
            <a:ext cx="1728192" cy="13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ataLife Engine Версия для печати Баскетбольное поле рисунок детский (39 фото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3" y="1616458"/>
            <a:ext cx="1577751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avatars.mds.yandex.net/i?id=d74133d63959aa521bac7ec1cfeb9be92a55145a-4902257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48" y="1610653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81163" y="994994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направления проектов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14157" y="289257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38860" y="293805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45979" y="292009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1161" y="3422889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ПРЕДЛАГАЙТЕ ВАШ ПРОЕКТ – ОБСУДИМ, ПОДДЕРЖИМ!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81161" y="3913827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Порядок действий</a:t>
            </a:r>
          </a:p>
        </p:txBody>
      </p:sp>
      <p:pic>
        <p:nvPicPr>
          <p:cNvPr id="1050" name="Picture 26" descr="Собрание картинка для презентац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68" y="4547983"/>
            <a:ext cx="1600013" cy="14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avatars.mds.yandex.net/i?id=93d0ef18dd1117564a65cb9332b0559c332828c0-4815406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43" y="4571629"/>
            <a:ext cx="1687073" cy="1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avatars.mds.yandex.net/i?id=45f999bbb8b034c30c3210413c92778076017ea7-10933751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75" y="4592558"/>
            <a:ext cx="1546380" cy="13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avatars.mds.yandex.net/i?id=7a9b434e8b6da874719946cb403b1f60f584bf0a-10767526-images-thumbs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75" y="4684845"/>
            <a:ext cx="1564092" cy="12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avatars.mds.yandex.net/i?id=97b3b084517604551575469ac33119417f113f90-10700023-images-thumbs&amp;n=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907" y="4690690"/>
            <a:ext cx="2036356" cy="11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047355" y="292241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607611" y="289257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51279" y="5960800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Выбор проекта на собрании жителей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52524" y="292009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123485" y="5962910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заявки для конкурса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876953" y="595945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Победа заявки в конкурсе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630422" y="5959456"/>
            <a:ext cx="177142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Строительные работы </a:t>
            </a:r>
          </a:p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279028" y="594790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Торжественное открытие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093838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7390" y="333450"/>
            <a:ext cx="100811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по уровню открытости бюджетных данных</a:t>
            </a: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48590403"/>
              </p:ext>
            </p:extLst>
          </p:nvPr>
        </p:nvGraphicFramePr>
        <p:xfrm>
          <a:off x="2281163" y="719755"/>
          <a:ext cx="7881483" cy="429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443315" y="570952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сеть для распространения информации о бюджете </a:t>
            </a: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https://vk.com/budgetsterlitamak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29.userapi.com/impf/hsVJx5FlQFl70rohPRnAholi7Dy3JeLxH4AE6Q/h8OGHxUAi0Y.jpg?size=699x699&amp;quality=95&amp;sign=56b9a299380e79c8265fae92d5e47a2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73" y="4999881"/>
            <a:ext cx="1598265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175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5059" y="405458"/>
            <a:ext cx="100811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Финансовым управлением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городского округа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sz="16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sz="15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24-07-65</a:t>
            </a: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23-96-84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Sterlit_gfu@ufamts.ru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  <a:p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сайт: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https://butget.sterlitamakadm.ru/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 в контакте: 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https://vk.com/budgetsterlitamak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2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6A6AA7-D61C-41CE-83D0-8A30212A9F8D}"/>
              </a:ext>
            </a:extLst>
          </p:cNvPr>
          <p:cNvSpPr txBox="1">
            <a:spLocks/>
          </p:cNvSpPr>
          <p:nvPr/>
        </p:nvSpPr>
        <p:spPr>
          <a:xfrm>
            <a:off x="768995" y="189434"/>
            <a:ext cx="11089232" cy="578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9F6C994-9599-4C4D-B4A0-B600FEAA1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863074"/>
              </p:ext>
            </p:extLst>
          </p:nvPr>
        </p:nvGraphicFramePr>
        <p:xfrm>
          <a:off x="336947" y="768412"/>
          <a:ext cx="11737307" cy="60384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3448">
                  <a:extLst>
                    <a:ext uri="{9D8B030D-6E8A-4147-A177-3AD203B41FA5}">
                      <a16:colId xmlns:a16="http://schemas.microsoft.com/office/drawing/2014/main" val="2719345506"/>
                    </a:ext>
                  </a:extLst>
                </a:gridCol>
                <a:gridCol w="1225759">
                  <a:extLst>
                    <a:ext uri="{9D8B030D-6E8A-4147-A177-3AD203B41FA5}">
                      <a16:colId xmlns:a16="http://schemas.microsoft.com/office/drawing/2014/main" val="793625133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784181942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342859966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611885414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333277746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266728487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207185115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945783005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690539620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611004359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3446845991"/>
                    </a:ext>
                  </a:extLst>
                </a:gridCol>
              </a:tblGrid>
              <a:tr h="1350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781888"/>
                  </a:ext>
                </a:extLst>
              </a:tr>
              <a:tr h="135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679769"/>
                  </a:ext>
                </a:extLst>
              </a:tr>
              <a:tr h="382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0828098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ДЕМОГРАФИЧЕСКИЕ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8555811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283969,00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284422,00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284792,00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285361,00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285618,00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286302,00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286446,00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287247,00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287277,00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0956318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6866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9798609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городского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283969,00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284422,00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284792,00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285361,00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285618,00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286302,00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286446,00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287247,00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287277,00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1152480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сельского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4364757"/>
                  </a:ext>
                </a:extLst>
              </a:tr>
              <a:tr h="3827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рождаемости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число родившихся на 1000 человек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5349385"/>
                  </a:ext>
                </a:extLst>
              </a:tr>
              <a:tr h="3827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смертности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число умерших на 1000 человек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6113923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 на 10 тыс. 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70,52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5276191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ФИНАНСОВЫЕ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0734050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по всем видам деятельности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23681,84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26258,78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24600,56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27277,47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26698,93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29876,95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28581,51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32282,38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30046,50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34259,90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0496804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24928,25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26794,67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25895,32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27834,15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28104,14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30486,69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30085,80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32941,20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31627,90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34959,08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7119550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ПРОМЫШЛЕННОЕ ПРОИЗВОДСТВО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2423666"/>
                  </a:ext>
                </a:extLst>
              </a:tr>
              <a:tr h="818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177080,46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184075,75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186819,88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195856,60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190369,46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200753,01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191892,41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206374,10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193619,45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210501,58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5667165"/>
                  </a:ext>
                </a:extLst>
              </a:tr>
              <a:tr h="818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3975369"/>
                  </a:ext>
                </a:extLst>
              </a:tr>
              <a:tr h="818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ценах соответствующих лет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202373,04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208142,64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219695,16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227664,75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230361,58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239890,35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238706,20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253019,07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247116,78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265047,59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8816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9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9F7015-3C31-4D69-B767-D5BBF044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50334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92FD7DD-A7D0-4B52-83D2-AB1F23B84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402471"/>
              </p:ext>
            </p:extLst>
          </p:nvPr>
        </p:nvGraphicFramePr>
        <p:xfrm>
          <a:off x="336947" y="693490"/>
          <a:ext cx="11593295" cy="6040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7413">
                  <a:extLst>
                    <a:ext uri="{9D8B030D-6E8A-4147-A177-3AD203B41FA5}">
                      <a16:colId xmlns:a16="http://schemas.microsoft.com/office/drawing/2014/main" val="80734338"/>
                    </a:ext>
                  </a:extLst>
                </a:gridCol>
                <a:gridCol w="1212072">
                  <a:extLst>
                    <a:ext uri="{9D8B030D-6E8A-4147-A177-3AD203B41FA5}">
                      <a16:colId xmlns:a16="http://schemas.microsoft.com/office/drawing/2014/main" val="2017808750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2950244300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1455705669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3951827218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2549372592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207183806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2847228907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4283140601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1759794137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1295597296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3181239445"/>
                    </a:ext>
                  </a:extLst>
                </a:gridCol>
              </a:tblGrid>
              <a:tr h="1351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9972491"/>
                  </a:ext>
                </a:extLst>
              </a:tr>
              <a:tr h="135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886124"/>
                  </a:ext>
                </a:extLst>
              </a:tr>
              <a:tr h="382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5752780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ДЕМОГРАФИЧЕСКИЕ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8574842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289146,00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288946,00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289784,00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291058,00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290624,00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292018,00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291467,00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292982,00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2343674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6866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1853040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городского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289146,00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288946,00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289784,00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291058,00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290624,00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292018,00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291467,00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292982,00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8927435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сельского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8258404"/>
                  </a:ext>
                </a:extLst>
              </a:tr>
              <a:tr h="38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рождаемости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число родившихся на 1000 человек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5269249"/>
                  </a:ext>
                </a:extLst>
              </a:tr>
              <a:tr h="38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смертности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число умерших на 1000 человек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8806952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 на 10 тыс. 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0657079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ФИНАНСОВЫЕ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4157520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</a:t>
                      </a:r>
                      <a:r>
                        <a:rPr lang="ru-RU" sz="9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33192,15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38189,26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34416,37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39597,78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36276,66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41738,14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36312,94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41779,88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36349,25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41821,66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6997254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</a:t>
                      </a:r>
                      <a:r>
                        <a:rPr lang="ru-RU" sz="9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34939,11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38968,63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36227,76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40405,90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38185,96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42589,94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38224,14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42632,53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38262,37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43101,91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3075756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ПРОМЫШЛЕННОЕ ПРОИЗВОДСТВО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9111618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197104,60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215974,62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198878,54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219430,21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199674,05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224696,54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199873,73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230763,34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200073,60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233070,98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1513416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1365910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ценах соответствующих лет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258608,69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279009,24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267981,45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290843,70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276317,82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305567,37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284062,18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321976,95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292023,59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333326,63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7696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7071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16427</TotalTime>
  <Words>14437</Words>
  <Application>Microsoft Office PowerPoint</Application>
  <PresentationFormat>Произвольный</PresentationFormat>
  <Paragraphs>6272</Paragraphs>
  <Slides>73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4" baseType="lpstr">
      <vt:lpstr>Arial</vt:lpstr>
      <vt:lpstr>Arial Narrow</vt:lpstr>
      <vt:lpstr>Calibri</vt:lpstr>
      <vt:lpstr>Calibri Light</vt:lpstr>
      <vt:lpstr>Fira Sans Condensed ExtraBold</vt:lpstr>
      <vt:lpstr>Fira Sans Extra Condensed</vt:lpstr>
      <vt:lpstr>Fira Sans Extra Condensed SemiBold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Уважаемые жители города Стерлитамак!</vt:lpstr>
      <vt:lpstr>         В 2024 году в учреждениях и организациях Стерлитамака прошли мероприятия по финансовой грамотности. Для стерлитамаковцев были организованы открытые и бесплатные лекции, мастер-классы, методические семинары. Эксперты провели лекции по вопросам снижения кредитной нагрузки, инвестирования, разобрали популярные схемы финансовых мошенников.</vt:lpstr>
      <vt:lpstr>Про Стерлитамак</vt:lpstr>
      <vt:lpstr>Азбука бюджета</vt:lpstr>
      <vt:lpstr>Презентация PowerPoint</vt:lpstr>
      <vt:lpstr>Презентация PowerPoint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направления бюджетной политики городского округа город Стерлитамак Республики Башкортостан на 2025 год и на плановый период 2026 и 2027 годов</vt:lpstr>
      <vt:lpstr>Основные направления бюджетной политики городского округа город Стерлитамак Республики Башкортостан на 2025 год и на плановый период 2026 и 2027 годов</vt:lpstr>
      <vt:lpstr>Основные направления долговой политики городского округа город Стерлитамак Республики Башкортостан на 2025 год и плановый период 2026 и 2027 годов</vt:lpstr>
      <vt:lpstr>Основные характеристики бюджета городского округа город Стерлитамак  Республики Башкортостан на 2025 год и плановый период 2026-2027 годы, млн. рублей</vt:lpstr>
      <vt:lpstr>Основные параметры бюджета городского округа город Стерлитамак  Республики Башкортостан на 2025 год и плановый период 2026-2027 годы, тыс. рублей</vt:lpstr>
      <vt:lpstr>Доходы бюджета</vt:lpstr>
      <vt:lpstr>Межбюджетные трансферты</vt:lpstr>
      <vt:lpstr>Основные факторы формирования доходов бюджета на 2025 год и плановый период 2026 и 2027 годов</vt:lpstr>
      <vt:lpstr>Структура доходов на 2025 год, млн. рублей</vt:lpstr>
      <vt:lpstr>Топ крупнейших налогоплательщиков </vt:lpstr>
      <vt:lpstr>Презентация PowerPoint</vt:lpstr>
      <vt:lpstr>Налоговые доходы бюджета городского округа  город Стерлитамак Республики Башкортостан, млн. рублей</vt:lpstr>
      <vt:lpstr>Объем и структура налоговых доходов бюджета городского округа  город Стерлитамак Республики Башкортостан, млн. рублей</vt:lpstr>
      <vt:lpstr>Неналоговые доходы бюджета городского округа  город Стерлитамак Республики Башкортостан, млн. рублей</vt:lpstr>
      <vt:lpstr>Объем и структура неналоговых доходов бюджета городского округа  город Стерлитамак Республики Башкортостан, млн. рублей</vt:lpstr>
      <vt:lpstr>Безвозмездные поступления в бюджет городского округа  город Стерлитамак Республики Башкортостан, (план) млн. рублей</vt:lpstr>
      <vt:lpstr>Презентация PowerPoint</vt:lpstr>
      <vt:lpstr>Дотации на 2025 год, млн. рублей </vt:lpstr>
      <vt:lpstr>Субсидии на 2025 год, млн. рублей</vt:lpstr>
      <vt:lpstr>Субвенции на 2025 год, млн. рублей</vt:lpstr>
      <vt:lpstr>Иные межбюджетные трансферты на 2025 год, млн. рублей</vt:lpstr>
      <vt:lpstr>Динамика доходов бюджета городского округа город Стерлитамак  Республики Башкортостан на 2025 год и плановый период 2026 и 2027 годы, млн. рублей</vt:lpstr>
      <vt:lpstr>Расходы бюджета</vt:lpstr>
      <vt:lpstr>Особенности формирования расходной части бюджета городского округа город Стерлитамак Республики Башкортостан в 2025 году и на период до 2027 года обусловлены необходимостью реализации следующих подходов</vt:lpstr>
      <vt:lpstr>Структура расходов на 2025 год, млн. рублей</vt:lpstr>
      <vt:lpstr>Расходы бюджета городского округа город Стерлитамак Республики Башкортостан, млн. рублей</vt:lpstr>
      <vt:lpstr>Общегосударственные вопросы, млн. рублей</vt:lpstr>
      <vt:lpstr>Национальная безопасность и правоохранительная деятельность, млн. рублей</vt:lpstr>
      <vt:lpstr>Национальная экономика, млн. рублей</vt:lpstr>
      <vt:lpstr>Жилищно-коммунальное хозяйство, млн. рублей</vt:lpstr>
      <vt:lpstr>Охрана окружающей среды, млн. рублей</vt:lpstr>
      <vt:lpstr>Образование, млн. рублей</vt:lpstr>
      <vt:lpstr>Культура и кинематография, млн. рублей</vt:lpstr>
      <vt:lpstr>Социальная политика, млн. рублей</vt:lpstr>
      <vt:lpstr>Физическая культура и спорт, млн. рублей</vt:lpstr>
      <vt:lpstr>Средства массовой информации, млн. рублей</vt:lpstr>
      <vt:lpstr>Обслуживание государственного (муниципального) внутреннего долга, млн. рублей</vt:lpstr>
      <vt:lpstr>Муниципальные программы городского округа  город Стерлитамак Республики Башкортостан, млн. рублей</vt:lpstr>
      <vt:lpstr>Динамика расходов бюджета городского округа город Стерлитамак  Республики Башкортостан на 2025 год и плановый период 2026 и 2027 годы, млн. рублей</vt:lpstr>
      <vt:lpstr>Сведения к проекту бюджета о расходах бюджета городского округа город Стерлитамак Республики Башкортостан, руб</vt:lpstr>
      <vt:lpstr>Сведения  к проекту бюджета о расходах бюджета городского округа город Стерлитамак Республики Башкортостан по муниципальным программам, руб</vt:lpstr>
      <vt:lpstr>Реализация национальных проектов в городском округе город Стерлитамак в 2025 году </vt:lpstr>
      <vt:lpstr>Презентация PowerPoint</vt:lpstr>
      <vt:lpstr>Программа поддержки местных инициатив</vt:lpstr>
      <vt:lpstr>Программа поддержки местных инициатив в 2025 году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Администратор</cp:lastModifiedBy>
  <cp:revision>1173</cp:revision>
  <cp:lastPrinted>2025-01-09T10:56:26Z</cp:lastPrinted>
  <dcterms:created xsi:type="dcterms:W3CDTF">2020-09-18T12:06:36Z</dcterms:created>
  <dcterms:modified xsi:type="dcterms:W3CDTF">2025-04-14T10:49:42Z</dcterms:modified>
</cp:coreProperties>
</file>