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73" r:id="rId4"/>
    <p:sldId id="280" r:id="rId5"/>
    <p:sldId id="259" r:id="rId6"/>
    <p:sldId id="262" r:id="rId7"/>
    <p:sldId id="263" r:id="rId8"/>
    <p:sldId id="283" r:id="rId9"/>
    <p:sldId id="286" r:id="rId10"/>
    <p:sldId id="287" r:id="rId11"/>
    <p:sldId id="288" r:id="rId12"/>
    <p:sldId id="289" r:id="rId13"/>
    <p:sldId id="279" r:id="rId14"/>
    <p:sldId id="260" r:id="rId15"/>
    <p:sldId id="277" r:id="rId16"/>
    <p:sldId id="278" r:id="rId17"/>
    <p:sldId id="269" r:id="rId18"/>
    <p:sldId id="281" r:id="rId19"/>
    <p:sldId id="282" r:id="rId20"/>
    <p:sldId id="276" r:id="rId21"/>
    <p:sldId id="265" r:id="rId22"/>
    <p:sldId id="266" r:id="rId23"/>
    <p:sldId id="267" r:id="rId24"/>
    <p:sldId id="275" r:id="rId25"/>
    <p:sldId id="284" r:id="rId26"/>
    <p:sldId id="285" r:id="rId27"/>
    <p:sldId id="270" r:id="rId28"/>
    <p:sldId id="271" r:id="rId29"/>
    <p:sldId id="272" r:id="rId30"/>
    <p:sldId id="261" r:id="rId31"/>
    <p:sldId id="257" r:id="rId3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5C2"/>
    <a:srgbClr val="CCFFFF"/>
    <a:srgbClr val="FF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8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FD1C8-2F4B-4F51-A7C1-9B4C2F67C59D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9301F-106D-4828-BD8D-C00680068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170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9301F-106D-4828-BD8D-C0068006856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608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3B8B-B93B-4289-ACE5-4A4F1FA8A40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FBEA-B623-44AA-81C0-F468DB31D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98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3B8B-B93B-4289-ACE5-4A4F1FA8A40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FBEA-B623-44AA-81C0-F468DB31D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410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3B8B-B93B-4289-ACE5-4A4F1FA8A40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FBEA-B623-44AA-81C0-F468DB31D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540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3B8B-B93B-4289-ACE5-4A4F1FA8A40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FBEA-B623-44AA-81C0-F468DB31D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566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3B8B-B93B-4289-ACE5-4A4F1FA8A40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FBEA-B623-44AA-81C0-F468DB31D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46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3B8B-B93B-4289-ACE5-4A4F1FA8A40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FBEA-B623-44AA-81C0-F468DB31D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937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3B8B-B93B-4289-ACE5-4A4F1FA8A40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FBEA-B623-44AA-81C0-F468DB31D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01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3B8B-B93B-4289-ACE5-4A4F1FA8A40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FBEA-B623-44AA-81C0-F468DB31D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81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3B8B-B93B-4289-ACE5-4A4F1FA8A40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FBEA-B623-44AA-81C0-F468DB31D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792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3B8B-B93B-4289-ACE5-4A4F1FA8A40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FBEA-B623-44AA-81C0-F468DB31D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569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3B8B-B93B-4289-ACE5-4A4F1FA8A40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FBEA-B623-44AA-81C0-F468DB31D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79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F3B8B-B93B-4289-ACE5-4A4F1FA8A40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8FBEA-B623-44AA-81C0-F468DB31D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73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699" y="2589920"/>
            <a:ext cx="6186583" cy="347995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14105" y="1833155"/>
            <a:ext cx="10772501" cy="6117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ПОДДЕРЖКИ  МЕСТНЫХ  ИНИЦИАТИВ</a:t>
            </a:r>
            <a:endParaRPr lang="ru-RU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844446"/>
              </p:ext>
            </p:extLst>
          </p:nvPr>
        </p:nvGraphicFramePr>
        <p:xfrm>
          <a:off x="2696754" y="624098"/>
          <a:ext cx="6334034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8411"/>
                <a:gridCol w="3985623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ru-RU" sz="5500" b="1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ППМИ</a:t>
                      </a:r>
                      <a:endParaRPr lang="ru-RU" sz="55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5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 Е Г И О Н А Л Ь Н А Я</a:t>
                      </a:r>
                      <a:endParaRPr lang="ru-RU" sz="2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5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ПРОГРАММА-КОНКУРС</a:t>
                      </a:r>
                      <a:endParaRPr lang="ru-RU" sz="2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740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" y="214"/>
            <a:ext cx="12192765" cy="6857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7852" y="130209"/>
            <a:ext cx="9293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Montserrat" panose="00000500000000000000" pitchFamily="2" charset="-52"/>
                <a:ea typeface="BIZ UDGothic" panose="020B0400000000000000" pitchFamily="33" charset="-128"/>
                <a:cs typeface="Arial" panose="020B0604020202020204" pitchFamily="34" charset="0"/>
              </a:rPr>
              <a:t>БЛАГОПОЛУЧАТЕЛИ</a:t>
            </a:r>
            <a:endParaRPr lang="ru-RU" sz="2400" b="1" dirty="0">
              <a:solidFill>
                <a:schemeClr val="bg1"/>
              </a:solidFill>
              <a:latin typeface="Montserrat" panose="00000500000000000000" pitchFamily="2" charset="-52"/>
              <a:ea typeface="BIZ UDGothic" panose="020B0400000000000000" pitchFamily="33" charset="-128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9928" y="1698531"/>
            <a:ext cx="7108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1B81"/>
                </a:solidFill>
                <a:latin typeface="Montserrat" panose="00000500000000000000" pitchFamily="2" charset="-52"/>
              </a:rPr>
              <a:t>ДОКУМЕНТ К ЗАЯВКЕ: 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справка-расчет</a:t>
            </a:r>
            <a:r>
              <a:rPr lang="ru-RU" b="1" dirty="0">
                <a:solidFill>
                  <a:srgbClr val="0178E0"/>
                </a:solidFill>
                <a:latin typeface="Montserrat" panose="00000500000000000000" pitchFamily="2" charset="-52"/>
              </a:rPr>
              <a:t>, 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подтверждающая </a:t>
            </a:r>
            <a:r>
              <a:rPr lang="ru-RU" b="1" dirty="0">
                <a:solidFill>
                  <a:srgbClr val="0178E0"/>
                </a:solidFill>
                <a:latin typeface="Montserrat" panose="00000500000000000000" pitchFamily="2" charset="-52"/>
              </a:rPr>
              <a:t>количество предполагаемых </a:t>
            </a:r>
            <a:r>
              <a:rPr lang="ru-RU" b="1" dirty="0" err="1">
                <a:solidFill>
                  <a:srgbClr val="0178E0"/>
                </a:solidFill>
                <a:latin typeface="Montserrat" panose="00000500000000000000" pitchFamily="2" charset="-52"/>
              </a:rPr>
              <a:t>благополучателей</a:t>
            </a:r>
            <a:r>
              <a:rPr lang="ru-RU" b="1" dirty="0">
                <a:solidFill>
                  <a:srgbClr val="0178E0"/>
                </a:solidFill>
                <a:latin typeface="Montserrat" panose="00000500000000000000" pitchFamily="2" charset="-52"/>
              </a:rPr>
              <a:t> 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от </a:t>
            </a:r>
            <a:r>
              <a:rPr lang="ru-RU" b="1" dirty="0">
                <a:solidFill>
                  <a:srgbClr val="0178E0"/>
                </a:solidFill>
                <a:latin typeface="Montserrat" panose="00000500000000000000" pitchFamily="2" charset="-52"/>
              </a:rPr>
              <a:t>реализации 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проекта</a:t>
            </a:r>
            <a:endParaRPr lang="ru-RU" b="1" dirty="0">
              <a:solidFill>
                <a:srgbClr val="0178E0"/>
              </a:solidFill>
              <a:latin typeface="Montserrat" panose="00000500000000000000" pitchFamily="2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87937" y="4630794"/>
            <a:ext cx="26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Расчет производится на основе подтверждаемых данных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41537" y="4624256"/>
            <a:ext cx="5936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Данные органов гос. </a:t>
            </a:r>
            <a:r>
              <a:rPr lang="ru-RU" sz="1600" b="1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статистики о численности </a:t>
            </a:r>
            <a:r>
              <a:rPr lang="ru-RU" sz="1600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населения/данные переписи населения.</a:t>
            </a:r>
          </a:p>
          <a:p>
            <a:pPr algn="just"/>
            <a:r>
              <a:rPr lang="ru-RU" sz="1600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Протоколы, листы регистрации, фотографии собраний. Результаты опросов/анкетирования. Отчеты муниципальных образований и т.п.</a:t>
            </a:r>
          </a:p>
          <a:p>
            <a:pPr algn="just"/>
            <a:r>
              <a:rPr lang="ru-RU" sz="1600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Информация в Интернете</a:t>
            </a:r>
          </a:p>
        </p:txBody>
      </p:sp>
      <p:cxnSp>
        <p:nvCxnSpPr>
          <p:cNvPr id="14" name="Соединительная линия уступом 13"/>
          <p:cNvCxnSpPr/>
          <p:nvPr/>
        </p:nvCxnSpPr>
        <p:spPr>
          <a:xfrm rot="16200000" flipH="1">
            <a:off x="4862749" y="3041415"/>
            <a:ext cx="1693136" cy="1315783"/>
          </a:xfrm>
          <a:prstGeom prst="bentConnector3">
            <a:avLst>
              <a:gd name="adj1" fmla="val 50000"/>
            </a:avLst>
          </a:prstGeom>
          <a:ln w="25400">
            <a:solidFill>
              <a:srgbClr val="241B8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47" y="1540860"/>
            <a:ext cx="1222868" cy="1146338"/>
          </a:xfrm>
          <a:prstGeom prst="rect">
            <a:avLst/>
          </a:prstGeom>
        </p:spPr>
      </p:pic>
      <p:cxnSp>
        <p:nvCxnSpPr>
          <p:cNvPr id="15" name="Соединительная линия уступом 14"/>
          <p:cNvCxnSpPr/>
          <p:nvPr/>
        </p:nvCxnSpPr>
        <p:spPr>
          <a:xfrm rot="5400000">
            <a:off x="3148404" y="3033494"/>
            <a:ext cx="1700604" cy="1324158"/>
          </a:xfrm>
          <a:prstGeom prst="bentConnector3">
            <a:avLst>
              <a:gd name="adj1" fmla="val 50000"/>
            </a:avLst>
          </a:prstGeom>
          <a:ln w="25400">
            <a:solidFill>
              <a:srgbClr val="241B8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7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" y="214"/>
            <a:ext cx="12192765" cy="6857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2931">
            <a:off x="1726492" y="4377763"/>
            <a:ext cx="1342458" cy="20270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5661">
            <a:off x="1834864" y="612554"/>
            <a:ext cx="1476465" cy="36362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7852" y="130209"/>
            <a:ext cx="9293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Montserrat" panose="00000500000000000000" pitchFamily="2" charset="-52"/>
                <a:ea typeface="BIZ UDGothic" panose="020B0400000000000000" pitchFamily="33" charset="-128"/>
                <a:cs typeface="Arial" panose="020B0604020202020204" pitchFamily="34" charset="0"/>
              </a:rPr>
              <a:t>БЛАГОПОЛУЧАТЕЛИ: ПРИМЕРЫ</a:t>
            </a:r>
            <a:endParaRPr lang="ru-RU" sz="2400" b="1" dirty="0">
              <a:solidFill>
                <a:schemeClr val="bg1"/>
              </a:solidFill>
              <a:latin typeface="Montserrat" panose="00000500000000000000" pitchFamily="2" charset="-52"/>
              <a:ea typeface="BIZ UDGothic" panose="020B0400000000000000" pitchFamily="33" charset="-128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2083" y="2061355"/>
            <a:ext cx="7836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ПРОЕКТ «РЕМОНТ КРОВЛИ ЗДАНИЯ ШКОЛЫ»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2083" y="2708164"/>
            <a:ext cx="94427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Сельское поселение подается с проектом по </a:t>
            </a:r>
            <a:r>
              <a:rPr lang="ru-RU" b="1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ремонту кровли здания 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школы. Школа располагается в населенном пункте-административном центре. Обучающимися данной образовательной организации являются дети из соседних населенных пунктов.</a:t>
            </a:r>
          </a:p>
          <a:p>
            <a:pPr algn="just"/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Ежегодно в школе проводятся спортивные соревнования, школьные мероприятия и т.п. </a:t>
            </a:r>
          </a:p>
          <a:p>
            <a:pPr algn="just"/>
            <a:endParaRPr lang="ru-RU" b="1" dirty="0">
              <a:solidFill>
                <a:srgbClr val="0178E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algn="just"/>
            <a:endParaRPr lang="ru-RU" b="1" dirty="0" smtClean="0">
              <a:solidFill>
                <a:srgbClr val="0178E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algn="just"/>
            <a:endParaRPr lang="ru-RU" b="1" dirty="0">
              <a:solidFill>
                <a:srgbClr val="0178E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Определите категории прямых и косвенных </a:t>
            </a:r>
            <a:r>
              <a:rPr lang="ru-RU" b="1" dirty="0" err="1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благополучателей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5142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" y="214"/>
            <a:ext cx="12192765" cy="68575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2931">
            <a:off x="933003" y="3320748"/>
            <a:ext cx="1342458" cy="20270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051">
            <a:off x="781275" y="1487586"/>
            <a:ext cx="2148650" cy="19463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5430">
            <a:off x="6671010" y="3414798"/>
            <a:ext cx="1476465" cy="19598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98221">
            <a:off x="6627671" y="1338156"/>
            <a:ext cx="2148650" cy="19463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6561" y="130208"/>
            <a:ext cx="9293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Montserrat" panose="00000500000000000000" pitchFamily="2" charset="-52"/>
                <a:ea typeface="BIZ UDGothic" panose="020B0400000000000000" pitchFamily="33" charset="-128"/>
                <a:cs typeface="Arial" panose="020B0604020202020204" pitchFamily="34" charset="0"/>
              </a:rPr>
              <a:t>БЛАГОПОЛУЧАТЕЛИ: ПРИМЕРЫ</a:t>
            </a:r>
            <a:endParaRPr lang="ru-RU" sz="2400" b="1" dirty="0">
              <a:solidFill>
                <a:schemeClr val="bg1"/>
              </a:solidFill>
              <a:latin typeface="Montserrat" panose="00000500000000000000" pitchFamily="2" charset="-52"/>
              <a:ea typeface="BIZ UDGothic" panose="020B0400000000000000" pitchFamily="33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8682" y="2044441"/>
            <a:ext cx="5183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1B81"/>
                </a:solidFill>
                <a:latin typeface="Montserrat" panose="00000500000000000000" pitchFamily="2" charset="-52"/>
              </a:rPr>
              <a:t>ПРЯМЫЕ БЛАГОПОЛУЧАТЕЛИ:</a:t>
            </a:r>
          </a:p>
          <a:p>
            <a:r>
              <a:rPr lang="ru-RU" b="1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Обучающиеся и их законные представители;</a:t>
            </a:r>
          </a:p>
          <a:p>
            <a:r>
              <a:rPr lang="ru-RU" b="1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Учителя и иной 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персонал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86171" y="2068233"/>
            <a:ext cx="4675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1B81"/>
                </a:solidFill>
                <a:latin typeface="Montserrat" panose="00000500000000000000" pitchFamily="2" charset="-52"/>
              </a:rPr>
              <a:t>КОСВЕННЫЕ БЛАГОПОЛУЧАТЕЛИ:</a:t>
            </a:r>
            <a:endParaRPr lang="ru-RU" b="1" dirty="0">
              <a:solidFill>
                <a:srgbClr val="241B81"/>
              </a:solidFill>
              <a:latin typeface="Montserrat" panose="00000500000000000000" pitchFamily="2" charset="-52"/>
            </a:endParaRPr>
          </a:p>
          <a:p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Участники соревнований, мероприятий,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9143" y="4055236"/>
            <a:ext cx="5120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1B81"/>
                </a:solidFill>
                <a:latin typeface="Montserrat" panose="00000500000000000000" pitchFamily="2" charset="-52"/>
              </a:rPr>
              <a:t>МАТЕРИАЛЫ ДЛЯ ПОДСЧЕТА: </a:t>
            </a:r>
          </a:p>
          <a:p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отчет о </a:t>
            </a:r>
            <a:r>
              <a:rPr lang="ru-RU" b="1" dirty="0" err="1" smtClean="0">
                <a:solidFill>
                  <a:srgbClr val="0178E0"/>
                </a:solidFill>
                <a:latin typeface="Montserrat" panose="00000500000000000000" pitchFamily="2" charset="-52"/>
              </a:rPr>
              <a:t>самообследовании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 образовательной организации и т.п.</a:t>
            </a:r>
            <a:endParaRPr lang="ru-RU" b="1" dirty="0">
              <a:solidFill>
                <a:srgbClr val="0178E0"/>
              </a:solidFill>
              <a:latin typeface="Montserrat" panose="00000500000000000000" pitchFamily="2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8988" y="1176056"/>
            <a:ext cx="748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ПРОЕКТ «РЕМОНТ КРОВЛИ ЗДАНИЯ ШКОЛЫ»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86171" y="4055236"/>
            <a:ext cx="5128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1B81"/>
                </a:solidFill>
                <a:latin typeface="Montserrat" panose="00000500000000000000" pitchFamily="2" charset="-52"/>
              </a:rPr>
              <a:t>МАТЕРИАЛЫ ДЛЯ ПОДСЧЕТА: </a:t>
            </a:r>
          </a:p>
          <a:p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Информация в Интернете (за предыдущий год)и т.п.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92200" y="5608039"/>
            <a:ext cx="9251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178E0"/>
                </a:solidFill>
                <a:latin typeface="Montserrat" panose="00000500000000000000" pitchFamily="2" charset="-52"/>
              </a:rPr>
              <a:t>Данные органов гос. статистики о численности 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населения населенного пункта /данные </a:t>
            </a:r>
            <a:r>
              <a:rPr lang="ru-RU" b="1" dirty="0">
                <a:solidFill>
                  <a:srgbClr val="0178E0"/>
                </a:solidFill>
                <a:latin typeface="Montserrat" panose="00000500000000000000" pitchFamily="2" charset="-52"/>
              </a:rPr>
              <a:t>переписи 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населения населенного пункта</a:t>
            </a:r>
            <a:endParaRPr lang="ru-RU" b="1" dirty="0">
              <a:solidFill>
                <a:srgbClr val="0178E0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1766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43205"/>
            <a:ext cx="11231880" cy="671195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Предварительные мероприятия</a:t>
            </a:r>
            <a:endParaRPr lang="ru-RU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6130" y="1716976"/>
            <a:ext cx="40527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Основная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цель: </a:t>
            </a:r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BIZ UDGothic" panose="020B0400000000000000" pitchFamily="33" charset="-128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ознакомить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жителей с программой, собрать список предварительных проблем, с которыми можно участвовать в ППМИ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BIZ UDGothic" panose="020B0400000000000000" pitchFamily="33" charset="-128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857" y="3759630"/>
            <a:ext cx="530134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ИТОГ: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Протокол предварительного собрания;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Лист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регистрации;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Фотографии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предварительных собраний;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Инфоповод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публикаций в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0516" y="1168369"/>
            <a:ext cx="27083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</a:t>
            </a:r>
            <a:endParaRPr lang="ru-RU" sz="2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749" y="1275130"/>
            <a:ext cx="708683" cy="5841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31487" y="1185178"/>
            <a:ext cx="2349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579" y="1148489"/>
            <a:ext cx="695492" cy="677521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5443515" y="1487249"/>
            <a:ext cx="599345" cy="4310743"/>
            <a:chOff x="6263231" y="1326442"/>
            <a:chExt cx="466516" cy="3586720"/>
          </a:xfrm>
        </p:grpSpPr>
        <p:sp>
          <p:nvSpPr>
            <p:cNvPr id="14" name="Овал 13"/>
            <p:cNvSpPr/>
            <p:nvPr/>
          </p:nvSpPr>
          <p:spPr>
            <a:xfrm>
              <a:off x="6530454" y="2085481"/>
              <a:ext cx="199293" cy="194490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6312861" y="3133626"/>
              <a:ext cx="199293" cy="194490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6405047" y="1326442"/>
              <a:ext cx="324000" cy="324000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263231" y="3552382"/>
              <a:ext cx="199293" cy="194490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273989" y="3991295"/>
              <a:ext cx="199293" cy="194490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6361845" y="1498452"/>
              <a:ext cx="296043" cy="3414710"/>
            </a:xfrm>
            <a:custGeom>
              <a:avLst/>
              <a:gdLst>
                <a:gd name="connsiteX0" fmla="*/ 147001 w 296043"/>
                <a:gd name="connsiteY0" fmla="*/ 0 h 2851842"/>
                <a:gd name="connsiteX1" fmla="*/ 291857 w 296043"/>
                <a:gd name="connsiteY1" fmla="*/ 742384 h 2851842"/>
                <a:gd name="connsiteX2" fmla="*/ 2146 w 296043"/>
                <a:gd name="connsiteY2" fmla="*/ 1747319 h 2851842"/>
                <a:gd name="connsiteX3" fmla="*/ 183215 w 296043"/>
                <a:gd name="connsiteY3" fmla="*/ 2851842 h 285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43" h="2851842">
                  <a:moveTo>
                    <a:pt x="147001" y="0"/>
                  </a:moveTo>
                  <a:cubicBezTo>
                    <a:pt x="231500" y="225582"/>
                    <a:pt x="316000" y="451164"/>
                    <a:pt x="291857" y="742384"/>
                  </a:cubicBezTo>
                  <a:cubicBezTo>
                    <a:pt x="267714" y="1033604"/>
                    <a:pt x="20253" y="1395743"/>
                    <a:pt x="2146" y="1747319"/>
                  </a:cubicBezTo>
                  <a:cubicBezTo>
                    <a:pt x="-15961" y="2098895"/>
                    <a:pt x="83627" y="2475368"/>
                    <a:pt x="183215" y="2851842"/>
                  </a:cubicBezTo>
                </a:path>
              </a:pathLst>
            </a:custGeom>
            <a:noFill/>
            <a:ln w="19050">
              <a:solidFill>
                <a:srgbClr val="0178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6390146" y="4653269"/>
              <a:ext cx="199293" cy="194490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6562124" y="1916045"/>
            <a:ext cx="52994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Места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проведения: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на улицах, в административных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зданиях, подомовые и поквартирные обходы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т.п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. при соблюдении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всех санитарно-эпидемиологических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требований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BIZ UDGothic" panose="020B0400000000000000" pitchFamily="33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Жителям предоставляются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анкеты/опросные листы 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BIZ UDGothic" panose="020B0400000000000000" pitchFamily="33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Каждый респондент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фотографируется</a:t>
            </a:r>
            <a:endParaRPr lang="en-US" sz="16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BIZ UDGothic" panose="020B0400000000000000" pitchFamily="33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Используются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плакаты «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ППМИ-2023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 Наименование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населенного пункта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» (лист А4)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По результатам проведенных опросов/анкетирования заполняется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аналитическая ведомость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BIZ UDGothic" panose="020B0400000000000000" pitchFamily="33" charset="-128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53263" y="4540519"/>
            <a:ext cx="5125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ИТОГ: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Фотографии всех опросных листов/анкет;</a:t>
            </a:r>
          </a:p>
          <a:p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налитическая ведомость;</a:t>
            </a:r>
          </a:p>
          <a:p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Фотографии респондентов;</a:t>
            </a:r>
          </a:p>
          <a:p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нфоповод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публикаций в СМИ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4697" y="5982789"/>
            <a:ext cx="8803092" cy="64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предварительных мероприятиях должно участвовать не менее 50 % от общей численности проживающих в МКД или уличного комитета.  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18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588" y="920114"/>
            <a:ext cx="5019408" cy="56323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ОПРОСНЫЙ ЛИСТ</a:t>
            </a:r>
          </a:p>
          <a:p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Просим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 выразить свое мнение в обсуждении вопроса участия жителей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Уличного комитета № ___ /или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 многоквартирного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 №…….. по ул………городского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город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РБ в Программе поддержки местных инициатив в 2023 году (ППМИ-2023).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Укажите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 пол: 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 мужской                     󠄀󠄀 женский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Укажите Ваш возраст: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 16-24      󠄀󠄀 25-34      󠄀󠄀 35-44     󠄀 󠄀󠄀 45-54      󠄀󠄀55-64     󠄀󠄀65 и старше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Какие из перечисленных проектов Вы считаете наиболее приоритетными для участия в ППМИ-2023? (не более двух вариантов)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󠄀________________________________________;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󠄀________________________________________;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󠄀________________________________________;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󠄀________________________________________;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вариант: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󠄀________________________________________.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Какой минимальный размер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Вы готовы оказать? 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󠄀________________________________________;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󠄀________________________________________;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󠄀________________________________________;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вариант: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󠄀________________________________________.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Имеется ли опыт участия в ППМИ?</a:t>
            </a:r>
          </a:p>
          <a:p>
            <a:r>
              <a:rPr 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󠄀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принимал(а) участие в собраниях и иных мероприятиях с населением, в подготовке конкурсной документации, оказывал(а) вклад (в денежной или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неденежной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форме) в реализацию проекта;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 Да, принимал(а) участие в собраниях и иных мероприятиях с населением, оказывал(а) вклад (в денежной или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неденежной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форме) в реализацию проекта;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 Да, принимал(а) участие в собраниях и иных мероприятиях с населением;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 Нет.</a:t>
            </a: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0528" y="110641"/>
            <a:ext cx="1735528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Опросные листы </a:t>
            </a:r>
          </a:p>
          <a:p>
            <a:pPr algn="ctr"/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 многоквартирного дома или уличного комитета</a:t>
            </a:r>
            <a:endParaRPr lang="ru-RU" sz="1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7555" y="920114"/>
            <a:ext cx="5119158" cy="54322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Аналитическая ведомость </a:t>
            </a:r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опросу жителей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Уличного комитета №….. /или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МКД №…. </a:t>
            </a: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ул………..городского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город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 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Программы поддержки местных инициатив в 2023 году (ППМИ-2023).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Выдано опросных листов - ____шт.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Возвращено - _____ шт.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опросе приняли участие ____мужчин, ___женщин. Из них опрошено: в возрасте от 16-24 лет -___ (___% от численности населенного пункта), 25-34 лет -___ (___% от численности населенного пункта), 35-44 лет -___ (___% от численности населенного пункта), 45-54 лет -___ (___% от численности населенного пункта), 55-64 лет -___ (___% от численности населенного пункта), 65 лет и старше -___ (___% от численности населенного пункта).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Жителями предложены следующие проекты: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󠄀________________________________________ (___человек);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󠄀________________________________________ (___человек);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󠄀________________________________________(___человек);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󠄀________________________________________ (___человек).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Поступили следующие предложения по поводу минимального размера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󠄀________________________________________ (___человек);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󠄀________________________________________ (___человек);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󠄀________________________________________ (___человек).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участия жителей в ППМИ: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 чел. принимали участие в собраниях и иных мероприятиях с населением, в подготовке конкурсной документации, оказывали вклад (в денежной или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неденежной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форме) в реализацию проекта;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 чел. принимали участие в собраниях и иных мероприятиях с населением, оказывали вклад (в денежной или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неденежной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форме) в реализацию проекта;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 чел. принимали участие в собраниях и иных мероприятиях с населением;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 чел. оказывали вклад (в денежной или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неденежной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форме) в реализацию проекта.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­У ___ чел. нет опыта участия в ППМИ.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Достоверность данных опросных листов подтверждаю: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Уличного комитета / 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Совета МКД                                                  подпись                                              ФИО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04289" y="187585"/>
            <a:ext cx="1616217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Аналитическая ведомость по опросу жителей МКД или УК</a:t>
            </a:r>
            <a:endParaRPr lang="ru-RU" sz="1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087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87680" y="961768"/>
            <a:ext cx="4003838" cy="3732151"/>
            <a:chOff x="8731786" y="999050"/>
            <a:chExt cx="3196689" cy="2041338"/>
          </a:xfrm>
        </p:grpSpPr>
        <p:sp>
          <p:nvSpPr>
            <p:cNvPr id="5" name="TextBox 4"/>
            <p:cNvSpPr txBox="1"/>
            <p:nvPr/>
          </p:nvSpPr>
          <p:spPr>
            <a:xfrm>
              <a:off x="8731786" y="1692469"/>
              <a:ext cx="3196689" cy="1347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solidFill>
                    <a:srgbClr val="241B81"/>
                  </a:solidFill>
                  <a:latin typeface="Times New Roman" panose="02020603050405020304" pitchFamily="18" charset="0"/>
                  <a:ea typeface="BIZ UDGothic" panose="020B0400000000000000" pitchFamily="33" charset="-128"/>
                  <a:cs typeface="Times New Roman" panose="02020603050405020304" pitchFamily="18" charset="0"/>
                </a:rPr>
                <a:t>ОПРОСЫ</a:t>
              </a:r>
            </a:p>
            <a:p>
              <a:pPr algn="ctr"/>
              <a:endParaRPr lang="ru-RU" sz="2200" b="1" dirty="0">
                <a:solidFill>
                  <a:srgbClr val="0178E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2200" b="1" dirty="0" smtClean="0">
                  <a:solidFill>
                    <a:srgbClr val="0178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делаются фотографии</a:t>
              </a:r>
            </a:p>
            <a:p>
              <a:pPr algn="ctr"/>
              <a:r>
                <a:rPr lang="ru-RU" sz="2200" b="1" dirty="0" smtClean="0">
                  <a:solidFill>
                    <a:srgbClr val="0178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 </a:t>
              </a:r>
              <a:r>
                <a:rPr lang="ru-RU" sz="2200" b="1" dirty="0">
                  <a:solidFill>
                    <a:srgbClr val="0178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каждым участником </a:t>
              </a:r>
              <a:endParaRPr lang="ru-RU" sz="2200" b="1" dirty="0" smtClean="0">
                <a:solidFill>
                  <a:srgbClr val="0178E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2200" b="1" dirty="0" smtClean="0">
                  <a:solidFill>
                    <a:srgbClr val="0178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ru-RU" sz="2200" b="1" dirty="0">
                  <a:solidFill>
                    <a:srgbClr val="0178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наличие на листе </a:t>
              </a:r>
              <a:r>
                <a:rPr lang="ru-RU" sz="2200" b="1" dirty="0" smtClean="0">
                  <a:solidFill>
                    <a:srgbClr val="0178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А4</a:t>
              </a:r>
            </a:p>
            <a:p>
              <a:pPr algn="ctr"/>
              <a:r>
                <a:rPr lang="ru-RU" sz="2200" b="1" dirty="0" smtClean="0">
                  <a:solidFill>
                    <a:srgbClr val="0178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Надписи ППМИ-2023)</a:t>
              </a:r>
              <a:endParaRPr lang="ru-RU" sz="2200" b="1" dirty="0">
                <a:solidFill>
                  <a:srgbClr val="0178E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301" y="999050"/>
              <a:ext cx="687658" cy="681266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522" y="1239342"/>
            <a:ext cx="6875172" cy="5100498"/>
          </a:xfrm>
          <a:prstGeom prst="flowChartDocument">
            <a:avLst/>
          </a:prstGeom>
        </p:spPr>
      </p:pic>
      <p:sp>
        <p:nvSpPr>
          <p:cNvPr id="8" name="TextBox 7"/>
          <p:cNvSpPr txBox="1"/>
          <p:nvPr/>
        </p:nvSpPr>
        <p:spPr>
          <a:xfrm rot="20803581">
            <a:off x="8165805" y="309109"/>
            <a:ext cx="1225613" cy="8002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377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1554" y="252549"/>
            <a:ext cx="6270172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Заключительное (итоговое) собрание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381" y="855437"/>
            <a:ext cx="72677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роводится при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соблюдении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всех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BIZ UDGothic" panose="020B0400000000000000" pitchFamily="33" charset="-128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       санитарно-эпидемиологических требований</a:t>
            </a:r>
            <a:endParaRPr lang="en-US" sz="1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BIZ UDGothic" panose="020B0400000000000000" pitchFamily="33" charset="-128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BIZ UDGothic" panose="020B0400000000000000" pitchFamily="33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О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сновная цель: определиться с проектом для участия, уровнем 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     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софинансирования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 проекта со стороны населения, выбрать инициативную группу  </a:t>
            </a:r>
            <a:endParaRPr lang="en-US" sz="1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BIZ UDGothic" panose="020B0400000000000000" pitchFamily="33" charset="-128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BIZ UDGothic" panose="020B0400000000000000" pitchFamily="33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В связи с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коронавирусными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 ограничениями в один день могут быть проведены несколько собраний с разными группами жителей</a:t>
            </a:r>
          </a:p>
          <a:p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BIZ UDGothic" panose="020B0400000000000000" pitchFamily="33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Обязательно производится видеосъемка итогового собрания.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554" y="3243429"/>
            <a:ext cx="63533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ИТОГ: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Протокол заключительного собрания</a:t>
            </a:r>
            <a:b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случае проведения нескольких собраний составляется общий протокол);</a:t>
            </a:r>
          </a:p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Лист регистрации;</a:t>
            </a:r>
          </a:p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Фотографии заключительного собрания;</a:t>
            </a:r>
          </a:p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Видео заключительного собрания;</a:t>
            </a:r>
          </a:p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нфоповод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публикаций в СМИ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337" y="156754"/>
            <a:ext cx="4219265" cy="31644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916" y="3660352"/>
            <a:ext cx="5268686" cy="29636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03" y="4677289"/>
            <a:ext cx="2601017" cy="19466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260" y="5479208"/>
            <a:ext cx="3317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итоговом собрании должно участвовать не менее 10 % от общей численности проживающих в МКД или уличного комитета.  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127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379" y="2472249"/>
            <a:ext cx="10108474" cy="3684711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2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 должно быть четко видно и слышно следующее:</a:t>
            </a:r>
            <a:br>
              <a:rPr lang="ru-RU" sz="2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весь зал и участников собрания;</a:t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принятие решения об участии в конкурсе (обсуждение и голосование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приоритетной проблемы для участия в конкурсе (обсуждение и голосование);</a:t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вклада населения для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(обсуждение и голосование);</a:t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выборы членов инициативной группы (обсуждение и голосование).</a:t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Найди себе помощника по видео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262" y="127419"/>
            <a:ext cx="2164636" cy="214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820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" y="1"/>
            <a:ext cx="12192765" cy="68664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9143" y="126077"/>
            <a:ext cx="9293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УРОВЕНЬ  ВОВЛЕЧЁННОСТИ  ИНИЦИАТИВНОЙ  ГРУППЫ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ea typeface="BIZ UDGothic" panose="020B0400000000000000" pitchFamily="33" charset="-128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098" y="1588071"/>
            <a:ext cx="1048150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ИНИЦИАТИВНАЯ ГРУППА ГРАЖДАН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избирается на заключительном собрании жителей населенного пункта уполномочена на реализацию мероприятий по: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организации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обеспечению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со стороны населения и лиц, осуществляющих денежный вклад в реализацию проекта (добровольный безвозмездный взнос, пожертвование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вопросам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оказания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неденежного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вклада участников проекта в реализацию проекта и оформления документов для участия в конкурсном отборе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внесению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предложений по корректировке проекта, в том числе сметной документации проекта, типа приобретаемого оборудования, материалов, с сохранением суммарных баллов, присвоенных проекту по результатам конкурсного отбора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0070C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35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" y="8923"/>
            <a:ext cx="12192765" cy="68575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0294">
            <a:off x="751329" y="2582628"/>
            <a:ext cx="1476465" cy="19598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2931">
            <a:off x="1021100" y="754962"/>
            <a:ext cx="1342458" cy="20270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5430">
            <a:off x="6535228" y="3755726"/>
            <a:ext cx="1476465" cy="19598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98221">
            <a:off x="6542981" y="970015"/>
            <a:ext cx="2148650" cy="19463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9143" y="221005"/>
            <a:ext cx="9293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BIZ UDGothic" panose="020B0400000000000000" pitchFamily="33" charset="-128"/>
                <a:cs typeface="Times New Roman" panose="02020603050405020304" pitchFamily="18" charset="0"/>
              </a:rPr>
              <a:t>УРОВЕНЬ  ВОВЛЕЧЁННОСТИ  ИНИЦИАТИВНОЙ  ГРУППЫ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ea typeface="BIZ UDGothic" panose="020B0400000000000000" pitchFamily="33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9143" y="1549902"/>
            <a:ext cx="4489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1) Заседание инициативной группы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5763" y="1537325"/>
            <a:ext cx="44890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2) </a:t>
            </a:r>
            <a:r>
              <a:rPr lang="ru-RU" sz="2000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Размещение </a:t>
            </a:r>
            <a:r>
              <a:rPr lang="ru-RU" sz="2000" b="1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 социальных сетях членами инициативной группы информации по информированию населения о подготовительной работе в рамках участия проекта в конкурсном отборе </a:t>
            </a:r>
            <a:endParaRPr lang="ru-RU" sz="2000" b="1" dirty="0" smtClean="0">
              <a:solidFill>
                <a:srgbClr val="0178E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66" y="2429757"/>
            <a:ext cx="43322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ИТОГ:</a:t>
            </a:r>
            <a:r>
              <a:rPr lang="ru-RU" sz="1600" b="1" dirty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/>
            </a:r>
            <a:br>
              <a:rPr lang="en-US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en-US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/>
            </a:r>
            <a:br>
              <a:rPr lang="en-US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1. протокол(-ы)заседания(-й);</a:t>
            </a:r>
            <a:r>
              <a:rPr lang="en-US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/>
            </a:r>
            <a:br>
              <a:rPr lang="en-US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</a:br>
            <a:endParaRPr lang="ru-RU" sz="1600" b="1" dirty="0" smtClean="0">
              <a:solidFill>
                <a:srgbClr val="241B8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2. </a:t>
            </a:r>
            <a:r>
              <a:rPr lang="ru-RU" sz="1600" b="1" dirty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ф</a:t>
            </a:r>
            <a:r>
              <a:rPr lang="ru-RU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отографии заседания(-й);</a:t>
            </a:r>
            <a:r>
              <a:rPr lang="en-US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/>
            </a:r>
            <a:br>
              <a:rPr lang="en-US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</a:br>
            <a:endParaRPr lang="ru-RU" sz="1600" b="1" dirty="0" smtClean="0">
              <a:solidFill>
                <a:srgbClr val="241B8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3. </a:t>
            </a:r>
            <a:r>
              <a:rPr lang="ru-RU" sz="1600" b="1" dirty="0" err="1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и</a:t>
            </a:r>
            <a:r>
              <a:rPr lang="ru-RU" sz="1600" b="1" dirty="0" err="1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нфоповод</a:t>
            </a:r>
            <a:r>
              <a:rPr lang="ru-RU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 для публикаций в СМИ</a:t>
            </a:r>
            <a:endParaRPr lang="ru-RU" sz="1600" b="1" dirty="0">
              <a:solidFill>
                <a:srgbClr val="241B8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5763" y="3936210"/>
            <a:ext cx="50682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ИТОГ:</a:t>
            </a:r>
            <a:r>
              <a:rPr lang="ru-RU" sz="1600" b="1" dirty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/>
            </a:r>
            <a:br>
              <a:rPr lang="en-US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en-US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/>
            </a:r>
            <a:br>
              <a:rPr lang="en-US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скриншоты </a:t>
            </a:r>
            <a:r>
              <a:rPr lang="ru-RU" sz="1600" b="1" dirty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публикаций в аккаунтах членов инициативных групп в социальных </a:t>
            </a:r>
            <a:r>
              <a:rPr lang="ru-RU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сетях</a:t>
            </a:r>
          </a:p>
          <a:p>
            <a:endParaRPr lang="ru-RU" sz="1600" b="1" dirty="0">
              <a:solidFill>
                <a:srgbClr val="241B8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Публикаций должно быть несколько</a:t>
            </a:r>
            <a:endParaRPr lang="ru-RU" sz="1600" b="1" dirty="0">
              <a:solidFill>
                <a:srgbClr val="241B8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37" y="4245639"/>
            <a:ext cx="3359011" cy="2233218"/>
          </a:xfrm>
          <a:prstGeom prst="flowChartDocumen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01" y="5256050"/>
            <a:ext cx="596162" cy="55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2939" y="519049"/>
            <a:ext cx="1060658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возможность решать наиболее острые социальные проблемы местного уровня при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в подготовке инициатив,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их, контролем за ходом реализации проектов.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 местных инициатив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предусматривает выделение на конкурсной основе субсидий из республиканского бюджета, направленных на реализацию проектов, при этом, отбор и реализация самих проектов осуществляется при активном участии населения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участвовать в конкурсе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в конкурсе необходимо желание жителей и возможность их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проекта.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Суть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вовлечение населения в реализацию проектов, которые необходимы в конкретном дворе, доме, микрорайоне, городе. Так как жители принимают участие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объекта,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введенные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используются более эффективно и бережно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идея программы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возродить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населения кооперироваться, стимулировать гражданское самосознание и активность. Важно, чтобы горожанин в диалоге с соседями сам нашел нужные точки применения средств, наладил диалог с администрацией, подготовил проект и собрал часть средств на реализацию. В этом и заключается основная идея программы, реализуемой Правительством Башкортостана.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предусматривает обширный перечень проектов. Это прежде всего, объекты ЖКХ.  Для жителей МКД можно благоустроить дворовую территорию, установить игровые и спортивные площадки; для жителей частного сектора - это объекты электро-, газо-, водо- снабжения, уличное освещение, дороги местного значения.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социально значимых для людей учреждений и мест.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может быть представлен от имени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Товарищества собственников жилья, Уличного комитета, Совета МКД.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быть направлен на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вопросов местного значения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находиться в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 городского округа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14341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" y="214"/>
            <a:ext cx="12192765" cy="68575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051">
            <a:off x="595744" y="813040"/>
            <a:ext cx="2148650" cy="19463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2931">
            <a:off x="826383" y="2565384"/>
            <a:ext cx="1342458" cy="20270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5430">
            <a:off x="6345950" y="4306567"/>
            <a:ext cx="1476465" cy="19598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98221">
            <a:off x="423286" y="4233974"/>
            <a:ext cx="2148650" cy="19463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6561" y="130209"/>
            <a:ext cx="9293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Montserrat" panose="00000500000000000000" pitchFamily="2" charset="-52"/>
                <a:ea typeface="BIZ UDGothic" panose="020B0400000000000000" pitchFamily="33" charset="-128"/>
                <a:cs typeface="Arial" panose="020B0604020202020204" pitchFamily="34" charset="0"/>
              </a:rPr>
              <a:t>НЕДЕЖНЫЙ ВКЛАД ОТ НАСЕЛЕНИЯ И СПОНСОРОВ</a:t>
            </a:r>
            <a:endParaRPr lang="ru-RU" sz="2400" b="1" dirty="0">
              <a:solidFill>
                <a:schemeClr val="bg1"/>
              </a:solidFill>
              <a:latin typeface="Montserrat" panose="00000500000000000000" pitchFamily="2" charset="-52"/>
              <a:ea typeface="BIZ UDGothic" panose="020B0400000000000000" pitchFamily="33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6029" y="1374845"/>
            <a:ext cx="93638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НЕДЕНЕЖНЫЙ ВКЛАД ВЫРАЖАЕТСЯ В:</a:t>
            </a:r>
            <a:r>
              <a:rPr lang="ru-RU" b="1" dirty="0" smtClean="0">
                <a:solidFill>
                  <a:srgbClr val="00B05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B05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</a:br>
            <a:endParaRPr lang="ru-RU" b="1" dirty="0" smtClean="0">
              <a:solidFill>
                <a:srgbClr val="00B05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- неоплачиваемых работах;</a:t>
            </a:r>
          </a:p>
          <a:p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- предоставлении материалов или оборудования;</a:t>
            </a:r>
          </a:p>
          <a:p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- в </a:t>
            </a:r>
            <a:r>
              <a:rPr lang="ru-RU" b="1" dirty="0">
                <a:solidFill>
                  <a:srgbClr val="0178E0"/>
                </a:solidFill>
                <a:latin typeface="Montserrat" panose="00000500000000000000" pitchFamily="2" charset="-52"/>
              </a:rPr>
              <a:t>форме техники и транспортных 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средств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303" y="3675504"/>
            <a:ext cx="5690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ПОДТВЕРЖДЕНИЕ НЕДЕНЕЖНОГО ВКЛАДА НАСЕЛЕНИЯ:</a:t>
            </a:r>
            <a:r>
              <a:rPr lang="ru-RU" b="1" dirty="0" smtClean="0">
                <a:solidFill>
                  <a:srgbClr val="0178E0"/>
                </a:solidFill>
                <a:latin typeface="Miratrix Normal" panose="00000500000000000000" pitchFamily="50" charset="-52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178E0"/>
                </a:solidFill>
                <a:latin typeface="Miratrix Normal" panose="00000500000000000000" pitchFamily="50" charset="-52"/>
                <a:cs typeface="Arial" panose="020B0604020202020204" pitchFamily="34" charset="0"/>
              </a:rPr>
            </a:br>
            <a:endParaRPr lang="ru-RU" b="1" dirty="0" smtClean="0">
              <a:solidFill>
                <a:srgbClr val="0178E0"/>
              </a:solidFill>
              <a:latin typeface="Miratrix Normal" panose="00000500000000000000" pitchFamily="50" charset="-52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- гарантийное письмо от руководителя инициативной группы;</a:t>
            </a:r>
          </a:p>
          <a:p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- локальный сметный расчет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8403" y="3652164"/>
            <a:ext cx="56904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ПОДТВЕРЖДЕНИЕ НЕДЕНЕЖНОГО ВКЛАДА СПОНСОРОВ:</a:t>
            </a:r>
            <a:r>
              <a:rPr lang="ru-RU" b="1" dirty="0" smtClean="0">
                <a:solidFill>
                  <a:srgbClr val="00B050"/>
                </a:solidFill>
                <a:latin typeface="Miratrix Normal" panose="00000500000000000000" pitchFamily="50" charset="-52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B050"/>
                </a:solidFill>
                <a:latin typeface="Miratrix Normal" panose="00000500000000000000" pitchFamily="50" charset="-52"/>
                <a:cs typeface="Arial" panose="020B0604020202020204" pitchFamily="34" charset="0"/>
              </a:rPr>
            </a:br>
            <a:endParaRPr lang="ru-RU" b="1" dirty="0" smtClean="0">
              <a:solidFill>
                <a:srgbClr val="00B050"/>
              </a:solidFill>
              <a:latin typeface="Miratrix Normal" panose="00000500000000000000" pitchFamily="50" charset="-52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- гарантийное письмо от уполномоченного лица;</a:t>
            </a:r>
          </a:p>
          <a:p>
            <a:r>
              <a:rPr lang="ru-RU" b="1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-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локальный сметный расчет</a:t>
            </a:r>
            <a:endParaRPr lang="ru-RU" b="1" dirty="0" smtClean="0">
              <a:solidFill>
                <a:srgbClr val="0178E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2331" y="5588207"/>
            <a:ext cx="372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не менее 5 % от суммы субсидии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69627" y="5560151"/>
            <a:ext cx="372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не менее 5 % от суммы субсидии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3" y="2785620"/>
            <a:ext cx="5809006" cy="39874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714" y="200297"/>
            <a:ext cx="5345073" cy="258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стенда, освещающего проект ППМИ: </a:t>
            </a:r>
          </a:p>
          <a:p>
            <a:pPr algn="ctr"/>
            <a:endParaRPr lang="ru-RU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Стенды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отображать подробную информацию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проекте, о программе поддержке местных инициатив,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участия,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предыдущих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проектах и т.д.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7771" y="200297"/>
            <a:ext cx="5795554" cy="258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текущего состояния объекта: </a:t>
            </a:r>
          </a:p>
          <a:p>
            <a:pPr algn="ctr"/>
            <a:endParaRPr lang="ru-RU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(не менее 3-х фотографий)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то должен ремонтировать тротуары во дворе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36" y="3093397"/>
            <a:ext cx="5741697" cy="350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20803581">
            <a:off x="231395" y="2953739"/>
            <a:ext cx="905812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803581">
            <a:off x="6353818" y="2947915"/>
            <a:ext cx="893994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79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771" y="124046"/>
            <a:ext cx="4316705" cy="24281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983" y="521173"/>
            <a:ext cx="3779554" cy="58477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Фотоматериалы культурно-массовых мероприятий, связанных с реализацией проекта: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(Фото концертов, конкурса рисунков, сочинений, стихотворений, частушек, акции,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Ярмарки, ссылки на видео и т.п.)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5 (пяти видов мероприятий)</a:t>
            </a:r>
          </a:p>
          <a:p>
            <a:pPr algn="ctr"/>
            <a:endParaRPr lang="ru-RU" sz="1600" b="1" dirty="0" smtClean="0">
              <a:solidFill>
                <a:srgbClr val="0178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178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Баллы </a:t>
            </a:r>
            <a:r>
              <a:rPr lang="ru-RU" sz="1600" b="1" dirty="0">
                <a:solidFill>
                  <a:srgbClr val="0178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критерию «Проведение с населением культурно-массовых мероприятий, связанных</a:t>
            </a:r>
            <a:endParaRPr lang="en-US" sz="1600" b="1" dirty="0">
              <a:solidFill>
                <a:srgbClr val="0178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178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реализацией проекта (концерты, конкурсы рисунков, сочинений, стихотворений, частушек, акции, </a:t>
            </a:r>
            <a:r>
              <a:rPr lang="ru-RU" sz="1600" b="1" dirty="0" err="1">
                <a:solidFill>
                  <a:srgbClr val="0178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флешмобы</a:t>
            </a:r>
            <a:r>
              <a:rPr lang="ru-RU" sz="1600" b="1" dirty="0">
                <a:solidFill>
                  <a:srgbClr val="0178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ярмарки и т.п.)» начисляются в том случае, если культурно-массовые мероприятия напрямую связаны с ППМИ.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803581">
            <a:off x="8426252" y="222124"/>
            <a:ext cx="890134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1" r="628"/>
          <a:stretch/>
        </p:blipFill>
        <p:spPr>
          <a:xfrm>
            <a:off x="4656771" y="2644640"/>
            <a:ext cx="3949586" cy="2685198"/>
          </a:xfrm>
          <a:prstGeom prst="flowChartDocumen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6" r="1918" b="5869"/>
          <a:stretch/>
        </p:blipFill>
        <p:spPr>
          <a:xfrm>
            <a:off x="9126556" y="514157"/>
            <a:ext cx="2858372" cy="1647923"/>
          </a:xfrm>
          <a:prstGeom prst="flowChartDocumen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t="24615" r="8013" b="14359"/>
          <a:stretch/>
        </p:blipFill>
        <p:spPr>
          <a:xfrm>
            <a:off x="7485921" y="4309126"/>
            <a:ext cx="4420630" cy="2361639"/>
          </a:xfrm>
          <a:prstGeom prst="flowChartDocument">
            <a:avLst/>
          </a:prstGeom>
        </p:spPr>
      </p:pic>
    </p:spTree>
    <p:extLst>
      <p:ext uri="{BB962C8B-B14F-4D97-AF65-F5344CB8AC3E}">
        <p14:creationId xmlns:p14="http://schemas.microsoft.com/office/powerpoint/2010/main" val="2130373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124" y="108362"/>
            <a:ext cx="7469015" cy="33610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874" y="3539157"/>
            <a:ext cx="4219265" cy="31644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906" y="89876"/>
            <a:ext cx="3714494" cy="2002063"/>
          </a:xfr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проведения собраний.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Фотофиксация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собраний.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Требования: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906" y="2960395"/>
            <a:ext cx="350955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3-х фотографий.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906" y="3437912"/>
            <a:ext cx="3509555" cy="20928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 и на видео должно быть видно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количество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участвовало в собрании (указано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протоколе),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23 человека присутствовало на собрании (указано в протоколе)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 и на видео должно быть видно все 23 человека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906" y="5608676"/>
            <a:ext cx="3509555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использование на собраниях опознавательных плакатов «ППМИ-2023», название улицы, дома, проекта.</a:t>
            </a:r>
            <a:endParaRPr lang="ru-RU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29761" y="3300142"/>
            <a:ext cx="1729376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фото: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906" y="2217995"/>
            <a:ext cx="350955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и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видеофиксация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собрания – обязательны!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656232"/>
              </p:ext>
            </p:extLst>
          </p:nvPr>
        </p:nvGraphicFramePr>
        <p:xfrm>
          <a:off x="4273195" y="4686875"/>
          <a:ext cx="2376453" cy="1896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6453"/>
              </a:tblGrid>
              <a:tr h="1896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ППМИ-2023</a:t>
                      </a:r>
                      <a:endParaRPr lang="ru-RU" sz="1200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округ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Стерлитамак РБ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___________________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___________________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(наименование населенного пункта, МКД, УК, название проекта)</a:t>
                      </a:r>
                      <a:endParaRPr lang="ru-RU" sz="12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 rot="20816942">
            <a:off x="4028304" y="3789101"/>
            <a:ext cx="226970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Опознавательные плакаты:</a:t>
            </a:r>
          </a:p>
        </p:txBody>
      </p:sp>
    </p:spTree>
    <p:extLst>
      <p:ext uri="{BB962C8B-B14F-4D97-AF65-F5344CB8AC3E}">
        <p14:creationId xmlns:p14="http://schemas.microsoft.com/office/powerpoint/2010/main" val="3570135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2" y="2664823"/>
            <a:ext cx="5364481" cy="40233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" y="131346"/>
            <a:ext cx="6226629" cy="3502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7268" y="3068143"/>
            <a:ext cx="2444321" cy="8617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фото: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2" y="3823063"/>
            <a:ext cx="3604801" cy="269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68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5" y="705393"/>
            <a:ext cx="2573236" cy="55691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3549" y="417707"/>
            <a:ext cx="2476840" cy="57537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Скриншоты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1195835">
            <a:off x="398476" y="701731"/>
            <a:ext cx="1467948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60" y="953208"/>
            <a:ext cx="2633594" cy="56997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562" y="374468"/>
            <a:ext cx="2786500" cy="603068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32450" y="96508"/>
            <a:ext cx="10293195" cy="505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средств информирования населения (размещение в социальных сетях):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55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11" y="100149"/>
            <a:ext cx="2907214" cy="62919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727" y="211350"/>
            <a:ext cx="2855833" cy="6180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7577" y="1179084"/>
            <a:ext cx="175049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Примеры:</a:t>
            </a:r>
          </a:p>
        </p:txBody>
      </p:sp>
    </p:spTree>
    <p:extLst>
      <p:ext uri="{BB962C8B-B14F-4D97-AF65-F5344CB8AC3E}">
        <p14:creationId xmlns:p14="http://schemas.microsoft.com/office/powerpoint/2010/main" val="334128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8606" y="461554"/>
            <a:ext cx="1090313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Учитывая, что максимальный размер субсидии РБ  </a:t>
            </a:r>
            <a:r>
              <a:rPr lang="ru-RU" b="1" dirty="0"/>
              <a:t>-  </a:t>
            </a:r>
            <a:r>
              <a:rPr lang="ru-RU" b="1" dirty="0" smtClean="0"/>
              <a:t>1 200 000,00 (Один миллион двести тысяч рублей)</a:t>
            </a:r>
            <a:r>
              <a:rPr lang="ru-RU" dirty="0" smtClean="0"/>
              <a:t>, </a:t>
            </a:r>
          </a:p>
          <a:p>
            <a:pPr algn="ctr"/>
            <a:r>
              <a:rPr lang="ru-RU" dirty="0" smtClean="0"/>
              <a:t>возможны </a:t>
            </a:r>
            <a:r>
              <a:rPr lang="ru-RU" dirty="0"/>
              <a:t>следующие варианты разбивки </a:t>
            </a:r>
            <a:r>
              <a:rPr lang="ru-RU" dirty="0" err="1"/>
              <a:t>софинансирования</a:t>
            </a:r>
            <a:r>
              <a:rPr lang="ru-RU" dirty="0"/>
              <a:t> проектов </a:t>
            </a:r>
          </a:p>
          <a:p>
            <a:pPr algn="ctr"/>
            <a:r>
              <a:rPr lang="ru-RU" dirty="0"/>
              <a:t>(в зависимости от суммы по смете</a:t>
            </a:r>
            <a:r>
              <a:rPr lang="ru-RU" dirty="0" smtClean="0"/>
              <a:t>):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06614" y="1658338"/>
            <a:ext cx="3840028" cy="15488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Локально-сметный расчет</a:t>
            </a:r>
            <a:endParaRPr lang="ru-RU" sz="1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1 572</a:t>
            </a:r>
            <a: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000,00 руб.</a:t>
            </a:r>
            <a:endParaRPr lang="ru-RU" sz="1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087" y="3750084"/>
            <a:ext cx="2426970" cy="1588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Субсидия РБ -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1 </a:t>
            </a: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000,00 руб.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9905" y="3786911"/>
            <a:ext cx="2266723" cy="1506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Местный бюджет – </a:t>
            </a: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180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000,00 руб.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72476" y="3819672"/>
            <a:ext cx="2440305" cy="15064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Жители – 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96 000,00 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58629" y="3831930"/>
            <a:ext cx="2318385" cy="14819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Спонсоры – 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96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000,00 руб.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>
            <a:stCxn id="4" idx="2"/>
            <a:endCxn id="5" idx="0"/>
          </p:cNvCxnSpPr>
          <p:nvPr/>
        </p:nvCxnSpPr>
        <p:spPr>
          <a:xfrm flipH="1">
            <a:off x="2400572" y="3207149"/>
            <a:ext cx="3826056" cy="5429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4" idx="2"/>
            <a:endCxn id="6" idx="0"/>
          </p:cNvCxnSpPr>
          <p:nvPr/>
        </p:nvCxnSpPr>
        <p:spPr>
          <a:xfrm flipH="1">
            <a:off x="5093267" y="3207149"/>
            <a:ext cx="1133361" cy="5797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2"/>
            <a:endCxn id="7" idx="0"/>
          </p:cNvCxnSpPr>
          <p:nvPr/>
        </p:nvCxnSpPr>
        <p:spPr>
          <a:xfrm>
            <a:off x="6226628" y="3207149"/>
            <a:ext cx="1566001" cy="6125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2"/>
            <a:endCxn id="8" idx="0"/>
          </p:cNvCxnSpPr>
          <p:nvPr/>
        </p:nvCxnSpPr>
        <p:spPr>
          <a:xfrm>
            <a:off x="6226628" y="3207149"/>
            <a:ext cx="4291194" cy="6247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4732202" y="5018160"/>
            <a:ext cx="1537969" cy="7251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менее  15% от суммы субсидии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670856" y="5138270"/>
            <a:ext cx="1514701" cy="7251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менее  </a:t>
            </a:r>
            <a:r>
              <a:rPr lang="ru-RU" sz="1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8% </a:t>
            </a: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суммы субсидии </a:t>
            </a:r>
          </a:p>
        </p:txBody>
      </p:sp>
      <p:sp>
        <p:nvSpPr>
          <p:cNvPr id="20" name="Плюс 19"/>
          <p:cNvSpPr/>
          <p:nvPr/>
        </p:nvSpPr>
        <p:spPr>
          <a:xfrm>
            <a:off x="3605645" y="4423950"/>
            <a:ext cx="345552" cy="322382"/>
          </a:xfrm>
          <a:prstGeom prst="mathPlus">
            <a:avLst>
              <a:gd name="adj1" fmla="val 104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люс 22"/>
          <p:cNvSpPr/>
          <p:nvPr/>
        </p:nvSpPr>
        <p:spPr>
          <a:xfrm>
            <a:off x="6226628" y="4378932"/>
            <a:ext cx="345552" cy="322382"/>
          </a:xfrm>
          <a:prstGeom prst="mathPlus">
            <a:avLst>
              <a:gd name="adj1" fmla="val 104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люс 23"/>
          <p:cNvSpPr/>
          <p:nvPr/>
        </p:nvSpPr>
        <p:spPr>
          <a:xfrm>
            <a:off x="9012781" y="4401505"/>
            <a:ext cx="345552" cy="322382"/>
          </a:xfrm>
          <a:prstGeom prst="mathPlus">
            <a:avLst>
              <a:gd name="adj1" fmla="val 104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 rot="20587031">
            <a:off x="1321765" y="2107315"/>
            <a:ext cx="1393939" cy="3134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0380161" y="5138271"/>
            <a:ext cx="1514701" cy="7251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менее  </a:t>
            </a:r>
            <a:r>
              <a:rPr lang="ru-RU" sz="1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8% </a:t>
            </a: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суммы субсидии </a:t>
            </a:r>
          </a:p>
        </p:txBody>
      </p:sp>
    </p:spTree>
    <p:extLst>
      <p:ext uri="{BB962C8B-B14F-4D97-AF65-F5344CB8AC3E}">
        <p14:creationId xmlns:p14="http://schemas.microsoft.com/office/powerpoint/2010/main" val="4192512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45733" y="1603692"/>
            <a:ext cx="3840028" cy="15488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Локально-сметный расчет</a:t>
            </a:r>
            <a:endParaRPr lang="ru-RU" sz="1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800 000,00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087" y="3750084"/>
            <a:ext cx="2426970" cy="1588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Субсидия РБ -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610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000,00 руб.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14333" y="3874317"/>
            <a:ext cx="2266723" cy="1506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Местный бюджет – </a:t>
            </a: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92 400,00 </a:t>
            </a: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20224" y="3831930"/>
            <a:ext cx="2440305" cy="15064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Жители – 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48 800,00 руб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99697" y="3831930"/>
            <a:ext cx="2318385" cy="14819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Спонсоры – 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48 800,00 руб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>
            <a:stCxn id="4" idx="2"/>
            <a:endCxn id="5" idx="0"/>
          </p:cNvCxnSpPr>
          <p:nvPr/>
        </p:nvCxnSpPr>
        <p:spPr>
          <a:xfrm flipH="1">
            <a:off x="2400572" y="3152503"/>
            <a:ext cx="3665175" cy="5975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4" idx="2"/>
            <a:endCxn id="6" idx="0"/>
          </p:cNvCxnSpPr>
          <p:nvPr/>
        </p:nvCxnSpPr>
        <p:spPr>
          <a:xfrm flipH="1">
            <a:off x="5047695" y="3152503"/>
            <a:ext cx="1018052" cy="7218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2"/>
            <a:endCxn id="7" idx="0"/>
          </p:cNvCxnSpPr>
          <p:nvPr/>
        </p:nvCxnSpPr>
        <p:spPr>
          <a:xfrm>
            <a:off x="6065747" y="3152503"/>
            <a:ext cx="1674630" cy="6794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2"/>
            <a:endCxn id="8" idx="0"/>
          </p:cNvCxnSpPr>
          <p:nvPr/>
        </p:nvCxnSpPr>
        <p:spPr>
          <a:xfrm>
            <a:off x="6065747" y="3152503"/>
            <a:ext cx="4393143" cy="6794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4799341" y="5257755"/>
            <a:ext cx="1514759" cy="7251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менее  15% от суммы субсидии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530362" y="5241951"/>
            <a:ext cx="1599751" cy="7251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менее  </a:t>
            </a:r>
            <a:r>
              <a:rPr lang="ru-RU" sz="1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8% </a:t>
            </a: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суммы субсидии </a:t>
            </a:r>
          </a:p>
        </p:txBody>
      </p:sp>
      <p:sp>
        <p:nvSpPr>
          <p:cNvPr id="3" name="Плюс 2"/>
          <p:cNvSpPr/>
          <p:nvPr/>
        </p:nvSpPr>
        <p:spPr>
          <a:xfrm>
            <a:off x="3614057" y="4511357"/>
            <a:ext cx="306659" cy="298395"/>
          </a:xfrm>
          <a:prstGeom prst="mathPlus">
            <a:avLst>
              <a:gd name="adj1" fmla="val 104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люс 19"/>
          <p:cNvSpPr/>
          <p:nvPr/>
        </p:nvSpPr>
        <p:spPr>
          <a:xfrm>
            <a:off x="6174672" y="4511357"/>
            <a:ext cx="345552" cy="322382"/>
          </a:xfrm>
          <a:prstGeom prst="mathPlus">
            <a:avLst>
              <a:gd name="adj1" fmla="val 104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люс 20"/>
          <p:cNvSpPr/>
          <p:nvPr/>
        </p:nvSpPr>
        <p:spPr>
          <a:xfrm>
            <a:off x="8957337" y="4459101"/>
            <a:ext cx="345552" cy="322382"/>
          </a:xfrm>
          <a:prstGeom prst="mathPlus">
            <a:avLst>
              <a:gd name="adj1" fmla="val 104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 rot="20587031">
            <a:off x="2079411" y="922949"/>
            <a:ext cx="1393939" cy="3134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282471" y="5241950"/>
            <a:ext cx="1599751" cy="7251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менее  </a:t>
            </a:r>
            <a:r>
              <a:rPr lang="ru-RU" sz="1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8% </a:t>
            </a: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суммы субсидии </a:t>
            </a:r>
          </a:p>
        </p:txBody>
      </p:sp>
    </p:spTree>
    <p:extLst>
      <p:ext uri="{BB962C8B-B14F-4D97-AF65-F5344CB8AC3E}">
        <p14:creationId xmlns:p14="http://schemas.microsoft.com/office/powerpoint/2010/main" val="3206454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45733" y="1603692"/>
            <a:ext cx="3840028" cy="15488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Локально-сметный расчет</a:t>
            </a:r>
            <a:endParaRPr lang="ru-RU" sz="1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1 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800 000,00 руб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087" y="3750084"/>
            <a:ext cx="2426970" cy="1588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Субсидия РБ -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1 200 000,00 руб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9905" y="3831930"/>
            <a:ext cx="2266723" cy="1506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Местный бюджет – </a:t>
            </a: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180 000,00 </a:t>
            </a: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03397" y="3831930"/>
            <a:ext cx="2440305" cy="15064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Жители – 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210 000,00 </a:t>
            </a: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20472" y="3831930"/>
            <a:ext cx="2318385" cy="14819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Спонсоры – </a:t>
            </a:r>
            <a:endParaRPr lang="ru-RU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210 000,00 </a:t>
            </a: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>
            <a:stCxn id="4" idx="2"/>
            <a:endCxn id="5" idx="0"/>
          </p:cNvCxnSpPr>
          <p:nvPr/>
        </p:nvCxnSpPr>
        <p:spPr>
          <a:xfrm flipH="1">
            <a:off x="2400572" y="3152503"/>
            <a:ext cx="3665175" cy="5975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4" idx="2"/>
            <a:endCxn id="6" idx="0"/>
          </p:cNvCxnSpPr>
          <p:nvPr/>
        </p:nvCxnSpPr>
        <p:spPr>
          <a:xfrm flipH="1">
            <a:off x="5093267" y="3152503"/>
            <a:ext cx="972480" cy="6794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2"/>
            <a:endCxn id="7" idx="0"/>
          </p:cNvCxnSpPr>
          <p:nvPr/>
        </p:nvCxnSpPr>
        <p:spPr>
          <a:xfrm>
            <a:off x="6065747" y="3152503"/>
            <a:ext cx="1657803" cy="6794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2"/>
            <a:endCxn id="8" idx="0"/>
          </p:cNvCxnSpPr>
          <p:nvPr/>
        </p:nvCxnSpPr>
        <p:spPr>
          <a:xfrm>
            <a:off x="6065747" y="3152503"/>
            <a:ext cx="4313918" cy="6794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4766540" y="5228081"/>
            <a:ext cx="1527401" cy="7251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менее  15% от суммы субсидии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524504" y="5217800"/>
            <a:ext cx="1505481" cy="7251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менее  </a:t>
            </a:r>
            <a:r>
              <a:rPr lang="ru-RU" sz="1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8% </a:t>
            </a: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суммы субсидии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245278" y="5217799"/>
            <a:ext cx="1428206" cy="7251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менее  </a:t>
            </a:r>
            <a:r>
              <a:rPr lang="ru-RU" sz="1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8% </a:t>
            </a: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суммы субсидии </a:t>
            </a:r>
          </a:p>
        </p:txBody>
      </p:sp>
      <p:sp>
        <p:nvSpPr>
          <p:cNvPr id="15" name="Плюс 14"/>
          <p:cNvSpPr/>
          <p:nvPr/>
        </p:nvSpPr>
        <p:spPr>
          <a:xfrm>
            <a:off x="3605645" y="4423950"/>
            <a:ext cx="345552" cy="322382"/>
          </a:xfrm>
          <a:prstGeom prst="mathPlus">
            <a:avLst>
              <a:gd name="adj1" fmla="val 104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люс 19"/>
          <p:cNvSpPr/>
          <p:nvPr/>
        </p:nvSpPr>
        <p:spPr>
          <a:xfrm>
            <a:off x="6174672" y="4511357"/>
            <a:ext cx="345552" cy="322382"/>
          </a:xfrm>
          <a:prstGeom prst="mathPlus">
            <a:avLst>
              <a:gd name="adj1" fmla="val 104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люс 20"/>
          <p:cNvSpPr/>
          <p:nvPr/>
        </p:nvSpPr>
        <p:spPr>
          <a:xfrm>
            <a:off x="8913359" y="4507402"/>
            <a:ext cx="345552" cy="322382"/>
          </a:xfrm>
          <a:prstGeom prst="mathPlus">
            <a:avLst>
              <a:gd name="adj1" fmla="val 104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 rot="20587031">
            <a:off x="1703602" y="766195"/>
            <a:ext cx="1393939" cy="3134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</a:p>
        </p:txBody>
      </p:sp>
    </p:spTree>
    <p:extLst>
      <p:ext uri="{BB962C8B-B14F-4D97-AF65-F5344CB8AC3E}">
        <p14:creationId xmlns:p14="http://schemas.microsoft.com/office/powerpoint/2010/main" val="2430363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923109"/>
            <a:ext cx="11146970" cy="5634445"/>
          </a:xfr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или эскиз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(для составления локально-сметного расчета).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проблемы.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Опросные листы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 МКД или уличного комитета (+фото каждого респондента в момент заполнения опросного листа с 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опознавательным плакатом ППМИ-2023).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Аналитическая ведомость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опросу жителей МКД или уличного комитета.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предварительного собрания жителей по идентификации проблемы.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предварительного собрания жителей. 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Фотографии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предварительного собрания жителей (с опознавательными плакатами ППМИ-2023).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Скриншоты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публикаций в мессенджерах, ссылки на Интернет- и ТВ-ресурсы, печатные издания и иные подтверждающие материалы 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освещения отбора приоритетной проблемы и разработки заявки.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итогового собрания жителей.</a:t>
            </a:r>
          </a:p>
          <a:p>
            <a:pPr marL="0" indent="0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Лист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итогового собрания жителей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Фотографии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 жителей (с опознавательными плакатами ППМИ-2023).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Гарантийное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спонсора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готовности принять участие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(денежный вклад).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Гарантийное письмо спонсора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неденежном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вкладе.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Гарантийное письмо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руководителя инициативной группы о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неденежном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вкладе.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Локально-сметный расчет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неденежных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вкладов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92002"/>
            <a:ext cx="1114697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документов, необходимых (обязательных) от участников для формирования и подачи заявки: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518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895" y="243840"/>
            <a:ext cx="10885371" cy="1323992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Нормативным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правовым актом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регулирующим механизмы организации и проведения конкурсного отбора ППМИ, является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Республики Башкортостан от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19.04.2017 года № 168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 реализации на территории Республики Башкортостан проектов развития общественной инфраструктуры, основанных на местных инициативах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721895" y="1556750"/>
            <a:ext cx="110690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Сопровождением практики инициативного бюджетирования осуществляется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Автономной некоммерческой организацией «Управляющая компания научно-образовательного центра Республики Башкортостан»,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 которой вопросами реализации инициативного бюджетирования занимается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изучения гражданских инициатив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г.Уфа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ул.Кирова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д.15 пом.6).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022" y="3794893"/>
            <a:ext cx="5038801" cy="2834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87" y="3860903"/>
            <a:ext cx="4952275" cy="278565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877266" y="1989090"/>
            <a:ext cx="10885371" cy="1323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419108" y="2760616"/>
            <a:ext cx="5144715" cy="9848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Официальная группа Программы поддержки местных инициатив (ППМИ) в Республике Башкортостан: 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https://vk.com/cigi_noc_rb</a:t>
            </a: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63594" y="2980195"/>
            <a:ext cx="5279561" cy="7442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Программы поддержки местных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инициатив:  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ppmi.bashkortostan.ru.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815337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226423" y="130629"/>
            <a:ext cx="11495314" cy="6644640"/>
          </a:xfrm>
          <a:prstGeom prst="horizontalScroll">
            <a:avLst>
              <a:gd name="adj" fmla="val 1039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3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776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3164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552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940" algn="l" defTabSz="1088776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6328" algn="l" defTabSz="1088776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10716" algn="l" defTabSz="1088776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5104" algn="l" defTabSz="1088776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почерпнуть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и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проконсультироваться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адрес:</a:t>
            </a:r>
          </a:p>
          <a:p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пр.Октября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32  Стерлитамак</a:t>
            </a:r>
          </a:p>
          <a:p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Респ.Башкортостан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453100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городского округа город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 Республики Башкортостан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управление, 4 этаж, 422, 423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(3473) 24-12-06,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24-16-36.</a:t>
            </a:r>
          </a:p>
          <a:p>
            <a:endParaRPr lang="ru-RU" sz="2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ppmi_sterlit@mail.ru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834" y="2233638"/>
            <a:ext cx="5091223" cy="336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38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716279" y="319042"/>
            <a:ext cx="10918371" cy="5350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 Документы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подтверждающие стоимость проекта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(локально-сметный расчет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либо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коммерческих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(на имя главы 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администрации ГО).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 Фотографии информационного стенда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освещающего проект ППМИ. </a:t>
            </a:r>
          </a:p>
          <a:p>
            <a:pPr marL="0" indent="0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Видеофиксацию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итогового общего собрания жителей.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свидетельствующие 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неудовлетворительном состоянии объекта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предлагаемого для реализации в рамках проекта.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Фотоматериалы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свидетельствующие о проведении с населением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культурно-массовых мероприятий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(концертов,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конкурсов рисунков, сочинений, стихотворений, частушек, акций,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ярмарок и т.п.),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видео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т.д.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заседаний инициативной группы.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заседаний инициативной группы.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Скриншоты публикаций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аккаунтах членов инициативной группы в социальных сетях. Публикаций должно быть несколько.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(Обязательно размещение в социальных сетях членами инициативной группы информации по информированию населения о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подготовительной работе в рамках участия проекта в конкурсном отборе).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подтверждающий создание и численность ТСЖ, ТОС, уличного комитета, Совета МКД или документ, подтверждающий 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численность населенного пункта, входящего в состав городского округа.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Справка-расчет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благополучателей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Копия удостоверения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председателя уличного комитета, заверенная в </a:t>
            </a:r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установленном </a:t>
            </a:r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порядке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58645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657" y="151877"/>
            <a:ext cx="5791200" cy="453482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Каков алгоритм действий участия в конкурсе ППМИ?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065" y="749546"/>
            <a:ext cx="9888591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Объявляется с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тарт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конкурсного 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отбора Центром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изучения гражданских инициатив АНО «Управляющая компания научно-образовательного центра Республики Башкортостан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утверждается </a:t>
            </a:r>
            <a:r>
              <a:rPr lang="ru-RU" sz="15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ППМИ-2023. (24.10.22)</a:t>
            </a:r>
            <a:endParaRPr lang="ru-RU" sz="1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057" y="1428037"/>
            <a:ext cx="9888600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Жители предоставляют эскизы своих 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проектов, либо предоставляют коммерческие предложения. Администрация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города рассчитывает стоимость проектов. 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Рассчитывается сумма </a:t>
            </a:r>
            <a:r>
              <a:rPr lang="ru-RU" sz="15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софинансирования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проекта.</a:t>
            </a:r>
            <a:endParaRPr lang="ru-RU" sz="1500" dirty="0"/>
          </a:p>
        </p:txBody>
      </p:sp>
      <p:sp>
        <p:nvSpPr>
          <p:cNvPr id="7" name="TextBox 6"/>
          <p:cNvSpPr txBox="1"/>
          <p:nvPr/>
        </p:nvSpPr>
        <p:spPr>
          <a:xfrm>
            <a:off x="431056" y="2113092"/>
            <a:ext cx="9888599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соответствии с «Календарным планом ППМИ-2023» жителями проводятся предварительные и итоговые собрания по выбору проекта ППМИ. </a:t>
            </a:r>
            <a:r>
              <a:rPr lang="ru-RU" sz="15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(03.11.2022 – 31.12.2022)</a:t>
            </a:r>
            <a:endParaRPr lang="ru-RU" sz="1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059" y="2791583"/>
            <a:ext cx="9888596" cy="7848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Инициативная группа совместно с администрацией города формирует конкурсную заявку, администрация города заполняет заявки на сайте ППМИ в информационной системе управления.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Заявку направляют в Республиканскую конкурсную комиссию ППМИ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5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05.02.2023)</a:t>
            </a:r>
            <a:endParaRPr lang="ru-RU" sz="1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10450286" y="749545"/>
            <a:ext cx="1280160" cy="5938637"/>
          </a:xfrm>
          <a:prstGeom prst="downArrow">
            <a:avLst>
              <a:gd name="adj1" fmla="val 50000"/>
              <a:gd name="adj2" fmla="val 75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31059" y="3678851"/>
            <a:ext cx="9888596" cy="7848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Конкурсные заявки принимаются ЦИГИ, формируются предварительные рейтинги. Проводится  заседание конкурсной комиссии по проведению конкурсного отбора проектов развития общественной инфраструктуры, основанных на местных инициативах (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г.Уфа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5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(Дата конкурса - 29.03.2023)</a:t>
            </a:r>
            <a:endParaRPr lang="ru-RU" sz="1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057" y="4566119"/>
            <a:ext cx="9888598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победившим проектам начинается сбор средств – вкладов жителей и спонсоров.  </a:t>
            </a:r>
            <a:r>
              <a:rPr lang="ru-RU" sz="15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ближайшие 2 недели после результатов победивших проектов).</a:t>
            </a:r>
            <a:endParaRPr lang="ru-RU" sz="1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1055" y="5204584"/>
            <a:ext cx="98886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Администрация города объявляет электронный аукцион, проводит конкурс  и объявляет подрядчиков для выполнения работ. </a:t>
            </a:r>
            <a:r>
              <a:rPr lang="ru-RU" sz="15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(Май-июнь 2023)</a:t>
            </a:r>
            <a:endParaRPr lang="ru-RU" sz="1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1055" y="5889639"/>
            <a:ext cx="98886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Выполнение работ.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Инициативная группа (или один уполномоченный жильцами человек) контролирует ход работ. По завершении представители администрации и инициативной группы подписывают акт выполненных работ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5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(Июнь-ноябрь 2023)</a:t>
            </a:r>
            <a:endParaRPr lang="ru-RU" sz="1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949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627" y="656524"/>
            <a:ext cx="10185218" cy="588259"/>
          </a:xfrm>
          <a:ln w="12700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конкурсного отбора проектов ППМИ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100 бальной оценки):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Объявлены итоги конкурса проектов ППМИ 2020 — ИНСТИТУТ СТРАТЕГИЧЕСКИХ  ИССЛЕДОВАНИЙ РЕСПУБЛИКИ БАШКОРТОСТА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3" y="149035"/>
            <a:ext cx="755253" cy="75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3102" y="142400"/>
            <a:ext cx="541292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проходят отбор по балльной методике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602693"/>
              </p:ext>
            </p:extLst>
          </p:nvPr>
        </p:nvGraphicFramePr>
        <p:xfrm>
          <a:off x="557350" y="1785257"/>
          <a:ext cx="11051176" cy="4490720"/>
        </p:xfrm>
        <a:graphic>
          <a:graphicData uri="http://schemas.openxmlformats.org/drawingml/2006/table">
            <a:tbl>
              <a:tblPr firstRow="1" bandRow="1"/>
              <a:tblGrid>
                <a:gridCol w="6347333"/>
                <a:gridCol w="3388509"/>
                <a:gridCol w="1315334"/>
              </a:tblGrid>
              <a:tr h="121920">
                <a:tc gridSpan="3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Вклад участников реализации проекта в его финансирование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Вклад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жителей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8% от суммы субсидии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Вклад спонсоров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8% от суммы субсидии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Вклад населения в реализацию проекта в </a:t>
                      </a:r>
                      <a:r>
                        <a:rPr lang="ru-RU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неденежной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форме </a:t>
                      </a:r>
                    </a:p>
                    <a:p>
                      <a:pPr algn="just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Неденежная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форма - это неоплачиваемые работы, предоставление материалов или    оборудования, техники и транспортных средств. </a:t>
                      </a:r>
                      <a:r>
                        <a:rPr lang="ru-RU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Неденежный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вклад переводится в стоимостное выражение)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5% от суммы субсидии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Вклад спонсоров в реализацию проекта в </a:t>
                      </a:r>
                      <a:r>
                        <a:rPr lang="ru-RU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неденежной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форме </a:t>
                      </a:r>
                    </a:p>
                    <a:p>
                      <a:pPr algn="just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Неденежная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форма - это неоплачиваемые работы, предоставление материалов или    оборудования, техники и транспортных средств. </a:t>
                      </a:r>
                      <a:r>
                        <a:rPr lang="ru-RU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Неденежный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вклад переводится в стоимостное выражение)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5% от суммы субсидии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и экономическая эффективность реализации проекта:</a:t>
                      </a:r>
                    </a:p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благополучателей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общей численности населения МКД или уличного комитета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Доля прямых </a:t>
                      </a:r>
                      <a:r>
                        <a:rPr lang="ru-RU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благополучателей</a:t>
                      </a: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Прямые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благополучатели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жители, которые будут регулярно пользоваться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результатами     </a:t>
                      </a:r>
                    </a:p>
                    <a:p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реализации проекта. Регулярность - не менее 1 раза в месяц в течение года (учитывается  </a:t>
                      </a:r>
                    </a:p>
                    <a:p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сезонность использования объекта)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516218" y="1769373"/>
            <a:ext cx="905812" cy="30777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Баллы: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393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24629"/>
              </p:ext>
            </p:extLst>
          </p:nvPr>
        </p:nvGraphicFramePr>
        <p:xfrm>
          <a:off x="383177" y="470263"/>
          <a:ext cx="11190514" cy="6019190"/>
        </p:xfrm>
        <a:graphic>
          <a:graphicData uri="http://schemas.openxmlformats.org/drawingml/2006/table">
            <a:tbl>
              <a:tblPr firstRow="1" bandRow="1"/>
              <a:tblGrid>
                <a:gridCol w="6427363"/>
                <a:gridCol w="3431233"/>
                <a:gridCol w="1331918"/>
              </a:tblGrid>
              <a:tr h="90569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Доля косвенных </a:t>
                      </a:r>
                      <a:r>
                        <a:rPr lang="ru-RU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благополучателей</a:t>
                      </a: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Косвенные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благополучатели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жители, которые будут пользоваться результатами  </a:t>
                      </a:r>
                    </a:p>
                    <a:p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инициативного проекта в определенный период. Регулярность – 1-2 раза в год 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(учитывается сезонность объекта)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972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 Документ, подтверждающий механизмы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содержания и эффективной </a:t>
                      </a:r>
                    </a:p>
                    <a:p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эксплуатации объекта 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41731">
                <a:tc gridSpan="3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участия населения в определении и решении проблемы, заявленной в проекте: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9720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Степень участия жителей в идентификации проблемы на  </a:t>
                      </a:r>
                    </a:p>
                    <a:p>
                      <a:pPr algn="just"/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предварительных собраниях (очное собрание + опросные листы)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50 % от общей численности МКД или уличного комитета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91040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 Степень участия жителей в определении параметров проекта на </a:t>
                      </a:r>
                    </a:p>
                    <a:p>
                      <a:pPr algn="just"/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заключительном (итоговом)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собрании жителей </a:t>
                      </a: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10 % от общей численности МКД или уличного комитета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8187">
                <a:tc gridSpan="3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вовлеченности инициативной группы в подготовку проекта для участия в конкурсном отборе: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972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Наличие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протокола заседания(й) инициативной группы, </a:t>
                      </a:r>
                    </a:p>
                    <a:p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Фотографии проведения.</a:t>
                      </a: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/>
                </a:tc>
              </a:tr>
              <a:tr h="1203381">
                <a:tc>
                  <a:txBody>
                    <a:bodyPr/>
                    <a:lstStyle/>
                    <a:p>
                      <a:pPr marL="342900" indent="-342900">
                        <a:buAutoNum type="arabicPeriod" startAt="11"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Размещение в социальных сетях членами инициативной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группы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информации по информированию населения о подготовительной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работе в рамках участия проекта в конкурсном отборе 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(Публикаций 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должно быть несколько)</a:t>
                      </a: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516220" y="182880"/>
            <a:ext cx="770088" cy="27699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Баллы: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653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385240"/>
              </p:ext>
            </p:extLst>
          </p:nvPr>
        </p:nvGraphicFramePr>
        <p:xfrm>
          <a:off x="391886" y="200298"/>
          <a:ext cx="11190514" cy="6172578"/>
        </p:xfrm>
        <a:graphic>
          <a:graphicData uri="http://schemas.openxmlformats.org/drawingml/2006/table">
            <a:tbl>
              <a:tblPr firstRow="1" bandRow="1"/>
              <a:tblGrid>
                <a:gridCol w="6427363"/>
                <a:gridCol w="3431233"/>
                <a:gridCol w="1331918"/>
              </a:tblGrid>
              <a:tr h="461553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средств массовой информации и других средств информирования</a:t>
                      </a:r>
                      <a:r>
                        <a:rPr lang="ru-RU" sz="14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 в процессе отбора приоритетной проблемы и разработки заявки</a:t>
                      </a:r>
                      <a:endParaRPr lang="ru-RU" sz="1400" b="1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2967">
                <a:tc>
                  <a:txBody>
                    <a:bodyPr/>
                    <a:lstStyle/>
                    <a:p>
                      <a:pPr marL="342900" indent="-342900">
                        <a:buAutoNum type="arabicPeriod" startAt="12"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нескольких видов СМИ: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1. Специальные информационные стенды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2. Интернет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3. Телевидение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4. Радио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5. Мессенджеры (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ВКонтакте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WhatsApp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Facebook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Viber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Telegram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6. Иные средства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вида и более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</a:tr>
              <a:tr h="287382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Количество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использования СМИ и других средств информирования </a:t>
                      </a:r>
                    </a:p>
                    <a:p>
                      <a:pPr algn="just"/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населения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 25 раз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26571">
                <a:tc gridSpan="3"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</a:t>
                      </a:r>
                      <a:r>
                        <a:rPr lang="ru-RU" sz="14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населением культурно-массовых мероприятий, связанных с реализацией проекта:</a:t>
                      </a: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2967">
                <a:tc>
                  <a:txBody>
                    <a:bodyPr/>
                    <a:lstStyle/>
                    <a:p>
                      <a:pPr marL="342900" indent="-342900">
                        <a:buAutoNum type="arabicPeriod" startAt="14"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Виды: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Концерты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2. Конкурсы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рисунков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3. Сочинения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4. Стихотворения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5. Частушки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6. Акции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7.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Флешмобы</a:t>
                      </a:r>
                      <a:endParaRPr lang="ru-RU" sz="1400" b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8. Ярмарки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и  т. д.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5 и более видов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</a:tr>
              <a:tr h="57296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 ИТОГ</a:t>
                      </a:r>
                      <a:r>
                        <a:rPr lang="ru-RU" sz="20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БАЛЛОВ:</a:t>
                      </a:r>
                      <a:endParaRPr lang="ru-RU" sz="20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546080" y="670560"/>
            <a:ext cx="762739" cy="30777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Баллы: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2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98"/>
            <a:ext cx="12192765" cy="68575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2931">
            <a:off x="960140" y="3999997"/>
            <a:ext cx="1342458" cy="20270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051">
            <a:off x="595744" y="973442"/>
            <a:ext cx="2148650" cy="19463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5430">
            <a:off x="6648101" y="4177887"/>
            <a:ext cx="1476465" cy="195980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98221">
            <a:off x="6542981" y="970015"/>
            <a:ext cx="2148650" cy="19463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7852" y="130209"/>
            <a:ext cx="9293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Montserrat" panose="00000500000000000000" pitchFamily="2" charset="-52"/>
                <a:ea typeface="BIZ UDGothic" panose="020B0400000000000000" pitchFamily="33" charset="-128"/>
                <a:cs typeface="Arial" panose="020B0604020202020204" pitchFamily="34" charset="0"/>
              </a:rPr>
              <a:t>БЛАГОПОЛУЧАТЕЛИ</a:t>
            </a:r>
            <a:endParaRPr lang="ru-RU" sz="2400" b="1" dirty="0">
              <a:solidFill>
                <a:schemeClr val="bg1"/>
              </a:solidFill>
              <a:latin typeface="Montserrat" panose="00000500000000000000" pitchFamily="2" charset="-52"/>
              <a:ea typeface="BIZ UDGothic" panose="020B0400000000000000" pitchFamily="33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7662" y="1578127"/>
            <a:ext cx="4656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1B81"/>
                </a:solidFill>
                <a:latin typeface="Montserrat" panose="00000500000000000000" pitchFamily="2" charset="-52"/>
              </a:rPr>
              <a:t>ПРЯМЫЕ БЛАГОПОЛУЧАТЕЛИ — 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жители</a:t>
            </a:r>
            <a:r>
              <a:rPr lang="ru-RU" b="1" dirty="0">
                <a:solidFill>
                  <a:srgbClr val="0178E0"/>
                </a:solidFill>
                <a:latin typeface="Montserrat" panose="00000500000000000000" pitchFamily="2" charset="-52"/>
              </a:rPr>
              <a:t>, которые будут </a:t>
            </a:r>
            <a:r>
              <a:rPr lang="ru-RU" b="1" dirty="0">
                <a:solidFill>
                  <a:srgbClr val="241B81"/>
                </a:solidFill>
                <a:latin typeface="Montserrat" panose="00000500000000000000" pitchFamily="2" charset="-52"/>
              </a:rPr>
              <a:t>регулярно </a:t>
            </a:r>
            <a:r>
              <a:rPr lang="ru-RU" b="1" dirty="0">
                <a:solidFill>
                  <a:srgbClr val="0178E0"/>
                </a:solidFill>
                <a:latin typeface="Montserrat" panose="00000500000000000000" pitchFamily="2" charset="-52"/>
              </a:rPr>
              <a:t>пользоваться результатами реализации 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проекта.</a:t>
            </a:r>
            <a:endParaRPr lang="ru-RU" b="1" dirty="0" smtClean="0">
              <a:solidFill>
                <a:srgbClr val="0178E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7662" y="4598532"/>
            <a:ext cx="4568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РЕГУЛЯРНОСТЬ </a:t>
            </a:r>
            <a:r>
              <a:rPr lang="en-US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—</a:t>
            </a:r>
            <a:r>
              <a:rPr lang="ru-RU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не менее 1 раза</a:t>
            </a:r>
            <a:b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 месяц в течение года (учитывается сезонность использования объекта).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75653" y="1578127"/>
            <a:ext cx="4795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1B81"/>
                </a:solidFill>
                <a:latin typeface="Montserrat" panose="00000500000000000000" pitchFamily="2" charset="-52"/>
              </a:rPr>
              <a:t>КОСВЕННЫЕ БЛАГОПОЛУЧАТЕЛИ — 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жители</a:t>
            </a:r>
            <a:r>
              <a:rPr lang="ru-RU" b="1" dirty="0">
                <a:solidFill>
                  <a:srgbClr val="0178E0"/>
                </a:solidFill>
                <a:latin typeface="Montserrat" panose="00000500000000000000" pitchFamily="2" charset="-52"/>
              </a:rPr>
              <a:t>, которые 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будут </a:t>
            </a:r>
            <a:r>
              <a:rPr lang="ru-RU" b="1" dirty="0">
                <a:solidFill>
                  <a:srgbClr val="0178E0"/>
                </a:solidFill>
                <a:latin typeface="Montserrat" panose="00000500000000000000" pitchFamily="2" charset="-52"/>
              </a:rPr>
              <a:t>пользоваться результатами инициативного 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  <a:t>проекта</a:t>
            </a:r>
            <a:b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</a:rPr>
            </a:br>
            <a:r>
              <a:rPr lang="ru-RU" b="1" dirty="0" smtClean="0">
                <a:solidFill>
                  <a:srgbClr val="241B81"/>
                </a:solidFill>
                <a:latin typeface="Montserrat" panose="00000500000000000000" pitchFamily="2" charset="-52"/>
              </a:rPr>
              <a:t>в </a:t>
            </a:r>
            <a:r>
              <a:rPr lang="ru-RU" b="1" dirty="0">
                <a:solidFill>
                  <a:srgbClr val="241B81"/>
                </a:solidFill>
                <a:latin typeface="Montserrat" panose="00000500000000000000" pitchFamily="2" charset="-52"/>
              </a:rPr>
              <a:t>определенный период.</a:t>
            </a:r>
            <a:endParaRPr lang="ru-RU" b="1" dirty="0" smtClean="0">
              <a:solidFill>
                <a:srgbClr val="241B8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5653" y="4598532"/>
            <a:ext cx="3640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РЕГУЛЯРНОСТЬ </a:t>
            </a:r>
            <a:r>
              <a:rPr lang="en-US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—</a:t>
            </a:r>
            <a:r>
              <a:rPr lang="ru-RU" b="1" dirty="0" smtClean="0">
                <a:solidFill>
                  <a:srgbClr val="241B8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1-2 раза</a:t>
            </a:r>
            <a:b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 год(учитывается сезонность использования объекта).   </a:t>
            </a:r>
          </a:p>
        </p:txBody>
      </p:sp>
    </p:spTree>
    <p:extLst>
      <p:ext uri="{BB962C8B-B14F-4D97-AF65-F5344CB8AC3E}">
        <p14:creationId xmlns:p14="http://schemas.microsoft.com/office/powerpoint/2010/main" val="88837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2636</Words>
  <Application>Microsoft Office PowerPoint</Application>
  <PresentationFormat>Широкоэкранный</PresentationFormat>
  <Paragraphs>440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BIZ UDGothic</vt:lpstr>
      <vt:lpstr>Calibri</vt:lpstr>
      <vt:lpstr>Calibri Light</vt:lpstr>
      <vt:lpstr>Miratrix Normal</vt:lpstr>
      <vt:lpstr>Montserrat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Каков алгоритм действий участия в конкурсе ППМИ?</vt:lpstr>
      <vt:lpstr>Критерии конкурсного отбора проектов ППМИ (для 100 бальной оценки):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Предварительные мероприятия</vt:lpstr>
      <vt:lpstr>Презентация PowerPoint</vt:lpstr>
      <vt:lpstr>Презентация PowerPoint</vt:lpstr>
      <vt:lpstr>Презентация PowerPoint</vt:lpstr>
      <vt:lpstr>                      На видео должно быть четко видно и слышно следующее: - весь зал и участников собрания; - принятие решения об участии в конкурсе (обсуждение и голосование); - определение приоритетной проблемы для участия в конкурсе (обсуждение и голосование); - определение вклада населения для софинансирования (обсуждение и голосование); - выборы членов инициативной группы (обсуждение и голосование).  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Формат проведения собраний. Фотофиксация собраний.  Требования: </vt:lpstr>
      <vt:lpstr>Презентация PowerPoint</vt:lpstr>
      <vt:lpstr>Скриншоты</vt:lpstr>
      <vt:lpstr>Презентация PowerPoint</vt:lpstr>
      <vt:lpstr>Презентация PowerPoint</vt:lpstr>
      <vt:lpstr>Презентация PowerPoint</vt:lpstr>
      <vt:lpstr>Презентация PowerPoint</vt:lpstr>
      <vt:lpstr>     Нормативным правовым актом, регулирующим механизмы организации и проведения конкурсного отбора ППМИ, является постановление Правительства Республики Башкортостан от 19.04.2017 года № 168 «О реализации на территории Республики Башкортостан проектов развития общественной инфраструктуры, основанных на местных инициативах».     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поддержки местных инициатив</dc:title>
  <dc:creator>Ирина</dc:creator>
  <cp:lastModifiedBy>Ирина</cp:lastModifiedBy>
  <cp:revision>123</cp:revision>
  <cp:lastPrinted>2022-11-08T07:51:00Z</cp:lastPrinted>
  <dcterms:created xsi:type="dcterms:W3CDTF">2022-08-03T04:26:55Z</dcterms:created>
  <dcterms:modified xsi:type="dcterms:W3CDTF">2022-11-09T06:36:49Z</dcterms:modified>
</cp:coreProperties>
</file>